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4610100" cy="3460750"/>
  <p:notesSz cx="4610100" cy="346075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10" d="100"/>
          <a:sy n="210" d="100"/>
        </p:scale>
        <p:origin x="1914" y="1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5757" y="1072832"/>
            <a:ext cx="3918585" cy="7267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91515" y="1938020"/>
            <a:ext cx="3227070" cy="865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pPr marL="8509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pc="-30" dirty="0"/>
              <a:t>‹N›</a:t>
            </a:fld>
            <a:endParaRPr spc="-3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pPr marL="8509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pc="-30" dirty="0"/>
              <a:t>‹N›</a:t>
            </a:fld>
            <a:endParaRPr spc="-3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30505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374201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pPr marL="8509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pc="-30" dirty="0"/>
              <a:t>‹N›</a:t>
            </a:fld>
            <a:endParaRPr spc="-3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pPr marL="8509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pc="-30" dirty="0"/>
              <a:t>‹N›</a:t>
            </a:fld>
            <a:endParaRPr spc="-3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4608195" cy="3456304"/>
          </a:xfrm>
          <a:custGeom>
            <a:avLst/>
            <a:gdLst/>
            <a:ahLst/>
            <a:cxnLst/>
            <a:rect l="l" t="t" r="r" b="b"/>
            <a:pathLst>
              <a:path w="4608195" h="3456304">
                <a:moveTo>
                  <a:pt x="0" y="3456000"/>
                </a:moveTo>
                <a:lnTo>
                  <a:pt x="4608004" y="3456000"/>
                </a:lnTo>
                <a:lnTo>
                  <a:pt x="4608004" y="0"/>
                </a:lnTo>
                <a:lnTo>
                  <a:pt x="0" y="0"/>
                </a:lnTo>
                <a:lnTo>
                  <a:pt x="0" y="345600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pPr marL="8509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pc="-30" dirty="0"/>
              <a:t>‹N›</a:t>
            </a:fld>
            <a:endParaRPr spc="-3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368554"/>
            <a:ext cx="4608195" cy="3088005"/>
          </a:xfrm>
          <a:custGeom>
            <a:avLst/>
            <a:gdLst/>
            <a:ahLst/>
            <a:cxnLst/>
            <a:rect l="l" t="t" r="r" b="b"/>
            <a:pathLst>
              <a:path w="4608195" h="3088004">
                <a:moveTo>
                  <a:pt x="0" y="3087446"/>
                </a:moveTo>
                <a:lnTo>
                  <a:pt x="4608004" y="3087446"/>
                </a:lnTo>
                <a:lnTo>
                  <a:pt x="4608004" y="0"/>
                </a:lnTo>
                <a:lnTo>
                  <a:pt x="0" y="0"/>
                </a:lnTo>
                <a:lnTo>
                  <a:pt x="0" y="3087446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4608195" cy="368935"/>
          </a:xfrm>
          <a:custGeom>
            <a:avLst/>
            <a:gdLst/>
            <a:ahLst/>
            <a:cxnLst/>
            <a:rect l="l" t="t" r="r" b="b"/>
            <a:pathLst>
              <a:path w="4608195" h="368935">
                <a:moveTo>
                  <a:pt x="0" y="368553"/>
                </a:moveTo>
                <a:lnTo>
                  <a:pt x="4608004" y="368553"/>
                </a:lnTo>
                <a:lnTo>
                  <a:pt x="4608004" y="0"/>
                </a:lnTo>
                <a:lnTo>
                  <a:pt x="0" y="0"/>
                </a:lnTo>
                <a:lnTo>
                  <a:pt x="0" y="368553"/>
                </a:lnTo>
                <a:close/>
              </a:path>
            </a:pathLst>
          </a:custGeom>
          <a:solidFill>
            <a:srgbClr val="2237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7294" y="574474"/>
            <a:ext cx="3915511" cy="549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8856" y="712417"/>
            <a:ext cx="3912387" cy="2120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67434" y="3218497"/>
            <a:ext cx="1475232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30505" y="3218497"/>
            <a:ext cx="1060323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377385" y="3220614"/>
            <a:ext cx="170814" cy="144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2373A"/>
                </a:solidFill>
                <a:latin typeface="Gill Sans MT"/>
                <a:cs typeface="Gill Sans MT"/>
              </a:defRPr>
            </a:lvl1pPr>
          </a:lstStyle>
          <a:p>
            <a:pPr marL="8509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pc="-30" dirty="0"/>
              <a:t>‹N›</a:t>
            </a:fld>
            <a:endParaRPr spc="-3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slide" Target="slide10.xml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slide" Target="slide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4608195" cy="3456304"/>
          </a:xfrm>
          <a:custGeom>
            <a:avLst/>
            <a:gdLst/>
            <a:ahLst/>
            <a:cxnLst/>
            <a:rect l="l" t="t" r="r" b="b"/>
            <a:pathLst>
              <a:path w="4608195" h="3456304">
                <a:moveTo>
                  <a:pt x="0" y="3456000"/>
                </a:moveTo>
                <a:lnTo>
                  <a:pt x="4608004" y="3456000"/>
                </a:lnTo>
                <a:lnTo>
                  <a:pt x="4608004" y="0"/>
                </a:lnTo>
                <a:lnTo>
                  <a:pt x="0" y="0"/>
                </a:lnTo>
                <a:lnTo>
                  <a:pt x="0" y="345600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2800"/>
              </a:lnSpc>
              <a:spcBef>
                <a:spcPts val="90"/>
              </a:spcBef>
            </a:pPr>
            <a:r>
              <a:rPr spc="20" dirty="0"/>
              <a:t>Flight </a:t>
            </a:r>
            <a:r>
              <a:rPr spc="-45" dirty="0"/>
              <a:t>to </a:t>
            </a:r>
            <a:r>
              <a:rPr dirty="0"/>
              <a:t>climatic </a:t>
            </a:r>
            <a:r>
              <a:rPr spc="5" dirty="0"/>
              <a:t>safety: </a:t>
            </a:r>
            <a:r>
              <a:rPr spc="15" dirty="0"/>
              <a:t>local </a:t>
            </a:r>
            <a:r>
              <a:rPr spc="5" dirty="0"/>
              <a:t>natural</a:t>
            </a:r>
            <a:r>
              <a:rPr spc="-160" dirty="0"/>
              <a:t> </a:t>
            </a:r>
            <a:r>
              <a:rPr spc="-5" dirty="0"/>
              <a:t>disasters  </a:t>
            </a:r>
            <a:r>
              <a:rPr spc="20" dirty="0"/>
              <a:t>and </a:t>
            </a:r>
            <a:r>
              <a:rPr spc="25" dirty="0"/>
              <a:t>global </a:t>
            </a:r>
            <a:r>
              <a:rPr spc="10" dirty="0"/>
              <a:t>portfolio</a:t>
            </a:r>
            <a:r>
              <a:rPr spc="-155" dirty="0"/>
              <a:t> </a:t>
            </a:r>
            <a:r>
              <a:rPr dirty="0"/>
              <a:t>reallocation</a:t>
            </a:r>
          </a:p>
        </p:txBody>
      </p:sp>
      <p:sp>
        <p:nvSpPr>
          <p:cNvPr id="4" name="object 4"/>
          <p:cNvSpPr/>
          <p:nvPr/>
        </p:nvSpPr>
        <p:spPr>
          <a:xfrm>
            <a:off x="359994" y="1436912"/>
            <a:ext cx="3888104" cy="0"/>
          </a:xfrm>
          <a:custGeom>
            <a:avLst/>
            <a:gdLst/>
            <a:ahLst/>
            <a:cxnLst/>
            <a:rect l="l" t="t" r="r" b="b"/>
            <a:pathLst>
              <a:path w="3888104">
                <a:moveTo>
                  <a:pt x="0" y="0"/>
                </a:moveTo>
                <a:lnTo>
                  <a:pt x="3888051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63016" y="1486076"/>
            <a:ext cx="3328670" cy="94000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Fabrizio Ferriani,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Andrea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Gazzani, Filippo</a:t>
            </a:r>
            <a:r>
              <a:rPr sz="1100" spc="-18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Natoli</a:t>
            </a:r>
            <a:endParaRPr sz="1100" dirty="0">
              <a:latin typeface="Gill Sans MT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735"/>
              </a:spcBef>
            </a:pPr>
            <a:r>
              <a:rPr sz="900" spc="30" dirty="0">
                <a:solidFill>
                  <a:srgbClr val="22373A"/>
                </a:solidFill>
                <a:latin typeface="Lucida Console"/>
                <a:cs typeface="Lucida Console"/>
              </a:rPr>
              <a:t>Bank of</a:t>
            </a:r>
            <a:r>
              <a:rPr sz="900" spc="20" dirty="0">
                <a:solidFill>
                  <a:srgbClr val="22373A"/>
                </a:solidFill>
                <a:latin typeface="Lucida Console"/>
                <a:cs typeface="Lucida Console"/>
              </a:rPr>
              <a:t> </a:t>
            </a:r>
            <a:r>
              <a:rPr sz="900" spc="30" dirty="0">
                <a:solidFill>
                  <a:srgbClr val="22373A"/>
                </a:solidFill>
                <a:latin typeface="Lucida Console"/>
                <a:cs typeface="Lucida Console"/>
              </a:rPr>
              <a:t>Italy</a:t>
            </a:r>
            <a:endParaRPr sz="900" dirty="0">
              <a:latin typeface="Lucida Console"/>
              <a:cs typeface="Lucida Console"/>
            </a:endParaRPr>
          </a:p>
          <a:p>
            <a:pPr>
              <a:lnSpc>
                <a:spcPct val="100000"/>
              </a:lnSpc>
            </a:pPr>
            <a:endParaRPr sz="1100" dirty="0">
              <a:latin typeface="Lucida Console"/>
              <a:cs typeface="Lucida Console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50" dirty="0">
              <a:latin typeface="Lucida Console"/>
              <a:cs typeface="Lucida Console"/>
            </a:endParaRPr>
          </a:p>
          <a:p>
            <a:pPr algn="ctr">
              <a:lnSpc>
                <a:spcPct val="100000"/>
              </a:lnSpc>
            </a:pPr>
            <a:r>
              <a:rPr lang="en-US" sz="900" spc="5" dirty="0" smtClean="0">
                <a:solidFill>
                  <a:srgbClr val="22373A"/>
                </a:solidFill>
                <a:latin typeface="Gill Sans MT"/>
                <a:cs typeface="Gill Sans MT"/>
              </a:rPr>
              <a:t>6th South-Eastern European Economic Research Workshop</a:t>
            </a:r>
            <a:endParaRPr sz="900" dirty="0">
              <a:latin typeface="Gill Sans MT"/>
              <a:cs typeface="Gill Sans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1051" y="2653898"/>
            <a:ext cx="320040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Disclaimer: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5" dirty="0">
                <a:solidFill>
                  <a:srgbClr val="22373A"/>
                </a:solidFill>
                <a:latin typeface="Gill Sans MT"/>
                <a:cs typeface="Gill Sans MT"/>
              </a:rPr>
              <a:t>this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presentation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does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5" dirty="0">
                <a:solidFill>
                  <a:srgbClr val="22373A"/>
                </a:solidFill>
                <a:latin typeface="Gill Sans MT"/>
                <a:cs typeface="Gill Sans MT"/>
              </a:rPr>
              <a:t>not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necessarily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reflect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the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view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the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Bank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 smtClean="0">
                <a:solidFill>
                  <a:srgbClr val="22373A"/>
                </a:solidFill>
                <a:latin typeface="Gill Sans MT"/>
                <a:cs typeface="Gill Sans MT"/>
              </a:rPr>
              <a:t>Italy</a:t>
            </a:r>
            <a:r>
              <a:rPr lang="it-IT" sz="600" spc="20" dirty="0" smtClean="0">
                <a:solidFill>
                  <a:srgbClr val="22373A"/>
                </a:solidFill>
                <a:latin typeface="Gill Sans MT"/>
                <a:cs typeface="Gill Sans MT"/>
              </a:rPr>
              <a:t> or </a:t>
            </a:r>
            <a:r>
              <a:rPr lang="it-IT" sz="600" spc="20" dirty="0" err="1" smtClean="0">
                <a:solidFill>
                  <a:srgbClr val="22373A"/>
                </a:solidFill>
                <a:latin typeface="Gill Sans MT"/>
                <a:cs typeface="Gill Sans MT"/>
              </a:rPr>
              <a:t>Eurosystem</a:t>
            </a:r>
            <a:endParaRPr sz="600" dirty="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9851" y="3210495"/>
            <a:ext cx="730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3517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40" dirty="0">
                <a:solidFill>
                  <a:srgbClr val="E09300"/>
                </a:solidFill>
              </a:rPr>
              <a:t>Data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922019" cy="0"/>
          </a:xfrm>
          <a:custGeom>
            <a:avLst/>
            <a:gdLst/>
            <a:ahLst/>
            <a:cxnLst/>
            <a:rect l="l" t="t" r="r" b="b"/>
            <a:pathLst>
              <a:path w="922019">
                <a:moveTo>
                  <a:pt x="0" y="0"/>
                </a:moveTo>
                <a:lnTo>
                  <a:pt x="921597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6488" y="598613"/>
            <a:ext cx="3715385" cy="60134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30175" indent="-118110">
              <a:lnSpc>
                <a:spcPct val="100000"/>
              </a:lnSpc>
              <a:spcBef>
                <a:spcPts val="430"/>
              </a:spcBef>
              <a:buClr>
                <a:srgbClr val="22373A"/>
              </a:buClr>
              <a:buFont typeface="Gill Sans MT"/>
              <a:buChar char="•"/>
              <a:tabLst>
                <a:tab pos="130810" algn="l"/>
              </a:tabLst>
            </a:pPr>
            <a:r>
              <a:rPr sz="1100" spc="-20" dirty="0">
                <a:solidFill>
                  <a:srgbClr val="C41E3A"/>
                </a:solidFill>
                <a:latin typeface="Gill Sans MT"/>
                <a:cs typeface="Gill Sans MT"/>
              </a:rPr>
              <a:t>EM-DAT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:</a:t>
            </a:r>
            <a:r>
              <a:rPr sz="1100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international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851BF"/>
                </a:solidFill>
                <a:latin typeface="Gill Sans MT"/>
                <a:cs typeface="Gill Sans MT"/>
              </a:rPr>
              <a:t>disasters</a:t>
            </a:r>
            <a:r>
              <a:rPr sz="1100" spc="-3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1100" spc="35" dirty="0">
                <a:solidFill>
                  <a:srgbClr val="22373A"/>
                </a:solidFill>
                <a:latin typeface="Gill Sans MT"/>
                <a:cs typeface="Gill Sans MT"/>
              </a:rPr>
              <a:t>by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University</a:t>
            </a:r>
            <a:r>
              <a:rPr sz="1100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Louvain</a:t>
            </a:r>
            <a:endParaRPr sz="1100">
              <a:latin typeface="Gill Sans MT"/>
              <a:cs typeface="Gill Sans MT"/>
            </a:endParaRPr>
          </a:p>
          <a:p>
            <a:pPr marL="407670" marR="5080" lvl="1" indent="-114300">
              <a:lnSpc>
                <a:spcPct val="114599"/>
              </a:lnSpc>
              <a:spcBef>
                <a:spcPts val="130"/>
              </a:spcBef>
              <a:buChar char="•"/>
              <a:tabLst>
                <a:tab pos="40830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Criteria: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(deaths </a:t>
            </a:r>
            <a:r>
              <a:rPr sz="1000" i="1" spc="-45" dirty="0">
                <a:solidFill>
                  <a:srgbClr val="22373A"/>
                </a:solidFill>
                <a:latin typeface="Verdana"/>
                <a:cs typeface="Verdana"/>
              </a:rPr>
              <a:t>&gt;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10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deaths)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AND/OR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(people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affected </a:t>
            </a:r>
            <a:r>
              <a:rPr sz="1000" i="1" spc="-45" dirty="0">
                <a:solidFill>
                  <a:srgbClr val="22373A"/>
                </a:solidFill>
                <a:latin typeface="Verdana"/>
                <a:cs typeface="Verdana"/>
              </a:rPr>
              <a:t>&gt;</a:t>
            </a:r>
            <a:r>
              <a:rPr sz="1000" i="1" spc="-165" dirty="0">
                <a:solidFill>
                  <a:srgbClr val="22373A"/>
                </a:solidFill>
                <a:latin typeface="Verdana"/>
                <a:cs typeface="Verdana"/>
              </a:rPr>
              <a:t>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100)  AND/OR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state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of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emergency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AND/OR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international</a:t>
            </a:r>
            <a:r>
              <a:rPr sz="1000" spc="-10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assistance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80091" y="1235085"/>
            <a:ext cx="307975" cy="101600"/>
          </a:xfrm>
          <a:custGeom>
            <a:avLst/>
            <a:gdLst/>
            <a:ahLst/>
            <a:cxnLst/>
            <a:rect l="l" t="t" r="r" b="b"/>
            <a:pathLst>
              <a:path w="307975" h="101600">
                <a:moveTo>
                  <a:pt x="257102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57102" y="101221"/>
                </a:lnTo>
                <a:lnTo>
                  <a:pt x="276753" y="97228"/>
                </a:lnTo>
                <a:lnTo>
                  <a:pt x="292846" y="86354"/>
                </a:lnTo>
                <a:lnTo>
                  <a:pt x="303719" y="70262"/>
                </a:lnTo>
                <a:lnTo>
                  <a:pt x="307713" y="50610"/>
                </a:lnTo>
                <a:lnTo>
                  <a:pt x="303719" y="30959"/>
                </a:lnTo>
                <a:lnTo>
                  <a:pt x="292846" y="14866"/>
                </a:lnTo>
                <a:lnTo>
                  <a:pt x="276753" y="3993"/>
                </a:lnTo>
                <a:lnTo>
                  <a:pt x="257102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80091" y="1235085"/>
            <a:ext cx="307975" cy="101600"/>
          </a:xfrm>
          <a:custGeom>
            <a:avLst/>
            <a:gdLst/>
            <a:ahLst/>
            <a:cxnLst/>
            <a:rect l="l" t="t" r="r" b="b"/>
            <a:pathLst>
              <a:path w="307975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57102" y="0"/>
                </a:lnTo>
                <a:lnTo>
                  <a:pt x="276753" y="3993"/>
                </a:lnTo>
                <a:lnTo>
                  <a:pt x="292846" y="14866"/>
                </a:lnTo>
                <a:lnTo>
                  <a:pt x="303719" y="30959"/>
                </a:lnTo>
                <a:lnTo>
                  <a:pt x="307713" y="50610"/>
                </a:lnTo>
                <a:lnTo>
                  <a:pt x="303719" y="70262"/>
                </a:lnTo>
                <a:lnTo>
                  <a:pt x="292846" y="86354"/>
                </a:lnTo>
                <a:lnTo>
                  <a:pt x="276753" y="97228"/>
                </a:lnTo>
                <a:lnTo>
                  <a:pt x="257102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2393" y="1197081"/>
            <a:ext cx="27133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1765" indent="-114300">
              <a:lnSpc>
                <a:spcPct val="100000"/>
              </a:lnSpc>
              <a:spcBef>
                <a:spcPts val="95"/>
              </a:spcBef>
              <a:buClr>
                <a:srgbClr val="22373A"/>
              </a:buClr>
              <a:buChar char="•"/>
              <a:tabLst>
                <a:tab pos="152400" algn="l"/>
              </a:tabLst>
            </a:pPr>
            <a:r>
              <a:rPr sz="1000" spc="15" dirty="0">
                <a:solidFill>
                  <a:srgbClr val="2851BF"/>
                </a:solidFill>
                <a:latin typeface="Gill Sans MT"/>
                <a:cs typeface="Gill Sans MT"/>
              </a:rPr>
              <a:t>Most </a:t>
            </a:r>
            <a:r>
              <a:rPr sz="1000" dirty="0">
                <a:solidFill>
                  <a:srgbClr val="2851BF"/>
                </a:solidFill>
                <a:latin typeface="Gill Sans MT"/>
                <a:cs typeface="Gill Sans MT"/>
              </a:rPr>
              <a:t>comprehensive </a:t>
            </a:r>
            <a:r>
              <a:rPr sz="1000" spc="20" dirty="0">
                <a:solidFill>
                  <a:srgbClr val="2851BF"/>
                </a:solidFill>
                <a:latin typeface="Gill Sans MT"/>
                <a:cs typeface="Gill Sans MT"/>
              </a:rPr>
              <a:t>database </a:t>
            </a:r>
            <a:r>
              <a:rPr sz="1000" spc="35" dirty="0">
                <a:solidFill>
                  <a:srgbClr val="2851BF"/>
                </a:solidFill>
                <a:latin typeface="Gill Sans MT"/>
                <a:cs typeface="Gill Sans MT"/>
              </a:rPr>
              <a:t>and </a:t>
            </a:r>
            <a:r>
              <a:rPr sz="1000" dirty="0">
                <a:solidFill>
                  <a:srgbClr val="2851BF"/>
                </a:solidFill>
                <a:latin typeface="Gill Sans MT"/>
                <a:cs typeface="Gill Sans MT"/>
              </a:rPr>
              <a:t>weekly!</a:t>
            </a:r>
            <a:r>
              <a:rPr sz="1000" spc="16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900" spc="7" baseline="18518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Events</a:t>
            </a:r>
            <a:endParaRPr sz="900" baseline="18518">
              <a:latin typeface="Gill Sans MT"/>
              <a:cs typeface="Gill Sans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14361" y="1230024"/>
            <a:ext cx="238654" cy="11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557333" y="1222380"/>
            <a:ext cx="15303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20" dirty="0">
                <a:solidFill>
                  <a:srgbClr val="FFFFFF"/>
                </a:solidFill>
                <a:latin typeface="Gill Sans MT"/>
                <a:cs typeface="Gill Sans MT"/>
                <a:hlinkClick r:id="rId4" action="ppaction://hlinksldjump"/>
              </a:rPr>
              <a:t>Ge</a:t>
            </a:r>
            <a:r>
              <a:rPr sz="600" spc="-35" dirty="0">
                <a:solidFill>
                  <a:srgbClr val="FFFFFF"/>
                </a:solidFill>
                <a:latin typeface="Gill Sans MT"/>
                <a:cs typeface="Gill Sans MT"/>
                <a:hlinkClick r:id="rId4" action="ppaction://hlinksldjump"/>
              </a:rPr>
              <a:t>o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49851" y="3220614"/>
            <a:ext cx="73025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5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3517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40" dirty="0">
                <a:solidFill>
                  <a:srgbClr val="E09300"/>
                </a:solidFill>
              </a:rPr>
              <a:t>Data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922019" cy="0"/>
          </a:xfrm>
          <a:custGeom>
            <a:avLst/>
            <a:gdLst/>
            <a:ahLst/>
            <a:cxnLst/>
            <a:rect l="l" t="t" r="r" b="b"/>
            <a:pathLst>
              <a:path w="922019">
                <a:moveTo>
                  <a:pt x="0" y="0"/>
                </a:moveTo>
                <a:lnTo>
                  <a:pt x="921597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6488" y="598613"/>
            <a:ext cx="3715385" cy="60134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30175" indent="-118110">
              <a:lnSpc>
                <a:spcPct val="100000"/>
              </a:lnSpc>
              <a:spcBef>
                <a:spcPts val="430"/>
              </a:spcBef>
              <a:buClr>
                <a:srgbClr val="22373A"/>
              </a:buClr>
              <a:buChar char="•"/>
              <a:tabLst>
                <a:tab pos="130810" algn="l"/>
              </a:tabLst>
            </a:pPr>
            <a:r>
              <a:rPr sz="1100" spc="-20" dirty="0">
                <a:solidFill>
                  <a:srgbClr val="C41E3A"/>
                </a:solidFill>
                <a:latin typeface="Gill Sans MT"/>
                <a:cs typeface="Gill Sans MT"/>
              </a:rPr>
              <a:t>EM-DAT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:</a:t>
            </a:r>
            <a:r>
              <a:rPr sz="1100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international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851BF"/>
                </a:solidFill>
                <a:latin typeface="Gill Sans MT"/>
                <a:cs typeface="Gill Sans MT"/>
              </a:rPr>
              <a:t>disasters</a:t>
            </a:r>
            <a:r>
              <a:rPr sz="1100" spc="-3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1100" spc="35" dirty="0">
                <a:solidFill>
                  <a:srgbClr val="22373A"/>
                </a:solidFill>
                <a:latin typeface="Gill Sans MT"/>
                <a:cs typeface="Gill Sans MT"/>
              </a:rPr>
              <a:t>by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University</a:t>
            </a:r>
            <a:r>
              <a:rPr sz="1100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Louvain</a:t>
            </a:r>
            <a:endParaRPr sz="1100">
              <a:latin typeface="Gill Sans MT"/>
              <a:cs typeface="Gill Sans MT"/>
            </a:endParaRPr>
          </a:p>
          <a:p>
            <a:pPr marL="407670" marR="5080" lvl="1" indent="-114300">
              <a:lnSpc>
                <a:spcPct val="114599"/>
              </a:lnSpc>
              <a:spcBef>
                <a:spcPts val="130"/>
              </a:spcBef>
              <a:buChar char="•"/>
              <a:tabLst>
                <a:tab pos="40830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Criteria: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(deaths </a:t>
            </a:r>
            <a:r>
              <a:rPr sz="1000" i="1" spc="-45" dirty="0">
                <a:solidFill>
                  <a:srgbClr val="22373A"/>
                </a:solidFill>
                <a:latin typeface="Verdana"/>
                <a:cs typeface="Verdana"/>
              </a:rPr>
              <a:t>&gt;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10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deaths)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AND/OR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(people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affected </a:t>
            </a:r>
            <a:r>
              <a:rPr sz="1000" i="1" spc="-45" dirty="0">
                <a:solidFill>
                  <a:srgbClr val="22373A"/>
                </a:solidFill>
                <a:latin typeface="Verdana"/>
                <a:cs typeface="Verdana"/>
              </a:rPr>
              <a:t>&gt;</a:t>
            </a:r>
            <a:r>
              <a:rPr sz="1000" i="1" spc="-165" dirty="0">
                <a:solidFill>
                  <a:srgbClr val="22373A"/>
                </a:solidFill>
                <a:latin typeface="Verdana"/>
                <a:cs typeface="Verdana"/>
              </a:rPr>
              <a:t>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100)  AND/OR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state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of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emergency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AND/OR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international</a:t>
            </a:r>
            <a:r>
              <a:rPr sz="1000" spc="-10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assistance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80091" y="1235085"/>
            <a:ext cx="307975" cy="101600"/>
          </a:xfrm>
          <a:custGeom>
            <a:avLst/>
            <a:gdLst/>
            <a:ahLst/>
            <a:cxnLst/>
            <a:rect l="l" t="t" r="r" b="b"/>
            <a:pathLst>
              <a:path w="307975" h="101600">
                <a:moveTo>
                  <a:pt x="257102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57102" y="101221"/>
                </a:lnTo>
                <a:lnTo>
                  <a:pt x="276753" y="97228"/>
                </a:lnTo>
                <a:lnTo>
                  <a:pt x="292846" y="86354"/>
                </a:lnTo>
                <a:lnTo>
                  <a:pt x="303719" y="70262"/>
                </a:lnTo>
                <a:lnTo>
                  <a:pt x="307713" y="50610"/>
                </a:lnTo>
                <a:lnTo>
                  <a:pt x="303719" y="30959"/>
                </a:lnTo>
                <a:lnTo>
                  <a:pt x="292846" y="14866"/>
                </a:lnTo>
                <a:lnTo>
                  <a:pt x="276753" y="3993"/>
                </a:lnTo>
                <a:lnTo>
                  <a:pt x="257102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80091" y="1235085"/>
            <a:ext cx="307975" cy="101600"/>
          </a:xfrm>
          <a:custGeom>
            <a:avLst/>
            <a:gdLst/>
            <a:ahLst/>
            <a:cxnLst/>
            <a:rect l="l" t="t" r="r" b="b"/>
            <a:pathLst>
              <a:path w="307975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57102" y="0"/>
                </a:lnTo>
                <a:lnTo>
                  <a:pt x="276753" y="3993"/>
                </a:lnTo>
                <a:lnTo>
                  <a:pt x="292846" y="14866"/>
                </a:lnTo>
                <a:lnTo>
                  <a:pt x="303719" y="30959"/>
                </a:lnTo>
                <a:lnTo>
                  <a:pt x="307713" y="50610"/>
                </a:lnTo>
                <a:lnTo>
                  <a:pt x="303719" y="70262"/>
                </a:lnTo>
                <a:lnTo>
                  <a:pt x="292846" y="86354"/>
                </a:lnTo>
                <a:lnTo>
                  <a:pt x="276753" y="97228"/>
                </a:lnTo>
                <a:lnTo>
                  <a:pt x="257102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2393" y="1197081"/>
            <a:ext cx="27133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1765" indent="-114300">
              <a:lnSpc>
                <a:spcPct val="100000"/>
              </a:lnSpc>
              <a:spcBef>
                <a:spcPts val="95"/>
              </a:spcBef>
              <a:buClr>
                <a:srgbClr val="22373A"/>
              </a:buClr>
              <a:buChar char="•"/>
              <a:tabLst>
                <a:tab pos="152400" algn="l"/>
              </a:tabLst>
            </a:pPr>
            <a:r>
              <a:rPr sz="1000" spc="15" dirty="0">
                <a:solidFill>
                  <a:srgbClr val="2851BF"/>
                </a:solidFill>
                <a:latin typeface="Gill Sans MT"/>
                <a:cs typeface="Gill Sans MT"/>
              </a:rPr>
              <a:t>Most </a:t>
            </a:r>
            <a:r>
              <a:rPr sz="1000" dirty="0">
                <a:solidFill>
                  <a:srgbClr val="2851BF"/>
                </a:solidFill>
                <a:latin typeface="Gill Sans MT"/>
                <a:cs typeface="Gill Sans MT"/>
              </a:rPr>
              <a:t>comprehensive </a:t>
            </a:r>
            <a:r>
              <a:rPr sz="1000" spc="20" dirty="0">
                <a:solidFill>
                  <a:srgbClr val="2851BF"/>
                </a:solidFill>
                <a:latin typeface="Gill Sans MT"/>
                <a:cs typeface="Gill Sans MT"/>
              </a:rPr>
              <a:t>database </a:t>
            </a:r>
            <a:r>
              <a:rPr sz="1000" spc="35" dirty="0">
                <a:solidFill>
                  <a:srgbClr val="2851BF"/>
                </a:solidFill>
                <a:latin typeface="Gill Sans MT"/>
                <a:cs typeface="Gill Sans MT"/>
              </a:rPr>
              <a:t>and </a:t>
            </a:r>
            <a:r>
              <a:rPr sz="1000" dirty="0">
                <a:solidFill>
                  <a:srgbClr val="2851BF"/>
                </a:solidFill>
                <a:latin typeface="Gill Sans MT"/>
                <a:cs typeface="Gill Sans MT"/>
              </a:rPr>
              <a:t>weekly!</a:t>
            </a:r>
            <a:r>
              <a:rPr sz="1000" spc="16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900" spc="7" baseline="18518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Events</a:t>
            </a:r>
            <a:endParaRPr sz="900" baseline="18518">
              <a:latin typeface="Gill Sans MT"/>
              <a:cs typeface="Gill Sans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14361" y="1230024"/>
            <a:ext cx="238654" cy="11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557333" y="1222380"/>
            <a:ext cx="15303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20" dirty="0">
                <a:solidFill>
                  <a:srgbClr val="FFFFFF"/>
                </a:solidFill>
                <a:latin typeface="Gill Sans MT"/>
                <a:cs typeface="Gill Sans MT"/>
                <a:hlinkClick r:id="rId4" action="ppaction://hlinksldjump"/>
              </a:rPr>
              <a:t>Ge</a:t>
            </a:r>
            <a:r>
              <a:rPr sz="600" spc="-35" dirty="0">
                <a:solidFill>
                  <a:srgbClr val="FFFFFF"/>
                </a:solidFill>
                <a:latin typeface="Gill Sans MT"/>
                <a:cs typeface="Gill Sans MT"/>
                <a:hlinkClick r:id="rId4" action="ppaction://hlinksldjump"/>
              </a:rPr>
              <a:t>o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163187" y="1637814"/>
            <a:ext cx="268605" cy="101600"/>
          </a:xfrm>
          <a:custGeom>
            <a:avLst/>
            <a:gdLst/>
            <a:ahLst/>
            <a:cxnLst/>
            <a:rect l="l" t="t" r="r" b="b"/>
            <a:pathLst>
              <a:path w="268604" h="101600">
                <a:moveTo>
                  <a:pt x="217701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17701" y="101221"/>
                </a:lnTo>
                <a:lnTo>
                  <a:pt x="237353" y="97228"/>
                </a:lnTo>
                <a:lnTo>
                  <a:pt x="253445" y="86354"/>
                </a:lnTo>
                <a:lnTo>
                  <a:pt x="264319" y="70262"/>
                </a:lnTo>
                <a:lnTo>
                  <a:pt x="268312" y="50610"/>
                </a:lnTo>
                <a:lnTo>
                  <a:pt x="264319" y="30959"/>
                </a:lnTo>
                <a:lnTo>
                  <a:pt x="253445" y="14866"/>
                </a:lnTo>
                <a:lnTo>
                  <a:pt x="237353" y="3993"/>
                </a:lnTo>
                <a:lnTo>
                  <a:pt x="217701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163187" y="1637814"/>
            <a:ext cx="268605" cy="101600"/>
          </a:xfrm>
          <a:custGeom>
            <a:avLst/>
            <a:gdLst/>
            <a:ahLst/>
            <a:cxnLst/>
            <a:rect l="l" t="t" r="r" b="b"/>
            <a:pathLst>
              <a:path w="268604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17701" y="0"/>
                </a:lnTo>
                <a:lnTo>
                  <a:pt x="237353" y="3993"/>
                </a:lnTo>
                <a:lnTo>
                  <a:pt x="253445" y="14866"/>
                </a:lnTo>
                <a:lnTo>
                  <a:pt x="264319" y="30959"/>
                </a:lnTo>
                <a:lnTo>
                  <a:pt x="268312" y="50610"/>
                </a:lnTo>
                <a:lnTo>
                  <a:pt x="264319" y="70262"/>
                </a:lnTo>
                <a:lnTo>
                  <a:pt x="253445" y="86354"/>
                </a:lnTo>
                <a:lnTo>
                  <a:pt x="237353" y="97228"/>
                </a:lnTo>
                <a:lnTo>
                  <a:pt x="217701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81088" y="1544408"/>
            <a:ext cx="3442335" cy="60134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55575" indent="-118110">
              <a:lnSpc>
                <a:spcPct val="100000"/>
              </a:lnSpc>
              <a:spcBef>
                <a:spcPts val="430"/>
              </a:spcBef>
              <a:buClr>
                <a:srgbClr val="22373A"/>
              </a:buClr>
              <a:buChar char="•"/>
              <a:tabLst>
                <a:tab pos="156210" algn="l"/>
              </a:tabLst>
            </a:pPr>
            <a:r>
              <a:rPr sz="1100" spc="25" dirty="0">
                <a:solidFill>
                  <a:srgbClr val="C41E3A"/>
                </a:solidFill>
                <a:latin typeface="Gill Sans MT"/>
                <a:cs typeface="Gill Sans MT"/>
              </a:rPr>
              <a:t>EPFR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weekly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data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for </a:t>
            </a:r>
            <a:r>
              <a:rPr sz="1100" spc="-10" dirty="0">
                <a:solidFill>
                  <a:srgbClr val="2851BF"/>
                </a:solidFill>
                <a:latin typeface="Gill Sans MT"/>
                <a:cs typeface="Gill Sans MT"/>
              </a:rPr>
              <a:t>portfolio </a:t>
            </a:r>
            <a:r>
              <a:rPr sz="1100" spc="20" dirty="0">
                <a:solidFill>
                  <a:srgbClr val="2851BF"/>
                </a:solidFill>
                <a:latin typeface="Gill Sans MT"/>
                <a:cs typeface="Gill Sans MT"/>
              </a:rPr>
              <a:t>equity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r>
              <a:rPr sz="1100" spc="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900" spc="22" baseline="18518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EPFR</a:t>
            </a:r>
            <a:endParaRPr sz="900" baseline="18518">
              <a:latin typeface="Gill Sans MT"/>
              <a:cs typeface="Gill Sans MT"/>
            </a:endParaRPr>
          </a:p>
          <a:p>
            <a:pPr marL="433070" lvl="1" indent="-114300">
              <a:lnSpc>
                <a:spcPct val="100000"/>
              </a:lnSpc>
              <a:spcBef>
                <a:spcPts val="305"/>
              </a:spcBef>
              <a:buChar char="•"/>
              <a:tabLst>
                <a:tab pos="433705" algn="l"/>
              </a:tabLst>
            </a:pPr>
            <a:r>
              <a:rPr sz="1000" spc="-20" dirty="0">
                <a:solidFill>
                  <a:srgbClr val="22373A"/>
                </a:solidFill>
                <a:latin typeface="Gill Sans MT"/>
                <a:cs typeface="Gill Sans MT"/>
              </a:rPr>
              <a:t>Wide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country</a:t>
            </a:r>
            <a:r>
              <a:rPr sz="1000" spc="-4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coverage</a:t>
            </a:r>
            <a:endParaRPr sz="1000">
              <a:latin typeface="Gill Sans MT"/>
              <a:cs typeface="Gill Sans MT"/>
            </a:endParaRPr>
          </a:p>
          <a:p>
            <a:pPr marL="4330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33705" algn="l"/>
              </a:tabLst>
            </a:pP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Breakdowns (active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vs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passive;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retail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vs institutional;</a:t>
            </a:r>
            <a:r>
              <a:rPr sz="1000" spc="-17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esg)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49851" y="3220614"/>
            <a:ext cx="73025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5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3517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40" dirty="0">
                <a:solidFill>
                  <a:srgbClr val="E09300"/>
                </a:solidFill>
              </a:rPr>
              <a:t>Data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922019" cy="0"/>
          </a:xfrm>
          <a:custGeom>
            <a:avLst/>
            <a:gdLst/>
            <a:ahLst/>
            <a:cxnLst/>
            <a:rect l="l" t="t" r="r" b="b"/>
            <a:pathLst>
              <a:path w="922019">
                <a:moveTo>
                  <a:pt x="0" y="0"/>
                </a:moveTo>
                <a:lnTo>
                  <a:pt x="921597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6488" y="598613"/>
            <a:ext cx="3715385" cy="60134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30175" indent="-118110">
              <a:lnSpc>
                <a:spcPct val="100000"/>
              </a:lnSpc>
              <a:spcBef>
                <a:spcPts val="430"/>
              </a:spcBef>
              <a:buClr>
                <a:srgbClr val="22373A"/>
              </a:buClr>
              <a:buChar char="•"/>
              <a:tabLst>
                <a:tab pos="130810" algn="l"/>
              </a:tabLst>
            </a:pPr>
            <a:r>
              <a:rPr sz="1100" spc="-20" dirty="0">
                <a:solidFill>
                  <a:srgbClr val="C41E3A"/>
                </a:solidFill>
                <a:latin typeface="Gill Sans MT"/>
                <a:cs typeface="Gill Sans MT"/>
              </a:rPr>
              <a:t>EM-DAT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:</a:t>
            </a:r>
            <a:r>
              <a:rPr sz="1100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international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851BF"/>
                </a:solidFill>
                <a:latin typeface="Gill Sans MT"/>
                <a:cs typeface="Gill Sans MT"/>
              </a:rPr>
              <a:t>disasters</a:t>
            </a:r>
            <a:r>
              <a:rPr sz="1100" spc="-3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1100" spc="35" dirty="0">
                <a:solidFill>
                  <a:srgbClr val="22373A"/>
                </a:solidFill>
                <a:latin typeface="Gill Sans MT"/>
                <a:cs typeface="Gill Sans MT"/>
              </a:rPr>
              <a:t>by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University</a:t>
            </a:r>
            <a:r>
              <a:rPr sz="1100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Louvain</a:t>
            </a:r>
            <a:endParaRPr sz="1100">
              <a:latin typeface="Gill Sans MT"/>
              <a:cs typeface="Gill Sans MT"/>
            </a:endParaRPr>
          </a:p>
          <a:p>
            <a:pPr marL="407670" marR="5080" lvl="1" indent="-114300">
              <a:lnSpc>
                <a:spcPct val="114599"/>
              </a:lnSpc>
              <a:spcBef>
                <a:spcPts val="130"/>
              </a:spcBef>
              <a:buChar char="•"/>
              <a:tabLst>
                <a:tab pos="40830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Criteria: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(deaths </a:t>
            </a:r>
            <a:r>
              <a:rPr sz="1000" i="1" spc="-45" dirty="0">
                <a:solidFill>
                  <a:srgbClr val="22373A"/>
                </a:solidFill>
                <a:latin typeface="Verdana"/>
                <a:cs typeface="Verdana"/>
              </a:rPr>
              <a:t>&gt;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10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deaths)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AND/OR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(people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affected </a:t>
            </a:r>
            <a:r>
              <a:rPr sz="1000" i="1" spc="-45" dirty="0">
                <a:solidFill>
                  <a:srgbClr val="22373A"/>
                </a:solidFill>
                <a:latin typeface="Verdana"/>
                <a:cs typeface="Verdana"/>
              </a:rPr>
              <a:t>&gt;</a:t>
            </a:r>
            <a:r>
              <a:rPr sz="1000" i="1" spc="-165" dirty="0">
                <a:solidFill>
                  <a:srgbClr val="22373A"/>
                </a:solidFill>
                <a:latin typeface="Verdana"/>
                <a:cs typeface="Verdana"/>
              </a:rPr>
              <a:t>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100)  AND/OR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state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of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emergency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AND/OR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international</a:t>
            </a:r>
            <a:r>
              <a:rPr sz="1000" spc="-10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assistance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80091" y="1235085"/>
            <a:ext cx="307975" cy="101600"/>
          </a:xfrm>
          <a:custGeom>
            <a:avLst/>
            <a:gdLst/>
            <a:ahLst/>
            <a:cxnLst/>
            <a:rect l="l" t="t" r="r" b="b"/>
            <a:pathLst>
              <a:path w="307975" h="101600">
                <a:moveTo>
                  <a:pt x="257102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57102" y="101221"/>
                </a:lnTo>
                <a:lnTo>
                  <a:pt x="276753" y="97228"/>
                </a:lnTo>
                <a:lnTo>
                  <a:pt x="292846" y="86354"/>
                </a:lnTo>
                <a:lnTo>
                  <a:pt x="303719" y="70262"/>
                </a:lnTo>
                <a:lnTo>
                  <a:pt x="307713" y="50610"/>
                </a:lnTo>
                <a:lnTo>
                  <a:pt x="303719" y="30959"/>
                </a:lnTo>
                <a:lnTo>
                  <a:pt x="292846" y="14866"/>
                </a:lnTo>
                <a:lnTo>
                  <a:pt x="276753" y="3993"/>
                </a:lnTo>
                <a:lnTo>
                  <a:pt x="257102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80091" y="1235085"/>
            <a:ext cx="307975" cy="101600"/>
          </a:xfrm>
          <a:custGeom>
            <a:avLst/>
            <a:gdLst/>
            <a:ahLst/>
            <a:cxnLst/>
            <a:rect l="l" t="t" r="r" b="b"/>
            <a:pathLst>
              <a:path w="307975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57102" y="0"/>
                </a:lnTo>
                <a:lnTo>
                  <a:pt x="276753" y="3993"/>
                </a:lnTo>
                <a:lnTo>
                  <a:pt x="292846" y="14866"/>
                </a:lnTo>
                <a:lnTo>
                  <a:pt x="303719" y="30959"/>
                </a:lnTo>
                <a:lnTo>
                  <a:pt x="307713" y="50610"/>
                </a:lnTo>
                <a:lnTo>
                  <a:pt x="303719" y="70262"/>
                </a:lnTo>
                <a:lnTo>
                  <a:pt x="292846" y="86354"/>
                </a:lnTo>
                <a:lnTo>
                  <a:pt x="276753" y="97228"/>
                </a:lnTo>
                <a:lnTo>
                  <a:pt x="257102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2393" y="1197081"/>
            <a:ext cx="27133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1765" indent="-114300">
              <a:lnSpc>
                <a:spcPct val="100000"/>
              </a:lnSpc>
              <a:spcBef>
                <a:spcPts val="95"/>
              </a:spcBef>
              <a:buClr>
                <a:srgbClr val="22373A"/>
              </a:buClr>
              <a:buChar char="•"/>
              <a:tabLst>
                <a:tab pos="152400" algn="l"/>
              </a:tabLst>
            </a:pPr>
            <a:r>
              <a:rPr sz="1000" spc="15" dirty="0">
                <a:solidFill>
                  <a:srgbClr val="2851BF"/>
                </a:solidFill>
                <a:latin typeface="Gill Sans MT"/>
                <a:cs typeface="Gill Sans MT"/>
              </a:rPr>
              <a:t>Most </a:t>
            </a:r>
            <a:r>
              <a:rPr sz="1000" dirty="0">
                <a:solidFill>
                  <a:srgbClr val="2851BF"/>
                </a:solidFill>
                <a:latin typeface="Gill Sans MT"/>
                <a:cs typeface="Gill Sans MT"/>
              </a:rPr>
              <a:t>comprehensive </a:t>
            </a:r>
            <a:r>
              <a:rPr sz="1000" spc="20" dirty="0">
                <a:solidFill>
                  <a:srgbClr val="2851BF"/>
                </a:solidFill>
                <a:latin typeface="Gill Sans MT"/>
                <a:cs typeface="Gill Sans MT"/>
              </a:rPr>
              <a:t>database </a:t>
            </a:r>
            <a:r>
              <a:rPr sz="1000" spc="35" dirty="0">
                <a:solidFill>
                  <a:srgbClr val="2851BF"/>
                </a:solidFill>
                <a:latin typeface="Gill Sans MT"/>
                <a:cs typeface="Gill Sans MT"/>
              </a:rPr>
              <a:t>and </a:t>
            </a:r>
            <a:r>
              <a:rPr sz="1000" dirty="0">
                <a:solidFill>
                  <a:srgbClr val="2851BF"/>
                </a:solidFill>
                <a:latin typeface="Gill Sans MT"/>
                <a:cs typeface="Gill Sans MT"/>
              </a:rPr>
              <a:t>weekly!</a:t>
            </a:r>
            <a:r>
              <a:rPr sz="1000" spc="16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900" spc="7" baseline="18518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Events</a:t>
            </a:r>
            <a:endParaRPr sz="900" baseline="18518">
              <a:latin typeface="Gill Sans MT"/>
              <a:cs typeface="Gill Sans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14361" y="1230024"/>
            <a:ext cx="238654" cy="1113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557333" y="1222380"/>
            <a:ext cx="15303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20" dirty="0">
                <a:solidFill>
                  <a:srgbClr val="FFFFFF"/>
                </a:solidFill>
                <a:latin typeface="Gill Sans MT"/>
                <a:cs typeface="Gill Sans MT"/>
                <a:hlinkClick r:id="rId4" action="ppaction://hlinksldjump"/>
              </a:rPr>
              <a:t>Ge</a:t>
            </a:r>
            <a:r>
              <a:rPr sz="600" spc="-35" dirty="0">
                <a:solidFill>
                  <a:srgbClr val="FFFFFF"/>
                </a:solidFill>
                <a:latin typeface="Gill Sans MT"/>
                <a:cs typeface="Gill Sans MT"/>
                <a:hlinkClick r:id="rId4" action="ppaction://hlinksldjump"/>
              </a:rPr>
              <a:t>o</a:t>
            </a:r>
            <a:endParaRPr sz="600" dirty="0">
              <a:latin typeface="Gill Sans MT"/>
              <a:cs typeface="Gill Sans M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163187" y="1637814"/>
            <a:ext cx="268605" cy="101600"/>
          </a:xfrm>
          <a:custGeom>
            <a:avLst/>
            <a:gdLst/>
            <a:ahLst/>
            <a:cxnLst/>
            <a:rect l="l" t="t" r="r" b="b"/>
            <a:pathLst>
              <a:path w="268604" h="101600">
                <a:moveTo>
                  <a:pt x="217701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17701" y="101221"/>
                </a:lnTo>
                <a:lnTo>
                  <a:pt x="237353" y="97228"/>
                </a:lnTo>
                <a:lnTo>
                  <a:pt x="253445" y="86354"/>
                </a:lnTo>
                <a:lnTo>
                  <a:pt x="264319" y="70262"/>
                </a:lnTo>
                <a:lnTo>
                  <a:pt x="268312" y="50610"/>
                </a:lnTo>
                <a:lnTo>
                  <a:pt x="264319" y="30959"/>
                </a:lnTo>
                <a:lnTo>
                  <a:pt x="253445" y="14866"/>
                </a:lnTo>
                <a:lnTo>
                  <a:pt x="237353" y="3993"/>
                </a:lnTo>
                <a:lnTo>
                  <a:pt x="217701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163187" y="1637814"/>
            <a:ext cx="268605" cy="101600"/>
          </a:xfrm>
          <a:custGeom>
            <a:avLst/>
            <a:gdLst/>
            <a:ahLst/>
            <a:cxnLst/>
            <a:rect l="l" t="t" r="r" b="b"/>
            <a:pathLst>
              <a:path w="268604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17701" y="0"/>
                </a:lnTo>
                <a:lnTo>
                  <a:pt x="237353" y="3993"/>
                </a:lnTo>
                <a:lnTo>
                  <a:pt x="253445" y="14866"/>
                </a:lnTo>
                <a:lnTo>
                  <a:pt x="264319" y="30959"/>
                </a:lnTo>
                <a:lnTo>
                  <a:pt x="268312" y="50610"/>
                </a:lnTo>
                <a:lnTo>
                  <a:pt x="264319" y="70262"/>
                </a:lnTo>
                <a:lnTo>
                  <a:pt x="253445" y="86354"/>
                </a:lnTo>
                <a:lnTo>
                  <a:pt x="237353" y="97228"/>
                </a:lnTo>
                <a:lnTo>
                  <a:pt x="217701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68388" y="1544408"/>
            <a:ext cx="3467735" cy="154749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68275" indent="-118110">
              <a:lnSpc>
                <a:spcPct val="100000"/>
              </a:lnSpc>
              <a:spcBef>
                <a:spcPts val="430"/>
              </a:spcBef>
              <a:buClr>
                <a:srgbClr val="22373A"/>
              </a:buClr>
              <a:buChar char="•"/>
              <a:tabLst>
                <a:tab pos="168910" algn="l"/>
              </a:tabLst>
            </a:pPr>
            <a:r>
              <a:rPr sz="1100" spc="25" dirty="0">
                <a:solidFill>
                  <a:srgbClr val="C41E3A"/>
                </a:solidFill>
                <a:latin typeface="Gill Sans MT"/>
                <a:cs typeface="Gill Sans MT"/>
              </a:rPr>
              <a:t>EPFR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weekly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data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for </a:t>
            </a:r>
            <a:r>
              <a:rPr sz="1100" spc="-10" dirty="0">
                <a:solidFill>
                  <a:srgbClr val="2851BF"/>
                </a:solidFill>
                <a:latin typeface="Gill Sans MT"/>
                <a:cs typeface="Gill Sans MT"/>
              </a:rPr>
              <a:t>portfolio </a:t>
            </a:r>
            <a:r>
              <a:rPr sz="1100" spc="20" dirty="0">
                <a:solidFill>
                  <a:srgbClr val="2851BF"/>
                </a:solidFill>
                <a:latin typeface="Gill Sans MT"/>
                <a:cs typeface="Gill Sans MT"/>
              </a:rPr>
              <a:t>equity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r>
              <a:rPr sz="1100" spc="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900" spc="22" baseline="18518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EPFR</a:t>
            </a:r>
            <a:endParaRPr sz="900" baseline="18518">
              <a:latin typeface="Gill Sans MT"/>
              <a:cs typeface="Gill Sans MT"/>
            </a:endParaRPr>
          </a:p>
          <a:p>
            <a:pPr marL="445770" lvl="1" indent="-114300">
              <a:lnSpc>
                <a:spcPct val="100000"/>
              </a:lnSpc>
              <a:spcBef>
                <a:spcPts val="305"/>
              </a:spcBef>
              <a:buChar char="•"/>
              <a:tabLst>
                <a:tab pos="446405" algn="l"/>
              </a:tabLst>
            </a:pPr>
            <a:r>
              <a:rPr sz="1000" spc="-20" dirty="0">
                <a:solidFill>
                  <a:srgbClr val="22373A"/>
                </a:solidFill>
                <a:latin typeface="Gill Sans MT"/>
                <a:cs typeface="Gill Sans MT"/>
              </a:rPr>
              <a:t>Wide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country</a:t>
            </a:r>
            <a:r>
              <a:rPr sz="1000" spc="-4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coverage</a:t>
            </a:r>
            <a:endParaRPr sz="1000">
              <a:latin typeface="Gill Sans MT"/>
              <a:cs typeface="Gill Sans MT"/>
            </a:endParaRPr>
          </a:p>
          <a:p>
            <a:pPr marL="4457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46405" algn="l"/>
              </a:tabLst>
            </a:pP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Breakdowns (active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vs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passive;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retail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vs institutional;</a:t>
            </a:r>
            <a:r>
              <a:rPr sz="1000" spc="-17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esg)</a:t>
            </a:r>
            <a:endParaRPr sz="1000">
              <a:latin typeface="Gill Sans MT"/>
              <a:cs typeface="Gill Sans MT"/>
            </a:endParaRPr>
          </a:p>
          <a:p>
            <a:pPr lvl="1">
              <a:lnSpc>
                <a:spcPct val="100000"/>
              </a:lnSpc>
              <a:spcBef>
                <a:spcPts val="15"/>
              </a:spcBef>
              <a:buClr>
                <a:srgbClr val="22373A"/>
              </a:buClr>
              <a:buFont typeface="Gill Sans MT"/>
              <a:buChar char="•"/>
            </a:pPr>
            <a:endParaRPr sz="1600">
              <a:latin typeface="Gill Sans MT"/>
              <a:cs typeface="Gill Sans MT"/>
            </a:endParaRPr>
          </a:p>
          <a:p>
            <a:pPr marL="168275" indent="-118110">
              <a:lnSpc>
                <a:spcPct val="100000"/>
              </a:lnSpc>
              <a:spcBef>
                <a:spcPts val="5"/>
              </a:spcBef>
              <a:buChar char="•"/>
              <a:tabLst>
                <a:tab pos="168910" algn="l"/>
              </a:tabLst>
            </a:pP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Sample</a:t>
            </a:r>
            <a:endParaRPr sz="1100">
              <a:latin typeface="Gill Sans MT"/>
              <a:cs typeface="Gill Sans MT"/>
            </a:endParaRPr>
          </a:p>
          <a:p>
            <a:pPr marL="445770" lvl="1" indent="-114300">
              <a:lnSpc>
                <a:spcPct val="100000"/>
              </a:lnSpc>
              <a:spcBef>
                <a:spcPts val="305"/>
              </a:spcBef>
              <a:buChar char="•"/>
              <a:tabLst>
                <a:tab pos="446405" algn="l"/>
              </a:tabLst>
            </a:pP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Time series: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weekly </a:t>
            </a:r>
            <a:r>
              <a:rPr sz="1000" spc="30" dirty="0">
                <a:solidFill>
                  <a:srgbClr val="22373A"/>
                </a:solidFill>
                <a:latin typeface="Gill Sans MT"/>
                <a:cs typeface="Gill Sans MT"/>
              </a:rPr>
              <a:t>data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in</a:t>
            </a:r>
            <a:r>
              <a:rPr sz="1000" spc="-1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2009-19</a:t>
            </a:r>
            <a:endParaRPr sz="1000">
              <a:latin typeface="Gill Sans MT"/>
              <a:cs typeface="Gill Sans MT"/>
            </a:endParaRPr>
          </a:p>
          <a:p>
            <a:pPr marL="445770" marR="459105" lvl="1" indent="-114300">
              <a:lnSpc>
                <a:spcPct val="114599"/>
              </a:lnSpc>
              <a:buChar char="•"/>
              <a:tabLst>
                <a:tab pos="446405" algn="l"/>
              </a:tabLst>
            </a:pP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Cross-section: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39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countries </a:t>
            </a:r>
            <a:r>
              <a:rPr sz="1000" spc="-60" dirty="0">
                <a:solidFill>
                  <a:srgbClr val="22373A"/>
                </a:solidFill>
                <a:latin typeface="Gill Sans MT"/>
                <a:cs typeface="Gill Sans MT"/>
              </a:rPr>
              <a:t>=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16 </a:t>
            </a:r>
            <a:r>
              <a:rPr sz="1000" spc="-20" dirty="0">
                <a:solidFill>
                  <a:srgbClr val="22373A"/>
                </a:solidFill>
                <a:latin typeface="Gill Sans MT"/>
                <a:cs typeface="Gill Sans MT"/>
              </a:rPr>
              <a:t>ADVs </a:t>
            </a:r>
            <a:r>
              <a:rPr sz="1000" spc="-60" dirty="0">
                <a:solidFill>
                  <a:srgbClr val="22373A"/>
                </a:solidFill>
                <a:latin typeface="Gill Sans MT"/>
                <a:cs typeface="Gill Sans MT"/>
              </a:rPr>
              <a:t>+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23 </a:t>
            </a:r>
            <a:r>
              <a:rPr sz="1000" spc="45" dirty="0">
                <a:solidFill>
                  <a:srgbClr val="22373A"/>
                </a:solidFill>
                <a:latin typeface="Gill Sans MT"/>
                <a:cs typeface="Gill Sans MT"/>
              </a:rPr>
              <a:t>EMEs 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(1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disaster </a:t>
            </a: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per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year </a:t>
            </a:r>
            <a:r>
              <a:rPr sz="1000" spc="-60" dirty="0">
                <a:solidFill>
                  <a:srgbClr val="22373A"/>
                </a:solidFill>
                <a:latin typeface="Gill Sans MT"/>
                <a:cs typeface="Gill Sans MT"/>
              </a:rPr>
              <a:t>+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EPFR</a:t>
            </a:r>
            <a:r>
              <a:rPr sz="1000" spc="-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0" dirty="0">
                <a:solidFill>
                  <a:srgbClr val="22373A"/>
                </a:solidFill>
                <a:latin typeface="Gill Sans MT"/>
                <a:cs typeface="Gill Sans MT"/>
              </a:rPr>
              <a:t>availability)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49851" y="3220614"/>
            <a:ext cx="73025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5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21031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Econometric</a:t>
            </a:r>
            <a:r>
              <a:rPr sz="1200" spc="-95" dirty="0">
                <a:solidFill>
                  <a:srgbClr val="E09300"/>
                </a:solidFill>
              </a:rPr>
              <a:t> </a:t>
            </a:r>
            <a:r>
              <a:rPr sz="1200" spc="-25" dirty="0">
                <a:solidFill>
                  <a:srgbClr val="E09300"/>
                </a:solidFill>
              </a:rPr>
              <a:t>tool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1106170" cy="0"/>
          </a:xfrm>
          <a:custGeom>
            <a:avLst/>
            <a:gdLst/>
            <a:ahLst/>
            <a:cxnLst/>
            <a:rect l="l" t="t" r="r" b="b"/>
            <a:pathLst>
              <a:path w="1106170">
                <a:moveTo>
                  <a:pt x="0" y="0"/>
                </a:moveTo>
                <a:lnTo>
                  <a:pt x="1105959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7294" y="454900"/>
            <a:ext cx="35306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Domestic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dynamic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effect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estimated</a:t>
            </a:r>
            <a:r>
              <a:rPr sz="11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via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panel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local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projection: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6407" y="1022653"/>
            <a:ext cx="39116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</a:pPr>
            <a:r>
              <a:rPr sz="1650" i="1" spc="30" baseline="10101" dirty="0">
                <a:solidFill>
                  <a:srgbClr val="22373A"/>
                </a:solidFill>
                <a:latin typeface="Calibri"/>
                <a:cs typeface="Calibri"/>
              </a:rPr>
              <a:t>y</a:t>
            </a:r>
            <a:r>
              <a:rPr sz="800" i="1" spc="2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800" i="1" spc="20" dirty="0">
                <a:solidFill>
                  <a:srgbClr val="22373A"/>
                </a:solidFill>
                <a:latin typeface="Sitka Text"/>
                <a:cs typeface="Sitka Text"/>
              </a:rPr>
              <a:t>,</a:t>
            </a:r>
            <a:r>
              <a:rPr sz="800" i="1" spc="2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spc="2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800" i="1" spc="20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064" y="999209"/>
            <a:ext cx="1333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=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62494" y="798155"/>
            <a:ext cx="17208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535" dirty="0">
                <a:solidFill>
                  <a:srgbClr val="22373A"/>
                </a:solidFill>
                <a:latin typeface="Arial"/>
                <a:cs typeface="Arial"/>
              </a:rPr>
              <a:t>L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08735" y="980349"/>
            <a:ext cx="15494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</a:t>
            </a:r>
            <a:r>
              <a:rPr sz="800" spc="-20" dirty="0">
                <a:solidFill>
                  <a:srgbClr val="22373A"/>
                </a:solidFill>
                <a:latin typeface="Lucida Sans Unicode"/>
                <a:cs typeface="Lucida Sans Unicode"/>
              </a:rPr>
              <a:t>:</a:t>
            </a: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367116" y="902067"/>
            <a:ext cx="698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10" dirty="0">
                <a:solidFill>
                  <a:srgbClr val="22373A"/>
                </a:solidFill>
                <a:latin typeface="Calibri"/>
                <a:cs typeface="Calibri"/>
              </a:rPr>
              <a:t>f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11173" y="962823"/>
            <a:ext cx="26035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6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800" i="1" spc="-5" dirty="0">
                <a:solidFill>
                  <a:srgbClr val="22373A"/>
                </a:solidFill>
                <a:latin typeface="Sitka Text"/>
                <a:cs typeface="Sitka Text"/>
              </a:rPr>
              <a:t>,</a:t>
            </a:r>
            <a:r>
              <a:rPr sz="800" i="1" spc="25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spc="2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075194" y="1115822"/>
            <a:ext cx="589915" cy="0"/>
          </a:xfrm>
          <a:custGeom>
            <a:avLst/>
            <a:gdLst/>
            <a:ahLst/>
            <a:cxnLst/>
            <a:rect l="l" t="t" r="r" b="b"/>
            <a:pathLst>
              <a:path w="589914">
                <a:moveTo>
                  <a:pt x="0" y="0"/>
                </a:moveTo>
                <a:lnTo>
                  <a:pt x="589419" y="0"/>
                </a:lnTo>
              </a:path>
            </a:pathLst>
          </a:custGeom>
          <a:ln w="5537">
            <a:solidFill>
              <a:srgbClr val="2237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170063" y="1115033"/>
            <a:ext cx="3937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650" i="1" spc="75" baseline="7575" dirty="0">
                <a:solidFill>
                  <a:srgbClr val="22373A"/>
                </a:solidFill>
                <a:latin typeface="Calibri"/>
                <a:cs typeface="Calibri"/>
              </a:rPr>
              <a:t>A</a:t>
            </a:r>
            <a:r>
              <a:rPr sz="800" i="1" spc="5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800" i="1" spc="50" dirty="0">
                <a:solidFill>
                  <a:srgbClr val="22373A"/>
                </a:solidFill>
                <a:latin typeface="Sitka Text"/>
                <a:cs typeface="Sitka Text"/>
              </a:rPr>
              <a:t>,</a:t>
            </a:r>
            <a:r>
              <a:rPr sz="800" i="1" spc="5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i="1" spc="50" dirty="0">
                <a:solidFill>
                  <a:srgbClr val="22373A"/>
                </a:solidFill>
                <a:latin typeface="Arial"/>
                <a:cs typeface="Arial"/>
              </a:rPr>
              <a:t>−</a:t>
            </a:r>
            <a:r>
              <a:rPr sz="800" spc="50" dirty="0">
                <a:solidFill>
                  <a:srgbClr val="22373A"/>
                </a:solidFill>
                <a:latin typeface="Gill Sans MT"/>
                <a:cs typeface="Gill Sans MT"/>
              </a:rPr>
              <a:t>1</a:t>
            </a:r>
            <a:endParaRPr sz="800">
              <a:latin typeface="Gill Sans MT"/>
              <a:cs typeface="Gill Sans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49851" y="3220614"/>
            <a:ext cx="73025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</a:t>
            </a:r>
            <a:endParaRPr sz="80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80184" y="999209"/>
            <a:ext cx="66167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= </a:t>
            </a:r>
            <a:r>
              <a:rPr sz="1100" i="1" spc="15" dirty="0">
                <a:solidFill>
                  <a:srgbClr val="22373A"/>
                </a:solidFill>
                <a:latin typeface="Verdana"/>
                <a:cs typeface="Verdana"/>
              </a:rPr>
              <a:t>α</a:t>
            </a:r>
            <a:r>
              <a:rPr sz="1200" i="1" spc="22" baseline="-13888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1200" i="1" spc="22" baseline="-13888" dirty="0">
                <a:solidFill>
                  <a:srgbClr val="22373A"/>
                </a:solidFill>
                <a:latin typeface="Sitka Text"/>
                <a:cs typeface="Sitka Text"/>
              </a:rPr>
              <a:t>,</a:t>
            </a:r>
            <a:r>
              <a:rPr sz="1200" i="1" spc="22" baseline="-13888" dirty="0">
                <a:solidFill>
                  <a:srgbClr val="22373A"/>
                </a:solidFill>
                <a:latin typeface="Calibri"/>
                <a:cs typeface="Calibri"/>
              </a:rPr>
              <a:t>h 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1100" spc="-90" dirty="0">
                <a:solidFill>
                  <a:srgbClr val="22373A"/>
                </a:solidFill>
                <a:latin typeface="Lucida Sans Unicode"/>
                <a:cs typeface="Lucida Sans Unicode"/>
              </a:rPr>
              <a:t> </a:t>
            </a:r>
            <a:r>
              <a:rPr sz="1100" i="1" spc="-185" dirty="0">
                <a:solidFill>
                  <a:srgbClr val="22373A"/>
                </a:solidFill>
                <a:latin typeface="Verdana"/>
                <a:cs typeface="Verdana"/>
              </a:rPr>
              <a:t>δ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90762" y="1059979"/>
            <a:ext cx="1454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25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i="1" spc="-5" dirty="0">
                <a:solidFill>
                  <a:srgbClr val="22373A"/>
                </a:solidFill>
                <a:latin typeface="Sitka Text"/>
                <a:cs typeface="Sitka Text"/>
              </a:rPr>
              <a:t>,</a:t>
            </a: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447467" y="999209"/>
            <a:ext cx="121793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18159" algn="l"/>
                <a:tab pos="1001394" algn="l"/>
              </a:tabLst>
            </a:pP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1100" spc="-105" dirty="0">
                <a:solidFill>
                  <a:srgbClr val="22373A"/>
                </a:solidFill>
                <a:latin typeface="Lucida Sans Unicode"/>
                <a:cs typeface="Lucida Sans Unicode"/>
              </a:rPr>
              <a:t> </a:t>
            </a:r>
            <a:r>
              <a:rPr sz="1100" i="1" spc="-70" dirty="0">
                <a:solidFill>
                  <a:srgbClr val="C41E3A"/>
                </a:solidFill>
                <a:latin typeface="Verdana"/>
                <a:cs typeface="Verdana"/>
              </a:rPr>
              <a:t>β</a:t>
            </a:r>
            <a:r>
              <a:rPr sz="1100" i="1" spc="70" dirty="0">
                <a:solidFill>
                  <a:srgbClr val="C41E3A"/>
                </a:solidFill>
                <a:latin typeface="Verdana"/>
                <a:cs typeface="Verdana"/>
              </a:rPr>
              <a:t> </a:t>
            </a:r>
            <a:r>
              <a:rPr sz="1100" i="1" spc="65" dirty="0">
                <a:solidFill>
                  <a:srgbClr val="22373A"/>
                </a:solidFill>
                <a:latin typeface="Calibri"/>
                <a:cs typeface="Calibri"/>
              </a:rPr>
              <a:t>D	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1100" spc="-100" dirty="0">
                <a:solidFill>
                  <a:srgbClr val="22373A"/>
                </a:solidFill>
                <a:latin typeface="Lucida Sans Unicode"/>
                <a:cs typeface="Lucida Sans Unicode"/>
              </a:rPr>
              <a:t> </a:t>
            </a:r>
            <a:r>
              <a:rPr sz="1100" i="1" spc="-90" dirty="0">
                <a:solidFill>
                  <a:srgbClr val="22373A"/>
                </a:solidFill>
                <a:latin typeface="Verdana"/>
                <a:cs typeface="Verdana"/>
              </a:rPr>
              <a:t>γ</a:t>
            </a:r>
            <a:r>
              <a:rPr sz="1100" i="1" spc="70" dirty="0">
                <a:solidFill>
                  <a:srgbClr val="22373A"/>
                </a:solidFill>
                <a:latin typeface="Verdana"/>
                <a:cs typeface="Verdana"/>
              </a:rPr>
              <a:t> </a:t>
            </a:r>
            <a:r>
              <a:rPr sz="1100" i="1" spc="50" dirty="0">
                <a:solidFill>
                  <a:srgbClr val="22373A"/>
                </a:solidFill>
                <a:latin typeface="Calibri"/>
                <a:cs typeface="Calibri"/>
              </a:rPr>
              <a:t>X	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1100" spc="-170" dirty="0">
                <a:solidFill>
                  <a:srgbClr val="22373A"/>
                </a:solidFill>
                <a:latin typeface="Lucida Sans Unicode"/>
                <a:cs typeface="Lucida Sans Unicode"/>
              </a:rPr>
              <a:t> </a:t>
            </a:r>
            <a:r>
              <a:rPr sz="1100" i="1" spc="-60" dirty="0">
                <a:solidFill>
                  <a:srgbClr val="22373A"/>
                </a:solidFill>
                <a:latin typeface="Verdana"/>
                <a:cs typeface="Verdana"/>
              </a:rPr>
              <a:t>ε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664371" y="1059979"/>
            <a:ext cx="123571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11175" algn="l"/>
                <a:tab pos="988060" algn="l"/>
              </a:tabLst>
            </a:pPr>
            <a:r>
              <a:rPr sz="800" i="1" spc="-5" dirty="0">
                <a:solidFill>
                  <a:srgbClr val="C41E3A"/>
                </a:solidFill>
                <a:latin typeface="Calibri"/>
                <a:cs typeface="Calibri"/>
              </a:rPr>
              <a:t>h   </a:t>
            </a:r>
            <a:r>
              <a:rPr sz="800" i="1" spc="70" dirty="0">
                <a:solidFill>
                  <a:srgbClr val="C41E3A"/>
                </a:solidFill>
                <a:latin typeface="Calibri"/>
                <a:cs typeface="Calibri"/>
              </a:rPr>
              <a:t> </a:t>
            </a:r>
            <a:r>
              <a:rPr sz="800" i="1" spc="6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800" i="1" spc="-5" dirty="0">
                <a:solidFill>
                  <a:srgbClr val="22373A"/>
                </a:solidFill>
                <a:latin typeface="Sitka Text"/>
                <a:cs typeface="Sitka Text"/>
              </a:rPr>
              <a:t>,</a:t>
            </a:r>
            <a:r>
              <a:rPr sz="800" i="1" spc="-3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i="1" dirty="0">
                <a:solidFill>
                  <a:srgbClr val="22373A"/>
                </a:solidFill>
                <a:latin typeface="Calibri"/>
                <a:cs typeface="Calibri"/>
              </a:rPr>
              <a:t>	</a:t>
            </a: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r>
              <a:rPr sz="800" i="1" dirty="0">
                <a:solidFill>
                  <a:srgbClr val="22373A"/>
                </a:solidFill>
                <a:latin typeface="Calibri"/>
                <a:cs typeface="Calibri"/>
              </a:rPr>
              <a:t>   </a:t>
            </a:r>
            <a:r>
              <a:rPr sz="800" i="1" spc="-55" dirty="0">
                <a:solidFill>
                  <a:srgbClr val="22373A"/>
                </a:solidFill>
                <a:latin typeface="Calibri"/>
                <a:cs typeface="Calibri"/>
              </a:rPr>
              <a:t> </a:t>
            </a:r>
            <a:r>
              <a:rPr sz="800" i="1" spc="6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800" i="1" spc="-5" dirty="0">
                <a:solidFill>
                  <a:srgbClr val="22373A"/>
                </a:solidFill>
                <a:latin typeface="Sitka Text"/>
                <a:cs typeface="Sitka Text"/>
              </a:rPr>
              <a:t>,</a:t>
            </a:r>
            <a:r>
              <a:rPr sz="800" i="1" spc="-3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i="1" dirty="0">
                <a:solidFill>
                  <a:srgbClr val="22373A"/>
                </a:solidFill>
                <a:latin typeface="Calibri"/>
                <a:cs typeface="Calibri"/>
              </a:rPr>
              <a:t>	</a:t>
            </a:r>
            <a:r>
              <a:rPr sz="800" i="1" spc="6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800" i="1" spc="-5" dirty="0">
                <a:solidFill>
                  <a:srgbClr val="22373A"/>
                </a:solidFill>
                <a:latin typeface="Sitka Text"/>
                <a:cs typeface="Sitka Text"/>
              </a:rPr>
              <a:t>,</a:t>
            </a:r>
            <a:r>
              <a:rPr sz="800" i="1" spc="25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spc="2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087748" y="999209"/>
            <a:ext cx="17335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(1)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89750" y="1491313"/>
            <a:ext cx="3667760" cy="1605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7320" marR="135255" indent="-109855">
              <a:lnSpc>
                <a:spcPct val="116700"/>
              </a:lnSpc>
              <a:spcBef>
                <a:spcPts val="100"/>
              </a:spcBef>
              <a:buFont typeface="Gill Sans MT"/>
              <a:buChar char="•"/>
              <a:tabLst>
                <a:tab pos="147955" algn="l"/>
              </a:tabLst>
            </a:pPr>
            <a:r>
              <a:rPr sz="1350" i="1" spc="15" baseline="6172" dirty="0">
                <a:solidFill>
                  <a:srgbClr val="22373A"/>
                </a:solidFill>
                <a:latin typeface="Calibri"/>
                <a:cs typeface="Calibri"/>
              </a:rPr>
              <a:t>y</a:t>
            </a:r>
            <a:r>
              <a:rPr sz="600" i="1" spc="1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600" i="1" spc="10" dirty="0">
                <a:solidFill>
                  <a:srgbClr val="22373A"/>
                </a:solidFill>
                <a:latin typeface="Trebuchet MS"/>
                <a:cs typeface="Trebuchet MS"/>
              </a:rPr>
              <a:t>,</a:t>
            </a:r>
            <a:r>
              <a:rPr sz="600" i="1" spc="10" dirty="0">
                <a:solidFill>
                  <a:srgbClr val="22373A"/>
                </a:solidFill>
                <a:latin typeface="Calibri"/>
                <a:cs typeface="Calibri"/>
              </a:rPr>
              <a:t>t </a:t>
            </a:r>
            <a:r>
              <a:rPr sz="1350" spc="-15" baseline="6172" dirty="0">
                <a:solidFill>
                  <a:srgbClr val="22373A"/>
                </a:solidFill>
                <a:latin typeface="Gill Sans MT"/>
                <a:cs typeface="Gill Sans MT"/>
              </a:rPr>
              <a:t>are </a:t>
            </a:r>
            <a:r>
              <a:rPr sz="1350" baseline="6172" dirty="0">
                <a:solidFill>
                  <a:srgbClr val="2851BF"/>
                </a:solidFill>
                <a:latin typeface="Gill Sans MT"/>
                <a:cs typeface="Gill Sans MT"/>
              </a:rPr>
              <a:t>net </a:t>
            </a:r>
            <a:r>
              <a:rPr sz="1350" spc="22" baseline="6172" dirty="0">
                <a:solidFill>
                  <a:srgbClr val="2851BF"/>
                </a:solidFill>
                <a:latin typeface="Gill Sans MT"/>
                <a:cs typeface="Gill Sans MT"/>
              </a:rPr>
              <a:t>cumulated </a:t>
            </a:r>
            <a:r>
              <a:rPr sz="1350" spc="15" baseline="6172" dirty="0">
                <a:solidFill>
                  <a:srgbClr val="2851BF"/>
                </a:solidFill>
                <a:latin typeface="Gill Sans MT"/>
                <a:cs typeface="Gill Sans MT"/>
              </a:rPr>
              <a:t>flows </a:t>
            </a:r>
            <a:r>
              <a:rPr sz="1350" i="1" spc="7" baseline="6172" dirty="0">
                <a:solidFill>
                  <a:srgbClr val="22373A"/>
                </a:solidFill>
                <a:latin typeface="Calibri"/>
                <a:cs typeface="Calibri"/>
              </a:rPr>
              <a:t>f</a:t>
            </a:r>
            <a:r>
              <a:rPr sz="600" i="1" spc="5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600" i="1" spc="5" dirty="0">
                <a:solidFill>
                  <a:srgbClr val="22373A"/>
                </a:solidFill>
                <a:latin typeface="Trebuchet MS"/>
                <a:cs typeface="Trebuchet MS"/>
              </a:rPr>
              <a:t>,</a:t>
            </a:r>
            <a:r>
              <a:rPr sz="600" i="1" spc="5" dirty="0">
                <a:solidFill>
                  <a:srgbClr val="22373A"/>
                </a:solidFill>
                <a:latin typeface="Calibri"/>
                <a:cs typeface="Calibri"/>
              </a:rPr>
              <a:t>t </a:t>
            </a:r>
            <a:r>
              <a:rPr sz="1350" spc="-37" baseline="6172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1350" spc="7" baseline="6172" dirty="0">
                <a:solidFill>
                  <a:srgbClr val="22373A"/>
                </a:solidFill>
                <a:latin typeface="Gill Sans MT"/>
                <a:cs typeface="Gill Sans MT"/>
              </a:rPr>
              <a:t>country </a:t>
            </a:r>
            <a:r>
              <a:rPr sz="1350" i="1" spc="44" baseline="6172" dirty="0">
                <a:solidFill>
                  <a:srgbClr val="22373A"/>
                </a:solidFill>
                <a:latin typeface="Calibri"/>
                <a:cs typeface="Calibri"/>
              </a:rPr>
              <a:t>i </a:t>
            </a:r>
            <a:r>
              <a:rPr sz="1350" spc="44" baseline="6172" dirty="0">
                <a:solidFill>
                  <a:srgbClr val="22373A"/>
                </a:solidFill>
                <a:latin typeface="Gill Sans MT"/>
                <a:cs typeface="Gill Sans MT"/>
              </a:rPr>
              <a:t>in </a:t>
            </a:r>
            <a:r>
              <a:rPr sz="1350" spc="-15" baseline="6172" dirty="0">
                <a:solidFill>
                  <a:srgbClr val="22373A"/>
                </a:solidFill>
                <a:latin typeface="Gill Sans MT"/>
                <a:cs typeface="Gill Sans MT"/>
              </a:rPr>
              <a:t>week </a:t>
            </a:r>
            <a:r>
              <a:rPr sz="1350" i="1" spc="-52" baseline="6172" dirty="0">
                <a:solidFill>
                  <a:srgbClr val="22373A"/>
                </a:solidFill>
                <a:latin typeface="Calibri"/>
                <a:cs typeface="Calibri"/>
              </a:rPr>
              <a:t>t </a:t>
            </a:r>
            <a:r>
              <a:rPr sz="1350" spc="7" baseline="6172" dirty="0">
                <a:solidFill>
                  <a:srgbClr val="22373A"/>
                </a:solidFill>
                <a:latin typeface="Gill Sans MT"/>
                <a:cs typeface="Gill Sans MT"/>
              </a:rPr>
              <a:t>normalized </a:t>
            </a:r>
            <a:r>
              <a:rPr sz="1350" spc="44" baseline="6172" dirty="0">
                <a:solidFill>
                  <a:srgbClr val="22373A"/>
                </a:solidFill>
                <a:latin typeface="Gill Sans MT"/>
                <a:cs typeface="Gill Sans MT"/>
              </a:rPr>
              <a:t>by </a:t>
            </a:r>
            <a:r>
              <a:rPr sz="1350" spc="7" baseline="6172" dirty="0">
                <a:solidFill>
                  <a:srgbClr val="22373A"/>
                </a:solidFill>
                <a:latin typeface="Gill Sans MT"/>
                <a:cs typeface="Gill Sans MT"/>
              </a:rPr>
              <a:t>the  assets </a:t>
            </a:r>
            <a:r>
              <a:rPr sz="1350" baseline="6172" dirty="0">
                <a:solidFill>
                  <a:srgbClr val="22373A"/>
                </a:solidFill>
                <a:latin typeface="Gill Sans MT"/>
                <a:cs typeface="Gill Sans MT"/>
              </a:rPr>
              <a:t>under </a:t>
            </a:r>
            <a:r>
              <a:rPr sz="1350" spc="30" baseline="6172" dirty="0">
                <a:solidFill>
                  <a:srgbClr val="22373A"/>
                </a:solidFill>
                <a:latin typeface="Gill Sans MT"/>
                <a:cs typeface="Gill Sans MT"/>
              </a:rPr>
              <a:t>management</a:t>
            </a:r>
            <a:r>
              <a:rPr sz="1350" spc="-150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i="1" spc="75" baseline="6172" dirty="0">
                <a:solidFill>
                  <a:srgbClr val="22373A"/>
                </a:solidFill>
                <a:latin typeface="Calibri"/>
                <a:cs typeface="Calibri"/>
              </a:rPr>
              <a:t>A</a:t>
            </a:r>
            <a:r>
              <a:rPr sz="600" i="1" spc="5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600" i="1" spc="50" dirty="0">
                <a:solidFill>
                  <a:srgbClr val="22373A"/>
                </a:solidFill>
                <a:latin typeface="Trebuchet MS"/>
                <a:cs typeface="Trebuchet MS"/>
              </a:rPr>
              <a:t>,</a:t>
            </a:r>
            <a:r>
              <a:rPr sz="600" i="1" spc="5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600" i="1" spc="50" dirty="0">
                <a:solidFill>
                  <a:srgbClr val="22373A"/>
                </a:solidFill>
                <a:latin typeface="Arial"/>
                <a:cs typeface="Arial"/>
              </a:rPr>
              <a:t>−</a:t>
            </a:r>
            <a:r>
              <a:rPr sz="600" spc="50" dirty="0">
                <a:solidFill>
                  <a:srgbClr val="22373A"/>
                </a:solidFill>
                <a:latin typeface="Gill Sans MT"/>
                <a:cs typeface="Gill Sans MT"/>
              </a:rPr>
              <a:t>1</a:t>
            </a:r>
            <a:endParaRPr sz="600">
              <a:latin typeface="Gill Sans MT"/>
              <a:cs typeface="Gill Sans MT"/>
            </a:endParaRPr>
          </a:p>
          <a:p>
            <a:pPr marL="147320" indent="-109855">
              <a:lnSpc>
                <a:spcPct val="100000"/>
              </a:lnSpc>
              <a:spcBef>
                <a:spcPts val="380"/>
              </a:spcBef>
              <a:buFont typeface="Gill Sans MT"/>
              <a:buChar char="•"/>
              <a:tabLst>
                <a:tab pos="147955" algn="l"/>
              </a:tabLst>
            </a:pPr>
            <a:r>
              <a:rPr sz="1350" i="1" spc="30" baseline="6172" dirty="0">
                <a:solidFill>
                  <a:srgbClr val="22373A"/>
                </a:solidFill>
                <a:latin typeface="Calibri"/>
                <a:cs typeface="Calibri"/>
              </a:rPr>
              <a:t>D</a:t>
            </a:r>
            <a:r>
              <a:rPr sz="600" i="1" spc="2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600" i="1" spc="20" dirty="0">
                <a:solidFill>
                  <a:srgbClr val="22373A"/>
                </a:solidFill>
                <a:latin typeface="Trebuchet MS"/>
                <a:cs typeface="Trebuchet MS"/>
              </a:rPr>
              <a:t>,</a:t>
            </a:r>
            <a:r>
              <a:rPr sz="600" i="1" spc="2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600" i="1" spc="-45" dirty="0">
                <a:solidFill>
                  <a:srgbClr val="22373A"/>
                </a:solidFill>
                <a:latin typeface="Calibri"/>
                <a:cs typeface="Calibri"/>
              </a:rPr>
              <a:t> </a:t>
            </a:r>
            <a:r>
              <a:rPr sz="1350" spc="-7" baseline="6172" dirty="0">
                <a:solidFill>
                  <a:srgbClr val="22373A"/>
                </a:solidFill>
                <a:latin typeface="Gill Sans MT"/>
                <a:cs typeface="Gill Sans MT"/>
              </a:rPr>
              <a:t>,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30" baseline="6172" dirty="0">
                <a:solidFill>
                  <a:srgbClr val="22373A"/>
                </a:solidFill>
                <a:latin typeface="Gill Sans MT"/>
                <a:cs typeface="Gill Sans MT"/>
              </a:rPr>
              <a:t>is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67" baseline="6172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44" baseline="6172" dirty="0">
                <a:solidFill>
                  <a:srgbClr val="22373A"/>
                </a:solidFill>
                <a:latin typeface="Gill Sans MT"/>
                <a:cs typeface="Gill Sans MT"/>
              </a:rPr>
              <a:t>dummy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30" baseline="6172" dirty="0">
                <a:solidFill>
                  <a:srgbClr val="22373A"/>
                </a:solidFill>
                <a:latin typeface="Gill Sans MT"/>
                <a:cs typeface="Gill Sans MT"/>
              </a:rPr>
              <a:t>equal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-37" baseline="6172" dirty="0">
                <a:solidFill>
                  <a:srgbClr val="22373A"/>
                </a:solidFill>
                <a:latin typeface="Gill Sans MT"/>
                <a:cs typeface="Gill Sans MT"/>
              </a:rPr>
              <a:t>to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-52" baseline="6172" dirty="0">
                <a:solidFill>
                  <a:srgbClr val="22373A"/>
                </a:solidFill>
                <a:latin typeface="Gill Sans MT"/>
                <a:cs typeface="Gill Sans MT"/>
              </a:rPr>
              <a:t>1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67" baseline="6172" dirty="0">
                <a:solidFill>
                  <a:srgbClr val="22373A"/>
                </a:solidFill>
                <a:latin typeface="Gill Sans MT"/>
                <a:cs typeface="Gill Sans MT"/>
              </a:rPr>
              <a:t>if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37" baseline="6172" dirty="0">
                <a:solidFill>
                  <a:srgbClr val="22373A"/>
                </a:solidFill>
                <a:latin typeface="Gill Sans MT"/>
                <a:cs typeface="Gill Sans MT"/>
              </a:rPr>
              <a:t>at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15" baseline="6172" dirty="0">
                <a:solidFill>
                  <a:srgbClr val="22373A"/>
                </a:solidFill>
                <a:latin typeface="Gill Sans MT"/>
                <a:cs typeface="Gill Sans MT"/>
              </a:rPr>
              <a:t>least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-22" baseline="6172" dirty="0">
                <a:solidFill>
                  <a:srgbClr val="22373A"/>
                </a:solidFill>
                <a:latin typeface="Gill Sans MT"/>
                <a:cs typeface="Gill Sans MT"/>
              </a:rPr>
              <a:t>one</a:t>
            </a:r>
            <a:r>
              <a:rPr sz="1350" spc="-44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30" baseline="6172" dirty="0">
                <a:solidFill>
                  <a:srgbClr val="C41E3A"/>
                </a:solidFill>
                <a:latin typeface="Gill Sans MT"/>
                <a:cs typeface="Gill Sans MT"/>
              </a:rPr>
              <a:t>natural</a:t>
            </a:r>
            <a:r>
              <a:rPr sz="1350" spc="-44" baseline="6172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350" spc="7" baseline="6172" dirty="0">
                <a:solidFill>
                  <a:srgbClr val="C41E3A"/>
                </a:solidFill>
                <a:latin typeface="Gill Sans MT"/>
                <a:cs typeface="Gill Sans MT"/>
              </a:rPr>
              <a:t>disaster</a:t>
            </a:r>
            <a:r>
              <a:rPr sz="1350" spc="-44" baseline="6172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350" spc="-15" baseline="6172" dirty="0">
                <a:solidFill>
                  <a:srgbClr val="C41E3A"/>
                </a:solidFill>
                <a:latin typeface="Gill Sans MT"/>
                <a:cs typeface="Gill Sans MT"/>
              </a:rPr>
              <a:t>occurs</a:t>
            </a:r>
            <a:endParaRPr sz="1350" baseline="6172">
              <a:latin typeface="Gill Sans MT"/>
              <a:cs typeface="Gill Sans MT"/>
            </a:endParaRPr>
          </a:p>
          <a:p>
            <a:pPr marL="147320" indent="-109855">
              <a:lnSpc>
                <a:spcPct val="100000"/>
              </a:lnSpc>
              <a:spcBef>
                <a:spcPts val="380"/>
              </a:spcBef>
              <a:buFont typeface="Gill Sans MT"/>
              <a:buChar char="•"/>
              <a:tabLst>
                <a:tab pos="147955" algn="l"/>
              </a:tabLst>
            </a:pPr>
            <a:r>
              <a:rPr sz="1350" i="1" spc="22" baseline="6172" dirty="0">
                <a:solidFill>
                  <a:srgbClr val="22373A"/>
                </a:solidFill>
                <a:latin typeface="Calibri"/>
                <a:cs typeface="Calibri"/>
              </a:rPr>
              <a:t>X</a:t>
            </a:r>
            <a:r>
              <a:rPr sz="600" i="1" spc="15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600" i="1" spc="15" dirty="0">
                <a:solidFill>
                  <a:srgbClr val="22373A"/>
                </a:solidFill>
                <a:latin typeface="Trebuchet MS"/>
                <a:cs typeface="Trebuchet MS"/>
              </a:rPr>
              <a:t>,</a:t>
            </a:r>
            <a:r>
              <a:rPr sz="600" i="1" spc="15" dirty="0">
                <a:solidFill>
                  <a:srgbClr val="22373A"/>
                </a:solidFill>
                <a:latin typeface="Calibri"/>
                <a:cs typeface="Calibri"/>
              </a:rPr>
              <a:t>t </a:t>
            </a:r>
            <a:r>
              <a:rPr sz="1350" spc="30" baseline="6172" dirty="0">
                <a:solidFill>
                  <a:srgbClr val="22373A"/>
                </a:solidFill>
                <a:latin typeface="Gill Sans MT"/>
                <a:cs typeface="Gill Sans MT"/>
              </a:rPr>
              <a:t>is </a:t>
            </a:r>
            <a:r>
              <a:rPr sz="1350" spc="67" baseline="6172" dirty="0">
                <a:solidFill>
                  <a:srgbClr val="22373A"/>
                </a:solidFill>
                <a:latin typeface="Gill Sans MT"/>
                <a:cs typeface="Gill Sans MT"/>
              </a:rPr>
              <a:t>a </a:t>
            </a:r>
            <a:r>
              <a:rPr sz="1350" spc="-7" baseline="6172" dirty="0">
                <a:solidFill>
                  <a:srgbClr val="22373A"/>
                </a:solidFill>
                <a:latin typeface="Gill Sans MT"/>
                <a:cs typeface="Gill Sans MT"/>
              </a:rPr>
              <a:t>set </a:t>
            </a:r>
            <a:r>
              <a:rPr sz="1350" baseline="6172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r>
              <a:rPr sz="1350" spc="-262" baseline="6172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350" spc="-15" baseline="6172" dirty="0">
                <a:solidFill>
                  <a:srgbClr val="22373A"/>
                </a:solidFill>
                <a:latin typeface="Gill Sans MT"/>
                <a:cs typeface="Gill Sans MT"/>
              </a:rPr>
              <a:t>controls</a:t>
            </a:r>
            <a:endParaRPr sz="1350" baseline="6172">
              <a:latin typeface="Gill Sans MT"/>
              <a:cs typeface="Gill Sans MT"/>
            </a:endParaRPr>
          </a:p>
          <a:p>
            <a:pPr marL="147320" indent="-109855">
              <a:lnSpc>
                <a:spcPct val="100000"/>
              </a:lnSpc>
              <a:spcBef>
                <a:spcPts val="280"/>
              </a:spcBef>
              <a:buFont typeface="Gill Sans MT"/>
              <a:buChar char="•"/>
              <a:tabLst>
                <a:tab pos="147955" algn="l"/>
              </a:tabLst>
            </a:pPr>
            <a:r>
              <a:rPr sz="900" i="1" spc="30" dirty="0">
                <a:solidFill>
                  <a:srgbClr val="22373A"/>
                </a:solidFill>
                <a:latin typeface="Arial"/>
                <a:cs typeface="Arial"/>
              </a:rPr>
              <a:t>α</a:t>
            </a:r>
            <a:r>
              <a:rPr sz="900" i="1" spc="44" baseline="-9259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900" i="1" spc="44" baseline="-9259" dirty="0">
                <a:solidFill>
                  <a:srgbClr val="22373A"/>
                </a:solidFill>
                <a:latin typeface="Trebuchet MS"/>
                <a:cs typeface="Trebuchet MS"/>
              </a:rPr>
              <a:t>,</a:t>
            </a:r>
            <a:r>
              <a:rPr sz="900" i="1" spc="44" baseline="-9259" dirty="0">
                <a:solidFill>
                  <a:srgbClr val="22373A"/>
                </a:solidFill>
                <a:latin typeface="Calibri"/>
                <a:cs typeface="Calibri"/>
              </a:rPr>
              <a:t>h </a:t>
            </a:r>
            <a:r>
              <a:rPr sz="900" spc="30" dirty="0">
                <a:solidFill>
                  <a:srgbClr val="22373A"/>
                </a:solidFill>
                <a:latin typeface="Gill Sans MT"/>
                <a:cs typeface="Gill Sans MT"/>
              </a:rPr>
              <a:t>and </a:t>
            </a:r>
            <a:r>
              <a:rPr sz="900" i="1" spc="-20" dirty="0">
                <a:solidFill>
                  <a:srgbClr val="22373A"/>
                </a:solidFill>
                <a:latin typeface="Arial"/>
                <a:cs typeface="Arial"/>
              </a:rPr>
              <a:t>δ</a:t>
            </a:r>
            <a:r>
              <a:rPr sz="900" i="1" spc="-30" baseline="-9259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900" i="1" spc="-30" baseline="-9259" dirty="0">
                <a:solidFill>
                  <a:srgbClr val="22373A"/>
                </a:solidFill>
                <a:latin typeface="Trebuchet MS"/>
                <a:cs typeface="Trebuchet MS"/>
              </a:rPr>
              <a:t>,</a:t>
            </a:r>
            <a:r>
              <a:rPr sz="900" i="1" spc="-30" baseline="-9259" dirty="0">
                <a:solidFill>
                  <a:srgbClr val="22373A"/>
                </a:solidFill>
                <a:latin typeface="Calibri"/>
                <a:cs typeface="Calibri"/>
              </a:rPr>
              <a:t>h </a:t>
            </a:r>
            <a:r>
              <a:rPr sz="900" spc="-10" dirty="0">
                <a:solidFill>
                  <a:srgbClr val="22373A"/>
                </a:solidFill>
                <a:latin typeface="Gill Sans MT"/>
                <a:cs typeface="Gill Sans MT"/>
              </a:rPr>
              <a:t>are </a:t>
            </a:r>
            <a:r>
              <a:rPr sz="900" spc="10" dirty="0">
                <a:solidFill>
                  <a:srgbClr val="22373A"/>
                </a:solidFill>
                <a:latin typeface="Gill Sans MT"/>
                <a:cs typeface="Gill Sans MT"/>
              </a:rPr>
              <a:t>country-specific </a:t>
            </a:r>
            <a:r>
              <a:rPr sz="900" spc="30" dirty="0">
                <a:solidFill>
                  <a:srgbClr val="22373A"/>
                </a:solidFill>
                <a:latin typeface="Gill Sans MT"/>
                <a:cs typeface="Gill Sans MT"/>
              </a:rPr>
              <a:t>and </a:t>
            </a:r>
            <a:r>
              <a:rPr sz="900" spc="10" dirty="0">
                <a:solidFill>
                  <a:srgbClr val="22373A"/>
                </a:solidFill>
                <a:latin typeface="Gill Sans MT"/>
                <a:cs typeface="Gill Sans MT"/>
              </a:rPr>
              <a:t>time </a:t>
            </a:r>
            <a:r>
              <a:rPr sz="900" spc="-20" dirty="0">
                <a:solidFill>
                  <a:srgbClr val="22373A"/>
                </a:solidFill>
                <a:latin typeface="Gill Sans MT"/>
                <a:cs typeface="Gill Sans MT"/>
              </a:rPr>
              <a:t>(week) </a:t>
            </a:r>
            <a:r>
              <a:rPr sz="900" spc="5" dirty="0">
                <a:solidFill>
                  <a:srgbClr val="22373A"/>
                </a:solidFill>
                <a:latin typeface="Gill Sans MT"/>
                <a:cs typeface="Gill Sans MT"/>
              </a:rPr>
              <a:t>fixed</a:t>
            </a:r>
            <a:r>
              <a:rPr sz="900" spc="-114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900" spc="5" dirty="0">
                <a:solidFill>
                  <a:srgbClr val="22373A"/>
                </a:solidFill>
                <a:latin typeface="Gill Sans MT"/>
                <a:cs typeface="Gill Sans MT"/>
              </a:rPr>
              <a:t>effects</a:t>
            </a:r>
            <a:endParaRPr sz="900">
              <a:latin typeface="Gill Sans MT"/>
              <a:cs typeface="Gill Sans MT"/>
            </a:endParaRPr>
          </a:p>
          <a:p>
            <a:pPr marL="147320" indent="-109855">
              <a:lnSpc>
                <a:spcPct val="100000"/>
              </a:lnSpc>
              <a:spcBef>
                <a:spcPts val="380"/>
              </a:spcBef>
              <a:buFont typeface="Gill Sans MT"/>
              <a:buChar char="•"/>
              <a:tabLst>
                <a:tab pos="147955" algn="l"/>
              </a:tabLst>
            </a:pPr>
            <a:r>
              <a:rPr sz="900" i="1" spc="15" dirty="0">
                <a:solidFill>
                  <a:srgbClr val="22373A"/>
                </a:solidFill>
                <a:latin typeface="Arial"/>
                <a:cs typeface="Arial"/>
              </a:rPr>
              <a:t>ε</a:t>
            </a:r>
            <a:r>
              <a:rPr sz="900" i="1" spc="22" baseline="-9259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900" i="1" spc="22" baseline="-9259" dirty="0">
                <a:solidFill>
                  <a:srgbClr val="22373A"/>
                </a:solidFill>
                <a:latin typeface="Trebuchet MS"/>
                <a:cs typeface="Trebuchet MS"/>
              </a:rPr>
              <a:t>,</a:t>
            </a:r>
            <a:r>
              <a:rPr sz="900" i="1" spc="22" baseline="-9259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900" spc="22" baseline="-9259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900" i="1" spc="22" baseline="-9259" dirty="0">
                <a:solidFill>
                  <a:srgbClr val="22373A"/>
                </a:solidFill>
                <a:latin typeface="Calibri"/>
                <a:cs typeface="Calibri"/>
              </a:rPr>
              <a:t>h </a:t>
            </a:r>
            <a:r>
              <a:rPr sz="900" spc="20" dirty="0">
                <a:solidFill>
                  <a:srgbClr val="22373A"/>
                </a:solidFill>
                <a:latin typeface="Gill Sans MT"/>
                <a:cs typeface="Gill Sans MT"/>
              </a:rPr>
              <a:t>is </a:t>
            </a:r>
            <a:r>
              <a:rPr sz="900" spc="45" dirty="0">
                <a:solidFill>
                  <a:srgbClr val="22373A"/>
                </a:solidFill>
                <a:latin typeface="Gill Sans MT"/>
                <a:cs typeface="Gill Sans MT"/>
              </a:rPr>
              <a:t>a </a:t>
            </a:r>
            <a:r>
              <a:rPr sz="900" spc="15" dirty="0">
                <a:solidFill>
                  <a:srgbClr val="22373A"/>
                </a:solidFill>
                <a:latin typeface="Gill Sans MT"/>
                <a:cs typeface="Gill Sans MT"/>
              </a:rPr>
              <a:t>standard </a:t>
            </a:r>
            <a:r>
              <a:rPr sz="900" spc="-40" dirty="0">
                <a:solidFill>
                  <a:srgbClr val="22373A"/>
                </a:solidFill>
                <a:latin typeface="Gill Sans MT"/>
                <a:cs typeface="Gill Sans MT"/>
              </a:rPr>
              <a:t>error</a:t>
            </a:r>
            <a:r>
              <a:rPr sz="900" spc="-8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900" spc="-10" dirty="0">
                <a:solidFill>
                  <a:srgbClr val="22373A"/>
                </a:solidFill>
                <a:latin typeface="Gill Sans MT"/>
                <a:cs typeface="Gill Sans MT"/>
              </a:rPr>
              <a:t>term</a:t>
            </a:r>
            <a:endParaRPr sz="900">
              <a:latin typeface="Gill Sans MT"/>
              <a:cs typeface="Gill Sans MT"/>
            </a:endParaRPr>
          </a:p>
          <a:p>
            <a:pPr marL="147320" indent="-109855">
              <a:lnSpc>
                <a:spcPct val="100000"/>
              </a:lnSpc>
              <a:spcBef>
                <a:spcPts val="380"/>
              </a:spcBef>
              <a:buChar char="•"/>
              <a:tabLst>
                <a:tab pos="147955" algn="l"/>
              </a:tabLst>
            </a:pPr>
            <a:r>
              <a:rPr sz="900" spc="-5" dirty="0">
                <a:solidFill>
                  <a:srgbClr val="22373A"/>
                </a:solidFill>
                <a:latin typeface="Gill Sans MT"/>
                <a:cs typeface="Gill Sans MT"/>
              </a:rPr>
              <a:t>horizon </a:t>
            </a:r>
            <a:r>
              <a:rPr sz="900" i="1" spc="-5" dirty="0">
                <a:solidFill>
                  <a:srgbClr val="22373A"/>
                </a:solidFill>
                <a:latin typeface="Calibri"/>
                <a:cs typeface="Calibri"/>
              </a:rPr>
              <a:t>h </a:t>
            </a:r>
            <a:r>
              <a:rPr sz="900" spc="-10" dirty="0">
                <a:solidFill>
                  <a:srgbClr val="22373A"/>
                </a:solidFill>
                <a:latin typeface="Gill Sans MT"/>
                <a:cs typeface="Gill Sans MT"/>
              </a:rPr>
              <a:t>for </a:t>
            </a:r>
            <a:r>
              <a:rPr sz="900" i="1" spc="-5" dirty="0">
                <a:solidFill>
                  <a:srgbClr val="22373A"/>
                </a:solidFill>
                <a:latin typeface="Calibri"/>
                <a:cs typeface="Calibri"/>
              </a:rPr>
              <a:t>h </a:t>
            </a:r>
            <a:r>
              <a:rPr sz="900" dirty="0">
                <a:solidFill>
                  <a:srgbClr val="22373A"/>
                </a:solidFill>
                <a:latin typeface="Lucida Sans Unicode"/>
                <a:cs typeface="Lucida Sans Unicode"/>
              </a:rPr>
              <a:t>= </a:t>
            </a:r>
            <a:r>
              <a:rPr sz="900" spc="-15" dirty="0">
                <a:solidFill>
                  <a:srgbClr val="22373A"/>
                </a:solidFill>
                <a:latin typeface="Gill Sans MT"/>
                <a:cs typeface="Gill Sans MT"/>
              </a:rPr>
              <a:t>0</a:t>
            </a:r>
            <a:r>
              <a:rPr sz="900" i="1" spc="-15" dirty="0">
                <a:solidFill>
                  <a:srgbClr val="22373A"/>
                </a:solidFill>
                <a:latin typeface="Arial"/>
                <a:cs typeface="Arial"/>
              </a:rPr>
              <a:t>, </a:t>
            </a:r>
            <a:r>
              <a:rPr sz="900" spc="-15" dirty="0">
                <a:solidFill>
                  <a:srgbClr val="22373A"/>
                </a:solidFill>
                <a:latin typeface="Gill Sans MT"/>
                <a:cs typeface="Gill Sans MT"/>
              </a:rPr>
              <a:t>1</a:t>
            </a:r>
            <a:r>
              <a:rPr sz="900" i="1" spc="-15" dirty="0">
                <a:solidFill>
                  <a:srgbClr val="22373A"/>
                </a:solidFill>
                <a:latin typeface="Arial"/>
                <a:cs typeface="Arial"/>
              </a:rPr>
              <a:t>,</a:t>
            </a:r>
            <a:r>
              <a:rPr sz="900" i="1" spc="-190" dirty="0">
                <a:solidFill>
                  <a:srgbClr val="22373A"/>
                </a:solidFill>
                <a:latin typeface="Arial"/>
                <a:cs typeface="Arial"/>
              </a:rPr>
              <a:t> </a:t>
            </a:r>
            <a:r>
              <a:rPr sz="900" spc="-15" dirty="0">
                <a:solidFill>
                  <a:srgbClr val="22373A"/>
                </a:solidFill>
                <a:latin typeface="Gill Sans MT"/>
                <a:cs typeface="Gill Sans MT"/>
              </a:rPr>
              <a:t>2</a:t>
            </a:r>
            <a:r>
              <a:rPr sz="900" i="1" spc="-15" dirty="0">
                <a:solidFill>
                  <a:srgbClr val="22373A"/>
                </a:solidFill>
                <a:latin typeface="Arial"/>
                <a:cs typeface="Arial"/>
              </a:rPr>
              <a:t>...</a:t>
            </a:r>
            <a:r>
              <a:rPr sz="900" spc="-15" dirty="0">
                <a:solidFill>
                  <a:srgbClr val="22373A"/>
                </a:solidFill>
                <a:latin typeface="Gill Sans MT"/>
                <a:cs typeface="Gill Sans MT"/>
              </a:rPr>
              <a:t>24</a:t>
            </a:r>
            <a:endParaRPr sz="900">
              <a:latin typeface="Gill Sans MT"/>
              <a:cs typeface="Gill Sans MT"/>
            </a:endParaRPr>
          </a:p>
          <a:p>
            <a:pPr marL="147320" marR="30480" indent="-109855">
              <a:lnSpc>
                <a:spcPct val="116700"/>
              </a:lnSpc>
              <a:spcBef>
                <a:spcPts val="200"/>
              </a:spcBef>
              <a:buChar char="•"/>
              <a:tabLst>
                <a:tab pos="147955" algn="l"/>
              </a:tabLst>
            </a:pPr>
            <a:r>
              <a:rPr sz="900" dirty="0">
                <a:solidFill>
                  <a:srgbClr val="22373A"/>
                </a:solidFill>
                <a:latin typeface="Gill Sans MT"/>
                <a:cs typeface="Gill Sans MT"/>
              </a:rPr>
              <a:t>Driscoll-Kraay </a:t>
            </a:r>
            <a:r>
              <a:rPr sz="900" spc="15" dirty="0">
                <a:solidFill>
                  <a:srgbClr val="22373A"/>
                </a:solidFill>
                <a:latin typeface="Gill Sans MT"/>
                <a:cs typeface="Gill Sans MT"/>
              </a:rPr>
              <a:t>standard </a:t>
            </a:r>
            <a:r>
              <a:rPr sz="900" spc="-35" dirty="0">
                <a:solidFill>
                  <a:srgbClr val="22373A"/>
                </a:solidFill>
                <a:latin typeface="Gill Sans MT"/>
                <a:cs typeface="Gill Sans MT"/>
              </a:rPr>
              <a:t>errors </a:t>
            </a:r>
            <a:r>
              <a:rPr sz="900" spc="-25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900" spc="5" dirty="0">
                <a:solidFill>
                  <a:srgbClr val="22373A"/>
                </a:solidFill>
                <a:latin typeface="Gill Sans MT"/>
                <a:cs typeface="Gill Sans MT"/>
              </a:rPr>
              <a:t>account </a:t>
            </a:r>
            <a:r>
              <a:rPr sz="900" spc="-10" dirty="0">
                <a:solidFill>
                  <a:srgbClr val="22373A"/>
                </a:solidFill>
                <a:latin typeface="Gill Sans MT"/>
                <a:cs typeface="Gill Sans MT"/>
              </a:rPr>
              <a:t>for </a:t>
            </a:r>
            <a:r>
              <a:rPr sz="900" dirty="0">
                <a:solidFill>
                  <a:srgbClr val="22373A"/>
                </a:solidFill>
                <a:latin typeface="Gill Sans MT"/>
                <a:cs typeface="Gill Sans MT"/>
              </a:rPr>
              <a:t>temporal </a:t>
            </a:r>
            <a:r>
              <a:rPr sz="900" spc="3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900" spc="-15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900" dirty="0">
                <a:solidFill>
                  <a:srgbClr val="22373A"/>
                </a:solidFill>
                <a:latin typeface="Gill Sans MT"/>
                <a:cs typeface="Gill Sans MT"/>
              </a:rPr>
              <a:t>cross-sectional  dependence</a:t>
            </a:r>
            <a:endParaRPr sz="9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7295" y="1406166"/>
            <a:ext cx="6235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Results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9995" y="1782276"/>
            <a:ext cx="3048635" cy="0"/>
          </a:xfrm>
          <a:custGeom>
            <a:avLst/>
            <a:gdLst/>
            <a:ahLst/>
            <a:cxnLst/>
            <a:rect l="l" t="t" r="r" b="b"/>
            <a:pathLst>
              <a:path w="3048635">
                <a:moveTo>
                  <a:pt x="0" y="0"/>
                </a:moveTo>
                <a:lnTo>
                  <a:pt x="3048038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9995" y="1782276"/>
            <a:ext cx="732155" cy="0"/>
          </a:xfrm>
          <a:custGeom>
            <a:avLst/>
            <a:gdLst/>
            <a:ahLst/>
            <a:cxnLst/>
            <a:rect l="l" t="t" r="r" b="b"/>
            <a:pathLst>
              <a:path w="732155">
                <a:moveTo>
                  <a:pt x="0" y="0"/>
                </a:moveTo>
                <a:lnTo>
                  <a:pt x="731545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305625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5" dirty="0">
                <a:solidFill>
                  <a:srgbClr val="E09300"/>
                </a:solidFill>
              </a:rPr>
              <a:t>Overall </a:t>
            </a:r>
            <a:r>
              <a:rPr sz="1200" spc="-30" dirty="0">
                <a:solidFill>
                  <a:srgbClr val="E09300"/>
                </a:solidFill>
              </a:rPr>
              <a:t>impact </a:t>
            </a:r>
            <a:r>
              <a:rPr sz="1200" spc="15" dirty="0">
                <a:solidFill>
                  <a:srgbClr val="E09300"/>
                </a:solidFill>
              </a:rPr>
              <a:t>is </a:t>
            </a:r>
            <a:r>
              <a:rPr sz="1200" spc="25" dirty="0">
                <a:solidFill>
                  <a:srgbClr val="E09300"/>
                </a:solidFill>
              </a:rPr>
              <a:t>null </a:t>
            </a:r>
            <a:r>
              <a:rPr sz="1200" spc="-20" dirty="0">
                <a:solidFill>
                  <a:srgbClr val="E09300"/>
                </a:solidFill>
              </a:rPr>
              <a:t>but EMEs </a:t>
            </a:r>
            <a:r>
              <a:rPr sz="1200" spc="-40" dirty="0">
                <a:solidFill>
                  <a:srgbClr val="E09300"/>
                </a:solidFill>
              </a:rPr>
              <a:t>are</a:t>
            </a:r>
            <a:r>
              <a:rPr sz="1200" spc="-229" dirty="0">
                <a:solidFill>
                  <a:srgbClr val="E09300"/>
                </a:solidFill>
              </a:rPr>
              <a:t> </a:t>
            </a:r>
            <a:r>
              <a:rPr sz="1200" spc="-15" dirty="0">
                <a:solidFill>
                  <a:srgbClr val="E09300"/>
                </a:solidFill>
              </a:rPr>
              <a:t>affected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1290320" cy="0"/>
          </a:xfrm>
          <a:custGeom>
            <a:avLst/>
            <a:gdLst/>
            <a:ahLst/>
            <a:cxnLst/>
            <a:rect l="l" t="t" r="r" b="b"/>
            <a:pathLst>
              <a:path w="1290320">
                <a:moveTo>
                  <a:pt x="0" y="0"/>
                </a:moveTo>
                <a:lnTo>
                  <a:pt x="1290251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46035" y="782928"/>
            <a:ext cx="44132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90" dirty="0">
                <a:solidFill>
                  <a:srgbClr val="22373A"/>
                </a:solidFill>
                <a:latin typeface="Gill Sans MT"/>
                <a:cs typeface="Gill Sans MT"/>
              </a:rPr>
              <a:t>O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v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erall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47694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49392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35302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204569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738355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43109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690" y="112375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40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100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762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423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083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744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24050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0664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572714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3878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90484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07091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23698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44031" y="1185017"/>
            <a:ext cx="1993264" cy="1263650"/>
          </a:xfrm>
          <a:custGeom>
            <a:avLst/>
            <a:gdLst/>
            <a:ahLst/>
            <a:cxnLst/>
            <a:rect l="l" t="t" r="r" b="b"/>
            <a:pathLst>
              <a:path w="1993264" h="1263650">
                <a:moveTo>
                  <a:pt x="1992951" y="983202"/>
                </a:moveTo>
                <a:lnTo>
                  <a:pt x="1494750" y="983202"/>
                </a:lnTo>
                <a:lnTo>
                  <a:pt x="1577820" y="1041037"/>
                </a:lnTo>
                <a:lnTo>
                  <a:pt x="1660817" y="1082463"/>
                </a:lnTo>
                <a:lnTo>
                  <a:pt x="1743887" y="1146424"/>
                </a:lnTo>
                <a:lnTo>
                  <a:pt x="1826884" y="1168596"/>
                </a:lnTo>
                <a:lnTo>
                  <a:pt x="1909954" y="1194924"/>
                </a:lnTo>
                <a:lnTo>
                  <a:pt x="1992951" y="1263043"/>
                </a:lnTo>
                <a:lnTo>
                  <a:pt x="1992951" y="983202"/>
                </a:lnTo>
                <a:close/>
              </a:path>
              <a:path w="1993264" h="1263650">
                <a:moveTo>
                  <a:pt x="1992951" y="702703"/>
                </a:moveTo>
                <a:lnTo>
                  <a:pt x="415204" y="702703"/>
                </a:lnTo>
                <a:lnTo>
                  <a:pt x="498274" y="713935"/>
                </a:lnTo>
                <a:lnTo>
                  <a:pt x="581271" y="765644"/>
                </a:lnTo>
                <a:lnTo>
                  <a:pt x="664341" y="804517"/>
                </a:lnTo>
                <a:lnTo>
                  <a:pt x="747411" y="815092"/>
                </a:lnTo>
                <a:lnTo>
                  <a:pt x="830408" y="846162"/>
                </a:lnTo>
                <a:lnTo>
                  <a:pt x="913478" y="875116"/>
                </a:lnTo>
                <a:lnTo>
                  <a:pt x="996475" y="905164"/>
                </a:lnTo>
                <a:lnTo>
                  <a:pt x="1079545" y="918365"/>
                </a:lnTo>
                <a:lnTo>
                  <a:pt x="1162615" y="945787"/>
                </a:lnTo>
                <a:lnTo>
                  <a:pt x="1245612" y="971314"/>
                </a:lnTo>
                <a:lnTo>
                  <a:pt x="1328682" y="1019887"/>
                </a:lnTo>
                <a:lnTo>
                  <a:pt x="1411680" y="1002602"/>
                </a:lnTo>
                <a:lnTo>
                  <a:pt x="1494750" y="983202"/>
                </a:lnTo>
                <a:lnTo>
                  <a:pt x="1992951" y="983202"/>
                </a:lnTo>
                <a:lnTo>
                  <a:pt x="1992951" y="702703"/>
                </a:lnTo>
                <a:close/>
              </a:path>
              <a:path w="1993264" h="1263650">
                <a:moveTo>
                  <a:pt x="1245612" y="89050"/>
                </a:moveTo>
                <a:lnTo>
                  <a:pt x="1162615" y="90509"/>
                </a:lnTo>
                <a:lnTo>
                  <a:pt x="1079545" y="97218"/>
                </a:lnTo>
                <a:lnTo>
                  <a:pt x="996475" y="123693"/>
                </a:lnTo>
                <a:lnTo>
                  <a:pt x="913478" y="135873"/>
                </a:lnTo>
                <a:lnTo>
                  <a:pt x="830408" y="170807"/>
                </a:lnTo>
                <a:lnTo>
                  <a:pt x="747411" y="196844"/>
                </a:lnTo>
                <a:lnTo>
                  <a:pt x="664341" y="238780"/>
                </a:lnTo>
                <a:lnTo>
                  <a:pt x="581271" y="252564"/>
                </a:lnTo>
                <a:lnTo>
                  <a:pt x="498274" y="262556"/>
                </a:lnTo>
                <a:lnTo>
                  <a:pt x="415204" y="311202"/>
                </a:lnTo>
                <a:lnTo>
                  <a:pt x="332207" y="382165"/>
                </a:lnTo>
                <a:lnTo>
                  <a:pt x="249137" y="396314"/>
                </a:lnTo>
                <a:lnTo>
                  <a:pt x="166067" y="426873"/>
                </a:lnTo>
                <a:lnTo>
                  <a:pt x="83070" y="474279"/>
                </a:lnTo>
                <a:lnTo>
                  <a:pt x="0" y="511693"/>
                </a:lnTo>
                <a:lnTo>
                  <a:pt x="0" y="593378"/>
                </a:lnTo>
                <a:lnTo>
                  <a:pt x="83070" y="633563"/>
                </a:lnTo>
                <a:lnTo>
                  <a:pt x="166067" y="647567"/>
                </a:lnTo>
                <a:lnTo>
                  <a:pt x="249137" y="679876"/>
                </a:lnTo>
                <a:lnTo>
                  <a:pt x="332207" y="721374"/>
                </a:lnTo>
                <a:lnTo>
                  <a:pt x="415204" y="702703"/>
                </a:lnTo>
                <a:lnTo>
                  <a:pt x="1992951" y="702703"/>
                </a:lnTo>
                <a:lnTo>
                  <a:pt x="1992951" y="174235"/>
                </a:lnTo>
                <a:lnTo>
                  <a:pt x="1909954" y="126537"/>
                </a:lnTo>
                <a:lnTo>
                  <a:pt x="1826884" y="118952"/>
                </a:lnTo>
                <a:lnTo>
                  <a:pt x="1743887" y="117202"/>
                </a:lnTo>
                <a:lnTo>
                  <a:pt x="1701856" y="92478"/>
                </a:lnTo>
                <a:lnTo>
                  <a:pt x="1328682" y="92478"/>
                </a:lnTo>
                <a:lnTo>
                  <a:pt x="1245612" y="89050"/>
                </a:lnTo>
                <a:close/>
              </a:path>
              <a:path w="1993264" h="1263650">
                <a:moveTo>
                  <a:pt x="1494750" y="0"/>
                </a:moveTo>
                <a:lnTo>
                  <a:pt x="1411680" y="45728"/>
                </a:lnTo>
                <a:lnTo>
                  <a:pt x="1328682" y="92478"/>
                </a:lnTo>
                <a:lnTo>
                  <a:pt x="1701856" y="92478"/>
                </a:lnTo>
                <a:lnTo>
                  <a:pt x="1660817" y="68337"/>
                </a:lnTo>
                <a:lnTo>
                  <a:pt x="1577820" y="37924"/>
                </a:lnTo>
                <a:lnTo>
                  <a:pt x="1494750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38782" y="2168219"/>
            <a:ext cx="498475" cy="280035"/>
          </a:xfrm>
          <a:custGeom>
            <a:avLst/>
            <a:gdLst/>
            <a:ahLst/>
            <a:cxnLst/>
            <a:rect l="l" t="t" r="r" b="b"/>
            <a:pathLst>
              <a:path w="498475" h="280035">
                <a:moveTo>
                  <a:pt x="498201" y="279841"/>
                </a:moveTo>
                <a:lnTo>
                  <a:pt x="415204" y="211722"/>
                </a:lnTo>
                <a:lnTo>
                  <a:pt x="332134" y="185394"/>
                </a:lnTo>
                <a:lnTo>
                  <a:pt x="249137" y="163222"/>
                </a:lnTo>
                <a:lnTo>
                  <a:pt x="166067" y="99260"/>
                </a:lnTo>
                <a:lnTo>
                  <a:pt x="83069" y="5783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59236" y="1887721"/>
            <a:ext cx="1080135" cy="317500"/>
          </a:xfrm>
          <a:custGeom>
            <a:avLst/>
            <a:gdLst/>
            <a:ahLst/>
            <a:cxnLst/>
            <a:rect l="l" t="t" r="r" b="b"/>
            <a:pathLst>
              <a:path w="1080135" h="317500">
                <a:moveTo>
                  <a:pt x="1079545" y="280498"/>
                </a:moveTo>
                <a:lnTo>
                  <a:pt x="996475" y="299898"/>
                </a:lnTo>
                <a:lnTo>
                  <a:pt x="913478" y="317183"/>
                </a:lnTo>
                <a:lnTo>
                  <a:pt x="830408" y="268610"/>
                </a:lnTo>
                <a:lnTo>
                  <a:pt x="747410" y="243083"/>
                </a:lnTo>
                <a:lnTo>
                  <a:pt x="664340" y="215661"/>
                </a:lnTo>
                <a:lnTo>
                  <a:pt x="581270" y="202460"/>
                </a:lnTo>
                <a:lnTo>
                  <a:pt x="498273" y="172412"/>
                </a:lnTo>
                <a:lnTo>
                  <a:pt x="415203" y="143458"/>
                </a:lnTo>
                <a:lnTo>
                  <a:pt x="332206" y="112388"/>
                </a:lnTo>
                <a:lnTo>
                  <a:pt x="249136" y="101813"/>
                </a:lnTo>
                <a:lnTo>
                  <a:pt x="166066" y="62940"/>
                </a:lnTo>
                <a:lnTo>
                  <a:pt x="83069" y="1123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44031" y="1696710"/>
            <a:ext cx="415290" cy="210185"/>
          </a:xfrm>
          <a:custGeom>
            <a:avLst/>
            <a:gdLst/>
            <a:ahLst/>
            <a:cxnLst/>
            <a:rect l="l" t="t" r="r" b="b"/>
            <a:pathLst>
              <a:path w="415290" h="210185">
                <a:moveTo>
                  <a:pt x="415204" y="191010"/>
                </a:moveTo>
                <a:lnTo>
                  <a:pt x="332207" y="209680"/>
                </a:lnTo>
                <a:lnTo>
                  <a:pt x="249137" y="168182"/>
                </a:lnTo>
                <a:lnTo>
                  <a:pt x="166067" y="135873"/>
                </a:lnTo>
                <a:lnTo>
                  <a:pt x="83070" y="121870"/>
                </a:lnTo>
                <a:lnTo>
                  <a:pt x="0" y="8168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4031" y="1379673"/>
            <a:ext cx="1993264" cy="853440"/>
          </a:xfrm>
          <a:custGeom>
            <a:avLst/>
            <a:gdLst/>
            <a:ahLst/>
            <a:cxnLst/>
            <a:rect l="l" t="t" r="r" b="b"/>
            <a:pathLst>
              <a:path w="1993264" h="853439">
                <a:moveTo>
                  <a:pt x="1992951" y="593961"/>
                </a:moveTo>
                <a:lnTo>
                  <a:pt x="1494750" y="593961"/>
                </a:lnTo>
                <a:lnTo>
                  <a:pt x="1577820" y="647858"/>
                </a:lnTo>
                <a:lnTo>
                  <a:pt x="1660817" y="687096"/>
                </a:lnTo>
                <a:lnTo>
                  <a:pt x="1743887" y="748067"/>
                </a:lnTo>
                <a:lnTo>
                  <a:pt x="1826884" y="766155"/>
                </a:lnTo>
                <a:lnTo>
                  <a:pt x="1909954" y="788764"/>
                </a:lnTo>
                <a:lnTo>
                  <a:pt x="1992951" y="852871"/>
                </a:lnTo>
                <a:lnTo>
                  <a:pt x="1992951" y="593961"/>
                </a:lnTo>
                <a:close/>
              </a:path>
              <a:path w="1993264" h="853439">
                <a:moveTo>
                  <a:pt x="1992951" y="429936"/>
                </a:moveTo>
                <a:lnTo>
                  <a:pt x="498274" y="429936"/>
                </a:lnTo>
                <a:lnTo>
                  <a:pt x="581271" y="469466"/>
                </a:lnTo>
                <a:lnTo>
                  <a:pt x="664341" y="497909"/>
                </a:lnTo>
                <a:lnTo>
                  <a:pt x="747411" y="498055"/>
                </a:lnTo>
                <a:lnTo>
                  <a:pt x="830408" y="517820"/>
                </a:lnTo>
                <a:lnTo>
                  <a:pt x="913478" y="534157"/>
                </a:lnTo>
                <a:lnTo>
                  <a:pt x="996475" y="555818"/>
                </a:lnTo>
                <a:lnTo>
                  <a:pt x="1079545" y="561215"/>
                </a:lnTo>
                <a:lnTo>
                  <a:pt x="1245612" y="602057"/>
                </a:lnTo>
                <a:lnTo>
                  <a:pt x="1328682" y="641659"/>
                </a:lnTo>
                <a:lnTo>
                  <a:pt x="1411680" y="618539"/>
                </a:lnTo>
                <a:lnTo>
                  <a:pt x="1494750" y="593961"/>
                </a:lnTo>
                <a:lnTo>
                  <a:pt x="1992951" y="593961"/>
                </a:lnTo>
                <a:lnTo>
                  <a:pt x="1992951" y="429936"/>
                </a:lnTo>
                <a:close/>
              </a:path>
              <a:path w="1993264" h="853439">
                <a:moveTo>
                  <a:pt x="498274" y="157242"/>
                </a:moveTo>
                <a:lnTo>
                  <a:pt x="415204" y="194000"/>
                </a:lnTo>
                <a:lnTo>
                  <a:pt x="332207" y="254680"/>
                </a:lnTo>
                <a:lnTo>
                  <a:pt x="249137" y="257743"/>
                </a:lnTo>
                <a:lnTo>
                  <a:pt x="166067" y="275903"/>
                </a:lnTo>
                <a:lnTo>
                  <a:pt x="83070" y="311202"/>
                </a:lnTo>
                <a:lnTo>
                  <a:pt x="0" y="333228"/>
                </a:lnTo>
                <a:lnTo>
                  <a:pt x="0" y="382603"/>
                </a:lnTo>
                <a:lnTo>
                  <a:pt x="83070" y="407400"/>
                </a:lnTo>
                <a:lnTo>
                  <a:pt x="166067" y="409223"/>
                </a:lnTo>
                <a:lnTo>
                  <a:pt x="249137" y="429061"/>
                </a:lnTo>
                <a:lnTo>
                  <a:pt x="332207" y="459620"/>
                </a:lnTo>
                <a:lnTo>
                  <a:pt x="415204" y="430520"/>
                </a:lnTo>
                <a:lnTo>
                  <a:pt x="1992951" y="429936"/>
                </a:lnTo>
                <a:lnTo>
                  <a:pt x="1992951" y="195094"/>
                </a:lnTo>
                <a:lnTo>
                  <a:pt x="1935905" y="159503"/>
                </a:lnTo>
                <a:lnTo>
                  <a:pt x="581271" y="159503"/>
                </a:lnTo>
                <a:lnTo>
                  <a:pt x="498274" y="157242"/>
                </a:lnTo>
                <a:close/>
              </a:path>
              <a:path w="1993264" h="853439">
                <a:moveTo>
                  <a:pt x="1162615" y="65128"/>
                </a:moveTo>
                <a:lnTo>
                  <a:pt x="1079545" y="65128"/>
                </a:lnTo>
                <a:lnTo>
                  <a:pt x="996475" y="83726"/>
                </a:lnTo>
                <a:lnTo>
                  <a:pt x="913478" y="87518"/>
                </a:lnTo>
                <a:lnTo>
                  <a:pt x="830408" y="109836"/>
                </a:lnTo>
                <a:lnTo>
                  <a:pt x="747411" y="124568"/>
                </a:lnTo>
                <a:lnTo>
                  <a:pt x="664341" y="156075"/>
                </a:lnTo>
                <a:lnTo>
                  <a:pt x="581271" y="159503"/>
                </a:lnTo>
                <a:lnTo>
                  <a:pt x="1935905" y="159503"/>
                </a:lnTo>
                <a:lnTo>
                  <a:pt x="1909954" y="143312"/>
                </a:lnTo>
                <a:lnTo>
                  <a:pt x="1826884" y="132007"/>
                </a:lnTo>
                <a:lnTo>
                  <a:pt x="1743887" y="126246"/>
                </a:lnTo>
                <a:lnTo>
                  <a:pt x="1671932" y="81392"/>
                </a:lnTo>
                <a:lnTo>
                  <a:pt x="1328682" y="81392"/>
                </a:lnTo>
                <a:lnTo>
                  <a:pt x="1245612" y="69067"/>
                </a:lnTo>
                <a:lnTo>
                  <a:pt x="1162615" y="65128"/>
                </a:lnTo>
                <a:close/>
              </a:path>
              <a:path w="1993264" h="853439">
                <a:moveTo>
                  <a:pt x="1494750" y="0"/>
                </a:moveTo>
                <a:lnTo>
                  <a:pt x="1328682" y="81392"/>
                </a:lnTo>
                <a:lnTo>
                  <a:pt x="1671932" y="81392"/>
                </a:lnTo>
                <a:lnTo>
                  <a:pt x="1660817" y="74464"/>
                </a:lnTo>
                <a:lnTo>
                  <a:pt x="1577820" y="41790"/>
                </a:lnTo>
                <a:lnTo>
                  <a:pt x="1494750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738782" y="1973635"/>
            <a:ext cx="498475" cy="259079"/>
          </a:xfrm>
          <a:custGeom>
            <a:avLst/>
            <a:gdLst/>
            <a:ahLst/>
            <a:cxnLst/>
            <a:rect l="l" t="t" r="r" b="b"/>
            <a:pathLst>
              <a:path w="498475" h="259080">
                <a:moveTo>
                  <a:pt x="498201" y="258909"/>
                </a:moveTo>
                <a:lnTo>
                  <a:pt x="415204" y="194802"/>
                </a:lnTo>
                <a:lnTo>
                  <a:pt x="332134" y="172193"/>
                </a:lnTo>
                <a:lnTo>
                  <a:pt x="249137" y="154106"/>
                </a:lnTo>
                <a:lnTo>
                  <a:pt x="166067" y="93134"/>
                </a:lnTo>
                <a:lnTo>
                  <a:pt x="83069" y="53897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489613" y="1973635"/>
            <a:ext cx="249554" cy="48260"/>
          </a:xfrm>
          <a:custGeom>
            <a:avLst/>
            <a:gdLst/>
            <a:ahLst/>
            <a:cxnLst/>
            <a:rect l="l" t="t" r="r" b="b"/>
            <a:pathLst>
              <a:path w="249555" h="48260">
                <a:moveTo>
                  <a:pt x="249168" y="0"/>
                </a:moveTo>
                <a:lnTo>
                  <a:pt x="166098" y="24578"/>
                </a:lnTo>
                <a:lnTo>
                  <a:pt x="83101" y="47697"/>
                </a:lnTo>
                <a:lnTo>
                  <a:pt x="31" y="8095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742306" y="1809610"/>
            <a:ext cx="581660" cy="131445"/>
          </a:xfrm>
          <a:custGeom>
            <a:avLst/>
            <a:gdLst/>
            <a:ahLst/>
            <a:cxnLst/>
            <a:rect l="l" t="t" r="r" b="b"/>
            <a:pathLst>
              <a:path w="581660" h="131444">
                <a:moveTo>
                  <a:pt x="581302" y="131286"/>
                </a:moveTo>
                <a:lnTo>
                  <a:pt x="498201" y="125881"/>
                </a:lnTo>
                <a:lnTo>
                  <a:pt x="415204" y="104220"/>
                </a:lnTo>
                <a:lnTo>
                  <a:pt x="332134" y="87883"/>
                </a:lnTo>
                <a:lnTo>
                  <a:pt x="249137" y="68118"/>
                </a:lnTo>
                <a:lnTo>
                  <a:pt x="166066" y="67972"/>
                </a:lnTo>
                <a:lnTo>
                  <a:pt x="82996" y="3952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44031" y="1712902"/>
            <a:ext cx="499745" cy="127000"/>
          </a:xfrm>
          <a:custGeom>
            <a:avLst/>
            <a:gdLst/>
            <a:ahLst/>
            <a:cxnLst/>
            <a:rect l="l" t="t" r="r" b="b"/>
            <a:pathLst>
              <a:path w="499745" h="127000">
                <a:moveTo>
                  <a:pt x="499434" y="97260"/>
                </a:moveTo>
                <a:lnTo>
                  <a:pt x="498274" y="96708"/>
                </a:lnTo>
                <a:lnTo>
                  <a:pt x="415204" y="97291"/>
                </a:lnTo>
                <a:lnTo>
                  <a:pt x="332207" y="126391"/>
                </a:lnTo>
                <a:lnTo>
                  <a:pt x="249137" y="95833"/>
                </a:lnTo>
                <a:lnTo>
                  <a:pt x="166067" y="75995"/>
                </a:lnTo>
                <a:lnTo>
                  <a:pt x="83070" y="74172"/>
                </a:lnTo>
                <a:lnTo>
                  <a:pt x="0" y="4937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41485" y="1738428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44031" y="1673299"/>
            <a:ext cx="1993264" cy="230504"/>
          </a:xfrm>
          <a:custGeom>
            <a:avLst/>
            <a:gdLst/>
            <a:ahLst/>
            <a:cxnLst/>
            <a:rect l="l" t="t" r="r" b="b"/>
            <a:pathLst>
              <a:path w="1993264" h="230505">
                <a:moveTo>
                  <a:pt x="0" y="64326"/>
                </a:moveTo>
                <a:lnTo>
                  <a:pt x="82997" y="65712"/>
                </a:lnTo>
                <a:lnTo>
                  <a:pt x="166067" y="49010"/>
                </a:lnTo>
                <a:lnTo>
                  <a:pt x="249137" y="49812"/>
                </a:lnTo>
                <a:lnTo>
                  <a:pt x="332134" y="63524"/>
                </a:lnTo>
                <a:lnTo>
                  <a:pt x="415204" y="18670"/>
                </a:lnTo>
                <a:lnTo>
                  <a:pt x="498201" y="0"/>
                </a:lnTo>
                <a:lnTo>
                  <a:pt x="581271" y="20858"/>
                </a:lnTo>
                <a:lnTo>
                  <a:pt x="664268" y="33403"/>
                </a:lnTo>
                <a:lnTo>
                  <a:pt x="747338" y="17722"/>
                </a:lnTo>
                <a:lnTo>
                  <a:pt x="830408" y="20202"/>
                </a:lnTo>
                <a:lnTo>
                  <a:pt x="913405" y="17284"/>
                </a:lnTo>
                <a:lnTo>
                  <a:pt x="996475" y="26182"/>
                </a:lnTo>
                <a:lnTo>
                  <a:pt x="1079472" y="19545"/>
                </a:lnTo>
                <a:lnTo>
                  <a:pt x="1162542" y="29902"/>
                </a:lnTo>
                <a:lnTo>
                  <a:pt x="1245612" y="41936"/>
                </a:lnTo>
                <a:lnTo>
                  <a:pt x="1328609" y="67900"/>
                </a:lnTo>
                <a:lnTo>
                  <a:pt x="1411679" y="35882"/>
                </a:lnTo>
                <a:lnTo>
                  <a:pt x="1494677" y="3354"/>
                </a:lnTo>
                <a:lnTo>
                  <a:pt x="1577747" y="51198"/>
                </a:lnTo>
                <a:lnTo>
                  <a:pt x="1660817" y="87154"/>
                </a:lnTo>
                <a:lnTo>
                  <a:pt x="1743814" y="143531"/>
                </a:lnTo>
                <a:lnTo>
                  <a:pt x="1826884" y="155491"/>
                </a:lnTo>
                <a:lnTo>
                  <a:pt x="1909881" y="172485"/>
                </a:lnTo>
                <a:lnTo>
                  <a:pt x="1992951" y="230393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35200" y="172879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18197" y="17301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01267" y="171347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84337" y="171428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67334" y="172799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50404" y="16831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733401" y="166446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16471" y="168532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99468" y="169787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82538" y="16821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065608" y="168467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148606" y="168175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231676" y="16906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314673" y="16840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397743" y="169437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480813" y="170640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563810" y="173236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646880" y="17003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729877" y="166782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812947" y="171566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896017" y="175162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979014" y="180799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062084" y="18199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145081" y="183695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228151" y="189486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0669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83133" y="2353029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100736" y="2309426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183133" y="2045692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53622" y="2002089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183133" y="1738355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100736" y="1710662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183133" y="1431091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53622" y="1395971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183133" y="1123753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 txBox="1"/>
          <p:nvPr/>
        </p:nvSpPr>
        <p:spPr>
          <a:xfrm>
            <a:off x="100736" y="108863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206690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440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100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762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7423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9083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0744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24050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40664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216349" y="2493925"/>
            <a:ext cx="123317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</a:t>
            </a:r>
            <a:r>
              <a:rPr sz="350" spc="15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1572714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73878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90484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07091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23698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1025620" y="986922"/>
            <a:ext cx="42989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is_all_coun=1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323196" y="778381"/>
            <a:ext cx="35242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45" dirty="0">
                <a:solidFill>
                  <a:srgbClr val="22373A"/>
                </a:solidFill>
                <a:latin typeface="Gill Sans MT"/>
                <a:cs typeface="Gill Sans MT"/>
              </a:rPr>
              <a:t>EMEs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2332824" y="943793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1696650"/>
                </a:move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lnTo>
                  <a:pt x="0" y="1696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334522" y="2638747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334522" y="944858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539515" y="1081878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541212" y="1083575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539515" y="2443526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539515" y="211241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539515" y="178137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539515" y="145026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539515" y="111921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576856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742923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909063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075131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241198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407265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573332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3739472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3905539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4071606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4237673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4403740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4569808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576856" y="1201633"/>
            <a:ext cx="1993264" cy="1102360"/>
          </a:xfrm>
          <a:custGeom>
            <a:avLst/>
            <a:gdLst/>
            <a:ahLst/>
            <a:cxnLst/>
            <a:rect l="l" t="t" r="r" b="b"/>
            <a:pathLst>
              <a:path w="1993264" h="1102360">
                <a:moveTo>
                  <a:pt x="1413381" y="1075023"/>
                </a:moveTo>
                <a:lnTo>
                  <a:pt x="1162615" y="1075023"/>
                </a:lnTo>
                <a:lnTo>
                  <a:pt x="1245612" y="1080420"/>
                </a:lnTo>
                <a:lnTo>
                  <a:pt x="1328682" y="1102081"/>
                </a:lnTo>
                <a:lnTo>
                  <a:pt x="1411680" y="1076336"/>
                </a:lnTo>
                <a:lnTo>
                  <a:pt x="1413381" y="1075023"/>
                </a:lnTo>
                <a:close/>
              </a:path>
              <a:path w="1993264" h="1102360">
                <a:moveTo>
                  <a:pt x="1992951" y="1012229"/>
                </a:moveTo>
                <a:lnTo>
                  <a:pt x="1494750" y="1012229"/>
                </a:lnTo>
                <a:lnTo>
                  <a:pt x="1577820" y="1025502"/>
                </a:lnTo>
                <a:lnTo>
                  <a:pt x="1660817" y="1059854"/>
                </a:lnTo>
                <a:lnTo>
                  <a:pt x="1743887" y="1101717"/>
                </a:lnTo>
                <a:lnTo>
                  <a:pt x="1826884" y="1067438"/>
                </a:lnTo>
                <a:lnTo>
                  <a:pt x="1909954" y="1029514"/>
                </a:lnTo>
                <a:lnTo>
                  <a:pt x="1992951" y="1029514"/>
                </a:lnTo>
                <a:lnTo>
                  <a:pt x="1992951" y="1012229"/>
                </a:lnTo>
                <a:close/>
              </a:path>
              <a:path w="1993264" h="1102360">
                <a:moveTo>
                  <a:pt x="1992951" y="1001945"/>
                </a:moveTo>
                <a:lnTo>
                  <a:pt x="747411" y="1001945"/>
                </a:lnTo>
                <a:lnTo>
                  <a:pt x="830408" y="1055696"/>
                </a:lnTo>
                <a:lnTo>
                  <a:pt x="913478" y="1063792"/>
                </a:lnTo>
                <a:lnTo>
                  <a:pt x="996475" y="1081952"/>
                </a:lnTo>
                <a:lnTo>
                  <a:pt x="1079545" y="1075972"/>
                </a:lnTo>
                <a:lnTo>
                  <a:pt x="1162615" y="1075023"/>
                </a:lnTo>
                <a:lnTo>
                  <a:pt x="1413381" y="1075023"/>
                </a:lnTo>
                <a:lnTo>
                  <a:pt x="1494750" y="1012229"/>
                </a:lnTo>
                <a:lnTo>
                  <a:pt x="1992951" y="1012229"/>
                </a:lnTo>
                <a:lnTo>
                  <a:pt x="1992951" y="1001945"/>
                </a:lnTo>
                <a:close/>
              </a:path>
              <a:path w="1993264" h="1102360">
                <a:moveTo>
                  <a:pt x="1992951" y="1029514"/>
                </a:moveTo>
                <a:lnTo>
                  <a:pt x="1909954" y="1029514"/>
                </a:lnTo>
                <a:lnTo>
                  <a:pt x="1992951" y="1039870"/>
                </a:lnTo>
                <a:lnTo>
                  <a:pt x="1992951" y="1029514"/>
                </a:lnTo>
                <a:close/>
              </a:path>
              <a:path w="1993264" h="1102360">
                <a:moveTo>
                  <a:pt x="0" y="580396"/>
                </a:moveTo>
                <a:lnTo>
                  <a:pt x="0" y="662955"/>
                </a:lnTo>
                <a:lnTo>
                  <a:pt x="83070" y="722103"/>
                </a:lnTo>
                <a:lnTo>
                  <a:pt x="166067" y="769582"/>
                </a:lnTo>
                <a:lnTo>
                  <a:pt x="249137" y="799339"/>
                </a:lnTo>
                <a:lnTo>
                  <a:pt x="332207" y="863155"/>
                </a:lnTo>
                <a:lnTo>
                  <a:pt x="415204" y="877595"/>
                </a:lnTo>
                <a:lnTo>
                  <a:pt x="498274" y="913478"/>
                </a:lnTo>
                <a:lnTo>
                  <a:pt x="581271" y="971970"/>
                </a:lnTo>
                <a:lnTo>
                  <a:pt x="664341" y="1004498"/>
                </a:lnTo>
                <a:lnTo>
                  <a:pt x="747411" y="1001945"/>
                </a:lnTo>
                <a:lnTo>
                  <a:pt x="1992951" y="1001945"/>
                </a:lnTo>
                <a:lnTo>
                  <a:pt x="1992951" y="595784"/>
                </a:lnTo>
                <a:lnTo>
                  <a:pt x="332207" y="595784"/>
                </a:lnTo>
                <a:lnTo>
                  <a:pt x="289217" y="586084"/>
                </a:lnTo>
                <a:lnTo>
                  <a:pt x="83070" y="586084"/>
                </a:lnTo>
                <a:lnTo>
                  <a:pt x="0" y="580396"/>
                </a:lnTo>
                <a:close/>
              </a:path>
              <a:path w="1993264" h="1102360">
                <a:moveTo>
                  <a:pt x="415204" y="569091"/>
                </a:moveTo>
                <a:lnTo>
                  <a:pt x="332207" y="595784"/>
                </a:lnTo>
                <a:lnTo>
                  <a:pt x="1992951" y="595784"/>
                </a:lnTo>
                <a:lnTo>
                  <a:pt x="1992951" y="595420"/>
                </a:lnTo>
                <a:lnTo>
                  <a:pt x="581271" y="595420"/>
                </a:lnTo>
                <a:lnTo>
                  <a:pt x="498274" y="569602"/>
                </a:lnTo>
                <a:lnTo>
                  <a:pt x="415204" y="569091"/>
                </a:lnTo>
                <a:close/>
              </a:path>
              <a:path w="1993264" h="1102360">
                <a:moveTo>
                  <a:pt x="1577820" y="157096"/>
                </a:moveTo>
                <a:lnTo>
                  <a:pt x="1494750" y="175183"/>
                </a:lnTo>
                <a:lnTo>
                  <a:pt x="1411680" y="262921"/>
                </a:lnTo>
                <a:lnTo>
                  <a:pt x="1328682" y="327247"/>
                </a:lnTo>
                <a:lnTo>
                  <a:pt x="1245612" y="343876"/>
                </a:lnTo>
                <a:lnTo>
                  <a:pt x="1162615" y="378811"/>
                </a:lnTo>
                <a:lnTo>
                  <a:pt x="1079545" y="417829"/>
                </a:lnTo>
                <a:lnTo>
                  <a:pt x="996475" y="471289"/>
                </a:lnTo>
                <a:lnTo>
                  <a:pt x="913478" y="492804"/>
                </a:lnTo>
                <a:lnTo>
                  <a:pt x="830408" y="522779"/>
                </a:lnTo>
                <a:lnTo>
                  <a:pt x="747411" y="525988"/>
                </a:lnTo>
                <a:lnTo>
                  <a:pt x="664341" y="570987"/>
                </a:lnTo>
                <a:lnTo>
                  <a:pt x="581271" y="595420"/>
                </a:lnTo>
                <a:lnTo>
                  <a:pt x="1992951" y="595420"/>
                </a:lnTo>
                <a:lnTo>
                  <a:pt x="1992951" y="166942"/>
                </a:lnTo>
                <a:lnTo>
                  <a:pt x="1660817" y="166942"/>
                </a:lnTo>
                <a:lnTo>
                  <a:pt x="1577820" y="157096"/>
                </a:lnTo>
                <a:close/>
              </a:path>
              <a:path w="1993264" h="1102360">
                <a:moveTo>
                  <a:pt x="249137" y="577041"/>
                </a:moveTo>
                <a:lnTo>
                  <a:pt x="166067" y="584407"/>
                </a:lnTo>
                <a:lnTo>
                  <a:pt x="83070" y="586084"/>
                </a:lnTo>
                <a:lnTo>
                  <a:pt x="289217" y="586084"/>
                </a:lnTo>
                <a:lnTo>
                  <a:pt x="249137" y="577041"/>
                </a:lnTo>
                <a:close/>
              </a:path>
              <a:path w="1993264" h="1102360">
                <a:moveTo>
                  <a:pt x="1992951" y="0"/>
                </a:moveTo>
                <a:lnTo>
                  <a:pt x="1909954" y="18670"/>
                </a:lnTo>
                <a:lnTo>
                  <a:pt x="1826884" y="89561"/>
                </a:lnTo>
                <a:lnTo>
                  <a:pt x="1743887" y="156877"/>
                </a:lnTo>
                <a:lnTo>
                  <a:pt x="1660817" y="166942"/>
                </a:lnTo>
                <a:lnTo>
                  <a:pt x="1992951" y="166942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739473" y="2276657"/>
            <a:ext cx="249554" cy="27305"/>
          </a:xfrm>
          <a:custGeom>
            <a:avLst/>
            <a:gdLst/>
            <a:ahLst/>
            <a:cxnLst/>
            <a:rect l="l" t="t" r="r" b="b"/>
            <a:pathLst>
              <a:path w="249554" h="27305">
                <a:moveTo>
                  <a:pt x="249062" y="1312"/>
                </a:moveTo>
                <a:lnTo>
                  <a:pt x="166065" y="27057"/>
                </a:lnTo>
                <a:lnTo>
                  <a:pt x="82995" y="539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486811" y="22311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4071607" y="2213862"/>
            <a:ext cx="249554" cy="89535"/>
          </a:xfrm>
          <a:custGeom>
            <a:avLst/>
            <a:gdLst/>
            <a:ahLst/>
            <a:cxnLst/>
            <a:rect l="l" t="t" r="r" b="b"/>
            <a:pathLst>
              <a:path w="249554" h="89535">
                <a:moveTo>
                  <a:pt x="249136" y="89487"/>
                </a:moveTo>
                <a:lnTo>
                  <a:pt x="166066" y="47624"/>
                </a:lnTo>
                <a:lnTo>
                  <a:pt x="83069" y="1327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071606" y="2208770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071606" y="22138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3324268" y="2203579"/>
            <a:ext cx="415290" cy="80010"/>
          </a:xfrm>
          <a:custGeom>
            <a:avLst/>
            <a:gdLst/>
            <a:ahLst/>
            <a:cxnLst/>
            <a:rect l="l" t="t" r="r" b="b"/>
            <a:pathLst>
              <a:path w="415289" h="80010">
                <a:moveTo>
                  <a:pt x="415205" y="73078"/>
                </a:moveTo>
                <a:lnTo>
                  <a:pt x="332134" y="74026"/>
                </a:lnTo>
                <a:lnTo>
                  <a:pt x="249064" y="80006"/>
                </a:lnTo>
                <a:lnTo>
                  <a:pt x="166067" y="61846"/>
                </a:lnTo>
                <a:lnTo>
                  <a:pt x="82996" y="5375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486811" y="2231147"/>
            <a:ext cx="83185" cy="10795"/>
          </a:xfrm>
          <a:custGeom>
            <a:avLst/>
            <a:gdLst/>
            <a:ahLst/>
            <a:cxnLst/>
            <a:rect l="l" t="t" r="r" b="b"/>
            <a:pathLst>
              <a:path w="83185" h="10794">
                <a:moveTo>
                  <a:pt x="82996" y="10356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4486811" y="2226055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576856" y="1782029"/>
            <a:ext cx="748030" cy="424180"/>
          </a:xfrm>
          <a:custGeom>
            <a:avLst/>
            <a:gdLst/>
            <a:ahLst/>
            <a:cxnLst/>
            <a:rect l="l" t="t" r="r" b="b"/>
            <a:pathLst>
              <a:path w="748029" h="424180">
                <a:moveTo>
                  <a:pt x="747411" y="421549"/>
                </a:moveTo>
                <a:lnTo>
                  <a:pt x="664341" y="424101"/>
                </a:lnTo>
                <a:lnTo>
                  <a:pt x="581271" y="391574"/>
                </a:lnTo>
                <a:lnTo>
                  <a:pt x="498274" y="333082"/>
                </a:lnTo>
                <a:lnTo>
                  <a:pt x="415204" y="297199"/>
                </a:lnTo>
                <a:lnTo>
                  <a:pt x="332207" y="282758"/>
                </a:lnTo>
                <a:lnTo>
                  <a:pt x="249137" y="218943"/>
                </a:lnTo>
                <a:lnTo>
                  <a:pt x="166067" y="189186"/>
                </a:lnTo>
                <a:lnTo>
                  <a:pt x="83070" y="141707"/>
                </a:lnTo>
                <a:lnTo>
                  <a:pt x="0" y="8255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3573332" y="1619463"/>
            <a:ext cx="83185" cy="53975"/>
          </a:xfrm>
          <a:custGeom>
            <a:avLst/>
            <a:gdLst/>
            <a:ahLst/>
            <a:cxnLst/>
            <a:rect l="l" t="t" r="r" b="b"/>
            <a:pathLst>
              <a:path w="83185" h="53975">
                <a:moveTo>
                  <a:pt x="0" y="53459"/>
                </a:moveTo>
                <a:lnTo>
                  <a:pt x="0" y="53459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3905539" y="1376817"/>
            <a:ext cx="166370" cy="152400"/>
          </a:xfrm>
          <a:custGeom>
            <a:avLst/>
            <a:gdLst/>
            <a:ahLst/>
            <a:cxnLst/>
            <a:rect l="l" t="t" r="r" b="b"/>
            <a:pathLst>
              <a:path w="166370" h="152400">
                <a:moveTo>
                  <a:pt x="0" y="152064"/>
                </a:moveTo>
                <a:lnTo>
                  <a:pt x="82997" y="87737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4320744" y="1220304"/>
            <a:ext cx="166370" cy="138430"/>
          </a:xfrm>
          <a:custGeom>
            <a:avLst/>
            <a:gdLst/>
            <a:ahLst/>
            <a:cxnLst/>
            <a:rect l="l" t="t" r="r" b="b"/>
            <a:pathLst>
              <a:path w="166370" h="138430">
                <a:moveTo>
                  <a:pt x="0" y="138206"/>
                </a:moveTo>
                <a:lnTo>
                  <a:pt x="82997" y="70890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576856" y="1407448"/>
            <a:ext cx="1993264" cy="755650"/>
          </a:xfrm>
          <a:custGeom>
            <a:avLst/>
            <a:gdLst/>
            <a:ahLst/>
            <a:cxnLst/>
            <a:rect l="l" t="t" r="r" b="b"/>
            <a:pathLst>
              <a:path w="1993264" h="755650">
                <a:moveTo>
                  <a:pt x="1420919" y="701901"/>
                </a:moveTo>
                <a:lnTo>
                  <a:pt x="747411" y="701901"/>
                </a:lnTo>
                <a:lnTo>
                  <a:pt x="830408" y="744421"/>
                </a:lnTo>
                <a:lnTo>
                  <a:pt x="913478" y="744931"/>
                </a:lnTo>
                <a:lnTo>
                  <a:pt x="996475" y="755288"/>
                </a:lnTo>
                <a:lnTo>
                  <a:pt x="1079545" y="739899"/>
                </a:lnTo>
                <a:lnTo>
                  <a:pt x="1162615" y="731366"/>
                </a:lnTo>
                <a:lnTo>
                  <a:pt x="1245612" y="728813"/>
                </a:lnTo>
                <a:lnTo>
                  <a:pt x="1363734" y="728813"/>
                </a:lnTo>
                <a:lnTo>
                  <a:pt x="1411680" y="709559"/>
                </a:lnTo>
                <a:lnTo>
                  <a:pt x="1420919" y="701901"/>
                </a:lnTo>
                <a:close/>
              </a:path>
              <a:path w="1993264" h="755650">
                <a:moveTo>
                  <a:pt x="1363734" y="728813"/>
                </a:moveTo>
                <a:lnTo>
                  <a:pt x="1245612" y="728813"/>
                </a:lnTo>
                <a:lnTo>
                  <a:pt x="1328682" y="742889"/>
                </a:lnTo>
                <a:lnTo>
                  <a:pt x="1363734" y="728813"/>
                </a:lnTo>
                <a:close/>
              </a:path>
              <a:path w="1993264" h="755650">
                <a:moveTo>
                  <a:pt x="0" y="390917"/>
                </a:moveTo>
                <a:lnTo>
                  <a:pt x="0" y="440803"/>
                </a:lnTo>
                <a:lnTo>
                  <a:pt x="83070" y="489376"/>
                </a:lnTo>
                <a:lnTo>
                  <a:pt x="166067" y="527082"/>
                </a:lnTo>
                <a:lnTo>
                  <a:pt x="249137" y="549472"/>
                </a:lnTo>
                <a:lnTo>
                  <a:pt x="332207" y="604391"/>
                </a:lnTo>
                <a:lnTo>
                  <a:pt x="415204" y="610736"/>
                </a:lnTo>
                <a:lnTo>
                  <a:pt x="498274" y="639617"/>
                </a:lnTo>
                <a:lnTo>
                  <a:pt x="581271" y="691618"/>
                </a:lnTo>
                <a:lnTo>
                  <a:pt x="664341" y="712914"/>
                </a:lnTo>
                <a:lnTo>
                  <a:pt x="747411" y="701901"/>
                </a:lnTo>
                <a:lnTo>
                  <a:pt x="1420919" y="701901"/>
                </a:lnTo>
                <a:lnTo>
                  <a:pt x="1494750" y="640711"/>
                </a:lnTo>
                <a:lnTo>
                  <a:pt x="1877951" y="640711"/>
                </a:lnTo>
                <a:lnTo>
                  <a:pt x="1909954" y="623572"/>
                </a:lnTo>
                <a:lnTo>
                  <a:pt x="1992951" y="623572"/>
                </a:lnTo>
                <a:lnTo>
                  <a:pt x="1992951" y="464141"/>
                </a:lnTo>
                <a:lnTo>
                  <a:pt x="581271" y="464141"/>
                </a:lnTo>
                <a:lnTo>
                  <a:pt x="526564" y="442845"/>
                </a:lnTo>
                <a:lnTo>
                  <a:pt x="332207" y="442845"/>
                </a:lnTo>
                <a:lnTo>
                  <a:pt x="249356" y="415277"/>
                </a:lnTo>
                <a:lnTo>
                  <a:pt x="166067" y="415277"/>
                </a:lnTo>
                <a:lnTo>
                  <a:pt x="83070" y="407181"/>
                </a:lnTo>
                <a:lnTo>
                  <a:pt x="0" y="390917"/>
                </a:lnTo>
                <a:close/>
              </a:path>
              <a:path w="1993264" h="755650">
                <a:moveTo>
                  <a:pt x="1877951" y="640711"/>
                </a:moveTo>
                <a:lnTo>
                  <a:pt x="1494750" y="640711"/>
                </a:lnTo>
                <a:lnTo>
                  <a:pt x="1577820" y="647858"/>
                </a:lnTo>
                <a:lnTo>
                  <a:pt x="1660817" y="677323"/>
                </a:lnTo>
                <a:lnTo>
                  <a:pt x="1743887" y="708903"/>
                </a:lnTo>
                <a:lnTo>
                  <a:pt x="1826884" y="668061"/>
                </a:lnTo>
                <a:lnTo>
                  <a:pt x="1877951" y="640711"/>
                </a:lnTo>
                <a:close/>
              </a:path>
              <a:path w="1993264" h="755650">
                <a:moveTo>
                  <a:pt x="1992951" y="623572"/>
                </a:moveTo>
                <a:lnTo>
                  <a:pt x="1909954" y="623572"/>
                </a:lnTo>
                <a:lnTo>
                  <a:pt x="1992951" y="628239"/>
                </a:lnTo>
                <a:lnTo>
                  <a:pt x="1992951" y="623572"/>
                </a:lnTo>
                <a:close/>
              </a:path>
              <a:path w="1993264" h="755650">
                <a:moveTo>
                  <a:pt x="747411" y="414402"/>
                </a:moveTo>
                <a:lnTo>
                  <a:pt x="664341" y="451014"/>
                </a:lnTo>
                <a:lnTo>
                  <a:pt x="581271" y="464141"/>
                </a:lnTo>
                <a:lnTo>
                  <a:pt x="1992951" y="464141"/>
                </a:lnTo>
                <a:lnTo>
                  <a:pt x="1992951" y="422424"/>
                </a:lnTo>
                <a:lnTo>
                  <a:pt x="830408" y="422424"/>
                </a:lnTo>
                <a:lnTo>
                  <a:pt x="747411" y="414402"/>
                </a:lnTo>
                <a:close/>
              </a:path>
              <a:path w="1993264" h="755650">
                <a:moveTo>
                  <a:pt x="415204" y="424320"/>
                </a:moveTo>
                <a:lnTo>
                  <a:pt x="332207" y="442845"/>
                </a:lnTo>
                <a:lnTo>
                  <a:pt x="526564" y="442845"/>
                </a:lnTo>
                <a:lnTo>
                  <a:pt x="498274" y="431832"/>
                </a:lnTo>
                <a:lnTo>
                  <a:pt x="415204" y="424320"/>
                </a:lnTo>
                <a:close/>
              </a:path>
              <a:path w="1993264" h="755650">
                <a:moveTo>
                  <a:pt x="1577820" y="123182"/>
                </a:moveTo>
                <a:lnTo>
                  <a:pt x="1494750" y="135070"/>
                </a:lnTo>
                <a:lnTo>
                  <a:pt x="1411680" y="218067"/>
                </a:lnTo>
                <a:lnTo>
                  <a:pt x="1328682" y="274809"/>
                </a:lnTo>
                <a:lnTo>
                  <a:pt x="1245612" y="283853"/>
                </a:lnTo>
                <a:lnTo>
                  <a:pt x="1162615" y="310838"/>
                </a:lnTo>
                <a:lnTo>
                  <a:pt x="1079545" y="342271"/>
                </a:lnTo>
                <a:lnTo>
                  <a:pt x="996475" y="386323"/>
                </a:lnTo>
                <a:lnTo>
                  <a:pt x="913478" y="400034"/>
                </a:lnTo>
                <a:lnTo>
                  <a:pt x="830408" y="422424"/>
                </a:lnTo>
                <a:lnTo>
                  <a:pt x="1992951" y="422424"/>
                </a:lnTo>
                <a:lnTo>
                  <a:pt x="1992951" y="138061"/>
                </a:lnTo>
                <a:lnTo>
                  <a:pt x="1743887" y="138061"/>
                </a:lnTo>
                <a:lnTo>
                  <a:pt x="1660817" y="137842"/>
                </a:lnTo>
                <a:lnTo>
                  <a:pt x="1577820" y="123182"/>
                </a:lnTo>
                <a:close/>
              </a:path>
              <a:path w="1993264" h="755650">
                <a:moveTo>
                  <a:pt x="249137" y="415204"/>
                </a:moveTo>
                <a:lnTo>
                  <a:pt x="166067" y="415277"/>
                </a:lnTo>
                <a:lnTo>
                  <a:pt x="249356" y="415277"/>
                </a:lnTo>
                <a:lnTo>
                  <a:pt x="249137" y="415204"/>
                </a:lnTo>
                <a:close/>
              </a:path>
              <a:path w="1993264" h="755650">
                <a:moveTo>
                  <a:pt x="1992951" y="0"/>
                </a:moveTo>
                <a:lnTo>
                  <a:pt x="1909954" y="12909"/>
                </a:lnTo>
                <a:lnTo>
                  <a:pt x="1826884" y="77308"/>
                </a:lnTo>
                <a:lnTo>
                  <a:pt x="1743887" y="138061"/>
                </a:lnTo>
                <a:lnTo>
                  <a:pt x="1992951" y="138061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3324268" y="2109350"/>
            <a:ext cx="498475" cy="53975"/>
          </a:xfrm>
          <a:custGeom>
            <a:avLst/>
            <a:gdLst/>
            <a:ahLst/>
            <a:cxnLst/>
            <a:rect l="l" t="t" r="r" b="b"/>
            <a:pathLst>
              <a:path w="498475" h="53975">
                <a:moveTo>
                  <a:pt x="498201" y="26912"/>
                </a:moveTo>
                <a:lnTo>
                  <a:pt x="415204" y="29464"/>
                </a:lnTo>
                <a:lnTo>
                  <a:pt x="332134" y="37997"/>
                </a:lnTo>
                <a:lnTo>
                  <a:pt x="249064" y="53386"/>
                </a:lnTo>
                <a:lnTo>
                  <a:pt x="166066" y="43030"/>
                </a:lnTo>
                <a:lnTo>
                  <a:pt x="82996" y="4251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3822470" y="2136262"/>
            <a:ext cx="83185" cy="14604"/>
          </a:xfrm>
          <a:custGeom>
            <a:avLst/>
            <a:gdLst/>
            <a:ahLst/>
            <a:cxnLst/>
            <a:rect l="l" t="t" r="r" b="b"/>
            <a:pathLst>
              <a:path w="83185" h="14605">
                <a:moveTo>
                  <a:pt x="83069" y="14075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4486811" y="20310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1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4071606" y="20481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1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576856" y="1798366"/>
            <a:ext cx="748030" cy="322580"/>
          </a:xfrm>
          <a:custGeom>
            <a:avLst/>
            <a:gdLst/>
            <a:ahLst/>
            <a:cxnLst/>
            <a:rect l="l" t="t" r="r" b="b"/>
            <a:pathLst>
              <a:path w="748029" h="322580">
                <a:moveTo>
                  <a:pt x="747411" y="310983"/>
                </a:moveTo>
                <a:lnTo>
                  <a:pt x="664341" y="321996"/>
                </a:lnTo>
                <a:lnTo>
                  <a:pt x="581271" y="300700"/>
                </a:lnTo>
                <a:lnTo>
                  <a:pt x="498274" y="248699"/>
                </a:lnTo>
                <a:lnTo>
                  <a:pt x="415204" y="219818"/>
                </a:lnTo>
                <a:lnTo>
                  <a:pt x="332207" y="213473"/>
                </a:lnTo>
                <a:lnTo>
                  <a:pt x="249137" y="158554"/>
                </a:lnTo>
                <a:lnTo>
                  <a:pt x="166067" y="136164"/>
                </a:lnTo>
                <a:lnTo>
                  <a:pt x="83070" y="98458"/>
                </a:lnTo>
                <a:lnTo>
                  <a:pt x="0" y="4988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4071607" y="2048160"/>
            <a:ext cx="249554" cy="68580"/>
          </a:xfrm>
          <a:custGeom>
            <a:avLst/>
            <a:gdLst/>
            <a:ahLst/>
            <a:cxnLst/>
            <a:rect l="l" t="t" r="r" b="b"/>
            <a:pathLst>
              <a:path w="249554" h="68580">
                <a:moveTo>
                  <a:pt x="249136" y="68191"/>
                </a:moveTo>
                <a:lnTo>
                  <a:pt x="166066" y="36611"/>
                </a:lnTo>
                <a:lnTo>
                  <a:pt x="83069" y="7147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4071606" y="2043068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486812" y="2031021"/>
            <a:ext cx="83185" cy="5080"/>
          </a:xfrm>
          <a:custGeom>
            <a:avLst/>
            <a:gdLst/>
            <a:ahLst/>
            <a:cxnLst/>
            <a:rect l="l" t="t" r="r" b="b"/>
            <a:pathLst>
              <a:path w="83185" h="5080">
                <a:moveTo>
                  <a:pt x="-5091" y="2333"/>
                </a:moveTo>
                <a:lnTo>
                  <a:pt x="88087" y="2333"/>
                </a:lnTo>
              </a:path>
            </a:pathLst>
          </a:custGeom>
          <a:ln w="14851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4486811" y="2025929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3573332" y="1749720"/>
            <a:ext cx="83185" cy="44450"/>
          </a:xfrm>
          <a:custGeom>
            <a:avLst/>
            <a:gdLst/>
            <a:ahLst/>
            <a:cxnLst/>
            <a:rect l="l" t="t" r="r" b="b"/>
            <a:pathLst>
              <a:path w="83185" h="44450">
                <a:moveTo>
                  <a:pt x="0" y="44051"/>
                </a:moveTo>
                <a:lnTo>
                  <a:pt x="0" y="44051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905539" y="1542519"/>
            <a:ext cx="166370" cy="140335"/>
          </a:xfrm>
          <a:custGeom>
            <a:avLst/>
            <a:gdLst/>
            <a:ahLst/>
            <a:cxnLst/>
            <a:rect l="l" t="t" r="r" b="b"/>
            <a:pathLst>
              <a:path w="166370" h="140335">
                <a:moveTo>
                  <a:pt x="0" y="139738"/>
                </a:moveTo>
                <a:lnTo>
                  <a:pt x="82997" y="82997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4320744" y="1420357"/>
            <a:ext cx="166370" cy="125730"/>
          </a:xfrm>
          <a:custGeom>
            <a:avLst/>
            <a:gdLst/>
            <a:ahLst/>
            <a:cxnLst/>
            <a:rect l="l" t="t" r="r" b="b"/>
            <a:pathLst>
              <a:path w="166370" h="125730">
                <a:moveTo>
                  <a:pt x="0" y="125151"/>
                </a:moveTo>
                <a:lnTo>
                  <a:pt x="82997" y="64399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574310" y="1781373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576856" y="1721568"/>
            <a:ext cx="1993264" cy="269875"/>
          </a:xfrm>
          <a:custGeom>
            <a:avLst/>
            <a:gdLst/>
            <a:ahLst/>
            <a:cxnLst/>
            <a:rect l="l" t="t" r="r" b="b"/>
            <a:pathLst>
              <a:path w="1993264" h="269875">
                <a:moveTo>
                  <a:pt x="0" y="101813"/>
                </a:moveTo>
                <a:lnTo>
                  <a:pt x="82997" y="134195"/>
                </a:lnTo>
                <a:lnTo>
                  <a:pt x="166067" y="157096"/>
                </a:lnTo>
                <a:lnTo>
                  <a:pt x="249137" y="168255"/>
                </a:lnTo>
                <a:lnTo>
                  <a:pt x="332134" y="209534"/>
                </a:lnTo>
                <a:lnTo>
                  <a:pt x="415204" y="203408"/>
                </a:lnTo>
                <a:lnTo>
                  <a:pt x="498201" y="221641"/>
                </a:lnTo>
                <a:lnTo>
                  <a:pt x="581271" y="263796"/>
                </a:lnTo>
                <a:lnTo>
                  <a:pt x="664268" y="267880"/>
                </a:lnTo>
                <a:lnTo>
                  <a:pt x="747338" y="244031"/>
                </a:lnTo>
                <a:lnTo>
                  <a:pt x="830408" y="269339"/>
                </a:lnTo>
                <a:lnTo>
                  <a:pt x="913405" y="258399"/>
                </a:lnTo>
                <a:lnTo>
                  <a:pt x="996475" y="256722"/>
                </a:lnTo>
                <a:lnTo>
                  <a:pt x="1079472" y="226965"/>
                </a:lnTo>
                <a:lnTo>
                  <a:pt x="1162542" y="206982"/>
                </a:lnTo>
                <a:lnTo>
                  <a:pt x="1245612" y="192249"/>
                </a:lnTo>
                <a:lnTo>
                  <a:pt x="1328609" y="194802"/>
                </a:lnTo>
                <a:lnTo>
                  <a:pt x="1411679" y="149730"/>
                </a:lnTo>
                <a:lnTo>
                  <a:pt x="1494677" y="73807"/>
                </a:lnTo>
                <a:lnTo>
                  <a:pt x="1577747" y="71400"/>
                </a:lnTo>
                <a:lnTo>
                  <a:pt x="1660817" y="93499"/>
                </a:lnTo>
                <a:lnTo>
                  <a:pt x="1743814" y="109398"/>
                </a:lnTo>
                <a:lnTo>
                  <a:pt x="1826884" y="58564"/>
                </a:lnTo>
                <a:lnTo>
                  <a:pt x="1909881" y="4157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568025" y="18145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651022" y="18469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734092" y="18698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817162" y="188099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2900159" y="192227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983229" y="191614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3066226" y="193437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3149296" y="19765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3232293" y="198061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315363" y="19567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398434" y="198207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481430" y="197113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564501" y="19694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647497" y="193970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730568" y="19197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813638" y="190498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896635" y="190753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979705" y="18624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4062702" y="178654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145772" y="17841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228842" y="180623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311839" y="182213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4394909" y="177130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4477906" y="171689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560976" y="171273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2539515" y="1081878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515958" y="244352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 txBox="1"/>
          <p:nvPr/>
        </p:nvSpPr>
        <p:spPr>
          <a:xfrm>
            <a:off x="2433561" y="2399923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72" name="object 172"/>
          <p:cNvSpPr/>
          <p:nvPr/>
        </p:nvSpPr>
        <p:spPr>
          <a:xfrm>
            <a:off x="2515958" y="211241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 txBox="1"/>
          <p:nvPr/>
        </p:nvSpPr>
        <p:spPr>
          <a:xfrm>
            <a:off x="2386447" y="2068810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74" name="object 174"/>
          <p:cNvSpPr/>
          <p:nvPr/>
        </p:nvSpPr>
        <p:spPr>
          <a:xfrm>
            <a:off x="2515958" y="178137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 txBox="1"/>
          <p:nvPr/>
        </p:nvSpPr>
        <p:spPr>
          <a:xfrm>
            <a:off x="2433561" y="1753680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76" name="object 176"/>
          <p:cNvSpPr/>
          <p:nvPr/>
        </p:nvSpPr>
        <p:spPr>
          <a:xfrm>
            <a:off x="2515958" y="145026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 txBox="1"/>
          <p:nvPr/>
        </p:nvSpPr>
        <p:spPr>
          <a:xfrm>
            <a:off x="2386447" y="1415140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2515958" y="111921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 txBox="1"/>
          <p:nvPr/>
        </p:nvSpPr>
        <p:spPr>
          <a:xfrm>
            <a:off x="2433561" y="1084100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0" name="object 180"/>
          <p:cNvSpPr/>
          <p:nvPr/>
        </p:nvSpPr>
        <p:spPr>
          <a:xfrm>
            <a:off x="2539515" y="248086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2576856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2742923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2909063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3075131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241198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407265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3573332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739472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 txBox="1"/>
          <p:nvPr/>
        </p:nvSpPr>
        <p:spPr>
          <a:xfrm>
            <a:off x="1530050" y="2493925"/>
            <a:ext cx="225234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031240" algn="l"/>
                <a:tab pos="1197610" algn="l"/>
                <a:tab pos="1363345" algn="l"/>
                <a:tab pos="1529715" algn="l"/>
                <a:tab pos="1696085" algn="l"/>
              </a:tabLst>
            </a:pPr>
            <a:r>
              <a:rPr sz="350" spc="40" dirty="0">
                <a:latin typeface="Tahoma"/>
                <a:cs typeface="Tahoma"/>
              </a:rPr>
              <a:t>16    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18      20   </a:t>
            </a:r>
            <a:r>
              <a:rPr sz="350" spc="17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22    </a:t>
            </a:r>
            <a:r>
              <a:rPr sz="350" spc="13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	</a:t>
            </a:r>
            <a:r>
              <a:rPr sz="525" spc="67" baseline="7936" dirty="0">
                <a:latin typeface="Tahoma"/>
                <a:cs typeface="Tahoma"/>
              </a:rPr>
              <a:t>0	2	4	6	8 </a:t>
            </a:r>
            <a:r>
              <a:rPr sz="525" spc="60" baseline="7936" dirty="0">
                <a:latin typeface="Tahoma"/>
                <a:cs typeface="Tahoma"/>
              </a:rPr>
              <a:t>10  12</a:t>
            </a:r>
            <a:r>
              <a:rPr sz="525" spc="225" baseline="7936" dirty="0">
                <a:latin typeface="Tahoma"/>
                <a:cs typeface="Tahoma"/>
              </a:rPr>
              <a:t> </a:t>
            </a:r>
            <a:r>
              <a:rPr sz="525" spc="60" baseline="7936" dirty="0">
                <a:latin typeface="Tahoma"/>
                <a:cs typeface="Tahoma"/>
              </a:rPr>
              <a:t>14</a:t>
            </a:r>
            <a:endParaRPr sz="525" baseline="7936">
              <a:latin typeface="Tahoma"/>
              <a:cs typeface="Tahoma"/>
            </a:endParaRPr>
          </a:p>
        </p:txBody>
      </p:sp>
      <p:sp>
        <p:nvSpPr>
          <p:cNvPr id="190" name="object 190"/>
          <p:cNvSpPr/>
          <p:nvPr/>
        </p:nvSpPr>
        <p:spPr>
          <a:xfrm>
            <a:off x="3905539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4071606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237673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4403740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4569808" y="2480868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 txBox="1"/>
          <p:nvPr/>
        </p:nvSpPr>
        <p:spPr>
          <a:xfrm>
            <a:off x="3862875" y="2489391"/>
            <a:ext cx="74993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16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18  20  22</a:t>
            </a:r>
            <a:r>
              <a:rPr sz="350" spc="17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96" name="object 196"/>
          <p:cNvSpPr txBox="1"/>
          <p:nvPr/>
        </p:nvSpPr>
        <p:spPr>
          <a:xfrm>
            <a:off x="3416432" y="982388"/>
            <a:ext cx="31432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0" dirty="0">
                <a:latin typeface="Tahoma"/>
                <a:cs typeface="Tahoma"/>
              </a:rPr>
              <a:t>is_EME=1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197" name="object 197"/>
          <p:cNvSpPr/>
          <p:nvPr/>
        </p:nvSpPr>
        <p:spPr>
          <a:xfrm>
            <a:off x="360005" y="3194898"/>
            <a:ext cx="279400" cy="101600"/>
          </a:xfrm>
          <a:custGeom>
            <a:avLst/>
            <a:gdLst/>
            <a:ahLst/>
            <a:cxnLst/>
            <a:rect l="l" t="t" r="r" b="b"/>
            <a:pathLst>
              <a:path w="279400" h="101600">
                <a:moveTo>
                  <a:pt x="228481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28481" y="101221"/>
                </a:lnTo>
                <a:lnTo>
                  <a:pt x="248132" y="97228"/>
                </a:lnTo>
                <a:lnTo>
                  <a:pt x="264225" y="86354"/>
                </a:lnTo>
                <a:lnTo>
                  <a:pt x="275099" y="70262"/>
                </a:lnTo>
                <a:lnTo>
                  <a:pt x="279092" y="50610"/>
                </a:lnTo>
                <a:lnTo>
                  <a:pt x="275099" y="30959"/>
                </a:lnTo>
                <a:lnTo>
                  <a:pt x="264225" y="14866"/>
                </a:lnTo>
                <a:lnTo>
                  <a:pt x="248132" y="3993"/>
                </a:lnTo>
                <a:lnTo>
                  <a:pt x="228481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360005" y="3194898"/>
            <a:ext cx="279400" cy="101600"/>
          </a:xfrm>
          <a:custGeom>
            <a:avLst/>
            <a:gdLst/>
            <a:ahLst/>
            <a:cxnLst/>
            <a:rect l="l" t="t" r="r" b="b"/>
            <a:pathLst>
              <a:path w="27940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28481" y="0"/>
                </a:lnTo>
                <a:lnTo>
                  <a:pt x="248132" y="3993"/>
                </a:lnTo>
                <a:lnTo>
                  <a:pt x="264225" y="14866"/>
                </a:lnTo>
                <a:lnTo>
                  <a:pt x="275099" y="30959"/>
                </a:lnTo>
                <a:lnTo>
                  <a:pt x="279092" y="50610"/>
                </a:lnTo>
                <a:lnTo>
                  <a:pt x="275099" y="70262"/>
                </a:lnTo>
                <a:lnTo>
                  <a:pt x="264225" y="86354"/>
                </a:lnTo>
                <a:lnTo>
                  <a:pt x="248132" y="97228"/>
                </a:lnTo>
                <a:lnTo>
                  <a:pt x="228481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 txBox="1"/>
          <p:nvPr/>
        </p:nvSpPr>
        <p:spPr>
          <a:xfrm>
            <a:off x="347294" y="3021631"/>
            <a:ext cx="3644265" cy="27749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70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sz="600" spc="-15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ADVs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200" name="object 200"/>
          <p:cNvSpPr txBox="1"/>
          <p:nvPr/>
        </p:nvSpPr>
        <p:spPr>
          <a:xfrm>
            <a:off x="4449851" y="3209784"/>
            <a:ext cx="730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7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05473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15" dirty="0">
                <a:solidFill>
                  <a:srgbClr val="E09300"/>
                </a:solidFill>
              </a:rPr>
              <a:t>Digging</a:t>
            </a:r>
            <a:r>
              <a:rPr sz="1200" spc="-95" dirty="0">
                <a:solidFill>
                  <a:srgbClr val="E09300"/>
                </a:solidFill>
              </a:rPr>
              <a:t> </a:t>
            </a:r>
            <a:r>
              <a:rPr sz="1200" spc="-50" dirty="0">
                <a:solidFill>
                  <a:srgbClr val="E09300"/>
                </a:solidFill>
              </a:rPr>
              <a:t>more..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1475105" cy="0"/>
          </a:xfrm>
          <a:custGeom>
            <a:avLst/>
            <a:gdLst/>
            <a:ahLst/>
            <a:cxnLst/>
            <a:rect l="l" t="t" r="r" b="b"/>
            <a:pathLst>
              <a:path w="1475105">
                <a:moveTo>
                  <a:pt x="0" y="0"/>
                </a:moveTo>
                <a:lnTo>
                  <a:pt x="1474612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6488" y="415645"/>
            <a:ext cx="3648710" cy="72136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30175" indent="-118110">
              <a:lnSpc>
                <a:spcPct val="100000"/>
              </a:lnSpc>
              <a:spcBef>
                <a:spcPts val="265"/>
              </a:spcBef>
              <a:buChar char="•"/>
              <a:tabLst>
                <a:tab pos="130810" algn="l"/>
              </a:tabLst>
            </a:pPr>
            <a:r>
              <a:rPr sz="1100" spc="-120" dirty="0">
                <a:solidFill>
                  <a:srgbClr val="22373A"/>
                </a:solidFill>
                <a:latin typeface="Gill Sans MT"/>
                <a:cs typeface="Gill Sans MT"/>
              </a:rPr>
              <a:t>We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focus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on </a:t>
            </a:r>
            <a:r>
              <a:rPr sz="1100" spc="45" dirty="0">
                <a:solidFill>
                  <a:srgbClr val="22373A"/>
                </a:solidFill>
                <a:latin typeface="Gill Sans MT"/>
                <a:cs typeface="Gill Sans MT"/>
              </a:rPr>
              <a:t>EMEs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at </a:t>
            </a:r>
            <a:r>
              <a:rPr sz="1100" spc="50" dirty="0">
                <a:solidFill>
                  <a:srgbClr val="C41E3A"/>
                </a:solidFill>
                <a:latin typeface="Gill Sans MT"/>
                <a:cs typeface="Gill Sans MT"/>
              </a:rPr>
              <a:t>high</a:t>
            </a:r>
            <a:r>
              <a:rPr sz="1100" spc="-21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C41E3A"/>
                </a:solidFill>
                <a:latin typeface="Gill Sans MT"/>
                <a:cs typeface="Gill Sans MT"/>
              </a:rPr>
              <a:t>climatic </a:t>
            </a:r>
            <a:r>
              <a:rPr sz="1100" spc="5" dirty="0">
                <a:solidFill>
                  <a:srgbClr val="C41E3A"/>
                </a:solidFill>
                <a:latin typeface="Gill Sans MT"/>
                <a:cs typeface="Gill Sans MT"/>
              </a:rPr>
              <a:t>risk</a:t>
            </a:r>
            <a:endParaRPr sz="11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55"/>
              </a:spcBef>
              <a:buChar char="•"/>
              <a:tabLst>
                <a:tab pos="408305" algn="l"/>
              </a:tabLst>
            </a:pP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Use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Germanwatch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Global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Climate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Risk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Index</a:t>
            </a:r>
            <a:r>
              <a:rPr sz="1000" spc="-18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(Notre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Dame)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45" dirty="0">
                <a:solidFill>
                  <a:srgbClr val="22373A"/>
                </a:solidFill>
                <a:latin typeface="Gill Sans MT"/>
                <a:cs typeface="Gill Sans MT"/>
              </a:rPr>
              <a:t>EMEs</a:t>
            </a:r>
            <a:r>
              <a:rPr sz="1000" spc="-1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above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median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are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at high-risk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60"/>
              </a:spcBef>
              <a:buSzPct val="111111"/>
              <a:buChar char="•"/>
              <a:tabLst>
                <a:tab pos="408305" algn="l"/>
              </a:tabLst>
            </a:pPr>
            <a:r>
              <a:rPr sz="900" spc="10" dirty="0">
                <a:solidFill>
                  <a:srgbClr val="22373A"/>
                </a:solidFill>
                <a:latin typeface="Gill Sans MT"/>
                <a:cs typeface="Gill Sans MT"/>
              </a:rPr>
              <a:t>PHL, </a:t>
            </a:r>
            <a:r>
              <a:rPr sz="900" spc="-20" dirty="0">
                <a:solidFill>
                  <a:srgbClr val="22373A"/>
                </a:solidFill>
                <a:latin typeface="Gill Sans MT"/>
                <a:cs typeface="Gill Sans MT"/>
              </a:rPr>
              <a:t>PAK, </a:t>
            </a:r>
            <a:r>
              <a:rPr sz="900" spc="-30" dirty="0">
                <a:solidFill>
                  <a:srgbClr val="22373A"/>
                </a:solidFill>
                <a:latin typeface="Gill Sans MT"/>
                <a:cs typeface="Gill Sans MT"/>
              </a:rPr>
              <a:t>THA, </a:t>
            </a:r>
            <a:r>
              <a:rPr sz="900" spc="10" dirty="0">
                <a:solidFill>
                  <a:srgbClr val="22373A"/>
                </a:solidFill>
                <a:latin typeface="Gill Sans MT"/>
                <a:cs typeface="Gill Sans MT"/>
              </a:rPr>
              <a:t>VNM, </a:t>
            </a:r>
            <a:r>
              <a:rPr sz="900" spc="-25" dirty="0">
                <a:solidFill>
                  <a:srgbClr val="22373A"/>
                </a:solidFill>
                <a:latin typeface="Gill Sans MT"/>
                <a:cs typeface="Gill Sans MT"/>
              </a:rPr>
              <a:t>IND, </a:t>
            </a:r>
            <a:r>
              <a:rPr sz="900" dirty="0">
                <a:solidFill>
                  <a:srgbClr val="22373A"/>
                </a:solidFill>
                <a:latin typeface="Gill Sans MT"/>
                <a:cs typeface="Gill Sans MT"/>
              </a:rPr>
              <a:t>RUS, </a:t>
            </a:r>
            <a:r>
              <a:rPr sz="900" spc="-50" dirty="0">
                <a:solidFill>
                  <a:srgbClr val="22373A"/>
                </a:solidFill>
                <a:latin typeface="Gill Sans MT"/>
                <a:cs typeface="Gill Sans MT"/>
              </a:rPr>
              <a:t>TWN, </a:t>
            </a:r>
            <a:r>
              <a:rPr sz="900" spc="-25" dirty="0">
                <a:solidFill>
                  <a:srgbClr val="22373A"/>
                </a:solidFill>
                <a:latin typeface="Gill Sans MT"/>
                <a:cs typeface="Gill Sans MT"/>
              </a:rPr>
              <a:t>COL, CHN, </a:t>
            </a:r>
            <a:r>
              <a:rPr sz="900" spc="-35" dirty="0">
                <a:solidFill>
                  <a:srgbClr val="22373A"/>
                </a:solidFill>
                <a:latin typeface="Gill Sans MT"/>
                <a:cs typeface="Gill Sans MT"/>
              </a:rPr>
              <a:t>ROU, </a:t>
            </a:r>
            <a:r>
              <a:rPr sz="900" spc="15" dirty="0">
                <a:solidFill>
                  <a:srgbClr val="22373A"/>
                </a:solidFill>
                <a:latin typeface="Gill Sans MT"/>
                <a:cs typeface="Gill Sans MT"/>
              </a:rPr>
              <a:t>PER,</a:t>
            </a:r>
            <a:r>
              <a:rPr sz="900" spc="-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900" dirty="0">
                <a:solidFill>
                  <a:srgbClr val="22373A"/>
                </a:solidFill>
                <a:latin typeface="Gill Sans MT"/>
                <a:cs typeface="Gill Sans MT"/>
              </a:rPr>
              <a:t>MEX</a:t>
            </a:r>
            <a:endParaRPr sz="9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9851" y="3209784"/>
            <a:ext cx="730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8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05473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15" dirty="0">
                <a:solidFill>
                  <a:srgbClr val="E09300"/>
                </a:solidFill>
              </a:rPr>
              <a:t>Digging</a:t>
            </a:r>
            <a:r>
              <a:rPr sz="1200" spc="-95" dirty="0">
                <a:solidFill>
                  <a:srgbClr val="E09300"/>
                </a:solidFill>
              </a:rPr>
              <a:t> </a:t>
            </a:r>
            <a:r>
              <a:rPr sz="1200" spc="-50" dirty="0">
                <a:solidFill>
                  <a:srgbClr val="E09300"/>
                </a:solidFill>
              </a:rPr>
              <a:t>more..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1475105" cy="0"/>
          </a:xfrm>
          <a:custGeom>
            <a:avLst/>
            <a:gdLst/>
            <a:ahLst/>
            <a:cxnLst/>
            <a:rect l="l" t="t" r="r" b="b"/>
            <a:pathLst>
              <a:path w="1475105">
                <a:moveTo>
                  <a:pt x="0" y="0"/>
                </a:moveTo>
                <a:lnTo>
                  <a:pt x="1474612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6488" y="415645"/>
            <a:ext cx="3648710" cy="131699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30175" indent="-118110">
              <a:lnSpc>
                <a:spcPct val="100000"/>
              </a:lnSpc>
              <a:spcBef>
                <a:spcPts val="265"/>
              </a:spcBef>
              <a:buChar char="•"/>
              <a:tabLst>
                <a:tab pos="130810" algn="l"/>
              </a:tabLst>
            </a:pPr>
            <a:r>
              <a:rPr sz="1100" spc="-120" dirty="0">
                <a:solidFill>
                  <a:srgbClr val="22373A"/>
                </a:solidFill>
                <a:latin typeface="Gill Sans MT"/>
                <a:cs typeface="Gill Sans MT"/>
              </a:rPr>
              <a:t>We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focus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on </a:t>
            </a:r>
            <a:r>
              <a:rPr sz="1100" spc="45" dirty="0">
                <a:solidFill>
                  <a:srgbClr val="22373A"/>
                </a:solidFill>
                <a:latin typeface="Gill Sans MT"/>
                <a:cs typeface="Gill Sans MT"/>
              </a:rPr>
              <a:t>EMEs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at </a:t>
            </a:r>
            <a:r>
              <a:rPr sz="1100" spc="50" dirty="0">
                <a:solidFill>
                  <a:srgbClr val="C41E3A"/>
                </a:solidFill>
                <a:latin typeface="Gill Sans MT"/>
                <a:cs typeface="Gill Sans MT"/>
              </a:rPr>
              <a:t>high</a:t>
            </a:r>
            <a:r>
              <a:rPr sz="1100" spc="-21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C41E3A"/>
                </a:solidFill>
                <a:latin typeface="Gill Sans MT"/>
                <a:cs typeface="Gill Sans MT"/>
              </a:rPr>
              <a:t>climatic </a:t>
            </a:r>
            <a:r>
              <a:rPr sz="1100" spc="5" dirty="0">
                <a:solidFill>
                  <a:srgbClr val="C41E3A"/>
                </a:solidFill>
                <a:latin typeface="Gill Sans MT"/>
                <a:cs typeface="Gill Sans MT"/>
              </a:rPr>
              <a:t>risk</a:t>
            </a:r>
            <a:endParaRPr sz="11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55"/>
              </a:spcBef>
              <a:buChar char="•"/>
              <a:tabLst>
                <a:tab pos="408305" algn="l"/>
              </a:tabLst>
            </a:pP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Use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Germanwatch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Global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Climate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Risk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Index</a:t>
            </a:r>
            <a:r>
              <a:rPr sz="1000" spc="-18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(Notre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Dame)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45" dirty="0">
                <a:solidFill>
                  <a:srgbClr val="22373A"/>
                </a:solidFill>
                <a:latin typeface="Gill Sans MT"/>
                <a:cs typeface="Gill Sans MT"/>
              </a:rPr>
              <a:t>EMEs</a:t>
            </a:r>
            <a:r>
              <a:rPr sz="1000" spc="-1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above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median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are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at high-risk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60"/>
              </a:spcBef>
              <a:buSzPct val="111111"/>
              <a:buChar char="•"/>
              <a:tabLst>
                <a:tab pos="408305" algn="l"/>
              </a:tabLst>
            </a:pPr>
            <a:r>
              <a:rPr sz="900" spc="10" dirty="0">
                <a:solidFill>
                  <a:srgbClr val="22373A"/>
                </a:solidFill>
                <a:latin typeface="Gill Sans MT"/>
                <a:cs typeface="Gill Sans MT"/>
              </a:rPr>
              <a:t>PHL, </a:t>
            </a:r>
            <a:r>
              <a:rPr sz="900" spc="-20" dirty="0">
                <a:solidFill>
                  <a:srgbClr val="22373A"/>
                </a:solidFill>
                <a:latin typeface="Gill Sans MT"/>
                <a:cs typeface="Gill Sans MT"/>
              </a:rPr>
              <a:t>PAK, </a:t>
            </a:r>
            <a:r>
              <a:rPr sz="900" spc="-30" dirty="0">
                <a:solidFill>
                  <a:srgbClr val="22373A"/>
                </a:solidFill>
                <a:latin typeface="Gill Sans MT"/>
                <a:cs typeface="Gill Sans MT"/>
              </a:rPr>
              <a:t>THA, </a:t>
            </a:r>
            <a:r>
              <a:rPr sz="900" spc="10" dirty="0">
                <a:solidFill>
                  <a:srgbClr val="22373A"/>
                </a:solidFill>
                <a:latin typeface="Gill Sans MT"/>
                <a:cs typeface="Gill Sans MT"/>
              </a:rPr>
              <a:t>VNM, </a:t>
            </a:r>
            <a:r>
              <a:rPr sz="900" spc="-25" dirty="0">
                <a:solidFill>
                  <a:srgbClr val="22373A"/>
                </a:solidFill>
                <a:latin typeface="Gill Sans MT"/>
                <a:cs typeface="Gill Sans MT"/>
              </a:rPr>
              <a:t>IND, </a:t>
            </a:r>
            <a:r>
              <a:rPr sz="900" dirty="0">
                <a:solidFill>
                  <a:srgbClr val="22373A"/>
                </a:solidFill>
                <a:latin typeface="Gill Sans MT"/>
                <a:cs typeface="Gill Sans MT"/>
              </a:rPr>
              <a:t>RUS, </a:t>
            </a:r>
            <a:r>
              <a:rPr sz="900" spc="-50" dirty="0">
                <a:solidFill>
                  <a:srgbClr val="22373A"/>
                </a:solidFill>
                <a:latin typeface="Gill Sans MT"/>
                <a:cs typeface="Gill Sans MT"/>
              </a:rPr>
              <a:t>TWN, </a:t>
            </a:r>
            <a:r>
              <a:rPr sz="900" spc="-25" dirty="0">
                <a:solidFill>
                  <a:srgbClr val="22373A"/>
                </a:solidFill>
                <a:latin typeface="Gill Sans MT"/>
                <a:cs typeface="Gill Sans MT"/>
              </a:rPr>
              <a:t>COL, CHN, </a:t>
            </a:r>
            <a:r>
              <a:rPr sz="900" spc="-35" dirty="0">
                <a:solidFill>
                  <a:srgbClr val="22373A"/>
                </a:solidFill>
                <a:latin typeface="Gill Sans MT"/>
                <a:cs typeface="Gill Sans MT"/>
              </a:rPr>
              <a:t>ROU, </a:t>
            </a:r>
            <a:r>
              <a:rPr sz="900" spc="15" dirty="0">
                <a:solidFill>
                  <a:srgbClr val="22373A"/>
                </a:solidFill>
                <a:latin typeface="Gill Sans MT"/>
                <a:cs typeface="Gill Sans MT"/>
              </a:rPr>
              <a:t>PER,</a:t>
            </a:r>
            <a:r>
              <a:rPr sz="900" spc="-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900" dirty="0">
                <a:solidFill>
                  <a:srgbClr val="22373A"/>
                </a:solidFill>
                <a:latin typeface="Gill Sans MT"/>
                <a:cs typeface="Gill Sans MT"/>
              </a:rPr>
              <a:t>MEX</a:t>
            </a:r>
            <a:endParaRPr sz="9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660"/>
              </a:spcBef>
              <a:buChar char="•"/>
              <a:tabLst>
                <a:tab pos="130810" algn="l"/>
              </a:tabLst>
            </a:pPr>
            <a:r>
              <a:rPr sz="1100" spc="45" dirty="0">
                <a:solidFill>
                  <a:srgbClr val="22373A"/>
                </a:solidFill>
                <a:latin typeface="Gill Sans MT"/>
                <a:cs typeface="Gill Sans MT"/>
              </a:rPr>
              <a:t>EMEs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aggregate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results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driven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entirely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35" dirty="0">
                <a:solidFill>
                  <a:srgbClr val="22373A"/>
                </a:solidFill>
                <a:latin typeface="Gill Sans MT"/>
                <a:cs typeface="Gill Sans MT"/>
              </a:rPr>
              <a:t>by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5" dirty="0">
                <a:solidFill>
                  <a:srgbClr val="22373A"/>
                </a:solidFill>
                <a:latin typeface="Gill Sans MT"/>
                <a:cs typeface="Gill Sans MT"/>
              </a:rPr>
              <a:t>EMEs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at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high-risk</a:t>
            </a:r>
            <a:endParaRPr sz="11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55"/>
              </a:spcBef>
              <a:buChar char="•"/>
              <a:tabLst>
                <a:tab pos="408305" algn="l"/>
              </a:tabLst>
            </a:pP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Breakdown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analysis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Events’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severity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137589" y="1790972"/>
            <a:ext cx="2332990" cy="1665605"/>
          </a:xfrm>
          <a:custGeom>
            <a:avLst/>
            <a:gdLst/>
            <a:ahLst/>
            <a:cxnLst/>
            <a:rect l="l" t="t" r="r" b="b"/>
            <a:pathLst>
              <a:path w="2332990" h="1665604">
                <a:moveTo>
                  <a:pt x="0" y="0"/>
                </a:moveTo>
                <a:lnTo>
                  <a:pt x="0" y="1665027"/>
                </a:lnTo>
                <a:lnTo>
                  <a:pt x="2332894" y="1665027"/>
                </a:lnTo>
                <a:lnTo>
                  <a:pt x="233289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39287" y="1792037"/>
            <a:ext cx="2330450" cy="1664335"/>
          </a:xfrm>
          <a:custGeom>
            <a:avLst/>
            <a:gdLst/>
            <a:ahLst/>
            <a:cxnLst/>
            <a:rect l="l" t="t" r="r" b="b"/>
            <a:pathLst>
              <a:path w="2330450" h="1664335">
                <a:moveTo>
                  <a:pt x="2330370" y="1663963"/>
                </a:moveTo>
                <a:lnTo>
                  <a:pt x="2330370" y="0"/>
                </a:lnTo>
                <a:lnTo>
                  <a:pt x="0" y="0"/>
                </a:lnTo>
                <a:lnTo>
                  <a:pt x="0" y="1663963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44280" y="1929057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45977" y="1930754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29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44280" y="321901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344280" y="296849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344280" y="271796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44280" y="246744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44280" y="221692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44280" y="196639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381621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547688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713828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879896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045963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212030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378097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544237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710304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876371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042438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208505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374573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81621" y="1975077"/>
            <a:ext cx="1993264" cy="1315720"/>
          </a:xfrm>
          <a:custGeom>
            <a:avLst/>
            <a:gdLst/>
            <a:ahLst/>
            <a:cxnLst/>
            <a:rect l="l" t="t" r="r" b="b"/>
            <a:pathLst>
              <a:path w="1993264" h="1315720">
                <a:moveTo>
                  <a:pt x="1428391" y="1267346"/>
                </a:moveTo>
                <a:lnTo>
                  <a:pt x="1079545" y="1267346"/>
                </a:lnTo>
                <a:lnTo>
                  <a:pt x="1162615" y="1287184"/>
                </a:lnTo>
                <a:lnTo>
                  <a:pt x="1245612" y="1302354"/>
                </a:lnTo>
                <a:lnTo>
                  <a:pt x="1328682" y="1315628"/>
                </a:lnTo>
                <a:lnTo>
                  <a:pt x="1411680" y="1287330"/>
                </a:lnTo>
                <a:lnTo>
                  <a:pt x="1428391" y="1267346"/>
                </a:lnTo>
                <a:close/>
              </a:path>
              <a:path w="1993264" h="1315720">
                <a:moveTo>
                  <a:pt x="1442236" y="1250791"/>
                </a:moveTo>
                <a:lnTo>
                  <a:pt x="747411" y="1250791"/>
                </a:lnTo>
                <a:lnTo>
                  <a:pt x="830408" y="1268951"/>
                </a:lnTo>
                <a:lnTo>
                  <a:pt x="913478" y="1273400"/>
                </a:lnTo>
                <a:lnTo>
                  <a:pt x="996475" y="1282370"/>
                </a:lnTo>
                <a:lnTo>
                  <a:pt x="1079545" y="1267346"/>
                </a:lnTo>
                <a:lnTo>
                  <a:pt x="1428391" y="1267346"/>
                </a:lnTo>
                <a:lnTo>
                  <a:pt x="1442236" y="1250791"/>
                </a:lnTo>
                <a:close/>
              </a:path>
              <a:path w="1993264" h="1315720">
                <a:moveTo>
                  <a:pt x="166067" y="713570"/>
                </a:moveTo>
                <a:lnTo>
                  <a:pt x="83070" y="727428"/>
                </a:lnTo>
                <a:lnTo>
                  <a:pt x="0" y="749818"/>
                </a:lnTo>
                <a:lnTo>
                  <a:pt x="0" y="838139"/>
                </a:lnTo>
                <a:lnTo>
                  <a:pt x="83070" y="882992"/>
                </a:lnTo>
                <a:lnTo>
                  <a:pt x="166067" y="914426"/>
                </a:lnTo>
                <a:lnTo>
                  <a:pt x="249137" y="961759"/>
                </a:lnTo>
                <a:lnTo>
                  <a:pt x="332207" y="1029003"/>
                </a:lnTo>
                <a:lnTo>
                  <a:pt x="415204" y="1080420"/>
                </a:lnTo>
                <a:lnTo>
                  <a:pt x="498274" y="1147591"/>
                </a:lnTo>
                <a:lnTo>
                  <a:pt x="581271" y="1227306"/>
                </a:lnTo>
                <a:lnTo>
                  <a:pt x="664341" y="1263116"/>
                </a:lnTo>
                <a:lnTo>
                  <a:pt x="747411" y="1250791"/>
                </a:lnTo>
                <a:lnTo>
                  <a:pt x="1442236" y="1250791"/>
                </a:lnTo>
                <a:lnTo>
                  <a:pt x="1494750" y="1187996"/>
                </a:lnTo>
                <a:lnTo>
                  <a:pt x="1577820" y="1180775"/>
                </a:lnTo>
                <a:lnTo>
                  <a:pt x="1755265" y="1180775"/>
                </a:lnTo>
                <a:lnTo>
                  <a:pt x="1826884" y="1149560"/>
                </a:lnTo>
                <a:lnTo>
                  <a:pt x="1909954" y="1102373"/>
                </a:lnTo>
                <a:lnTo>
                  <a:pt x="1992951" y="1090777"/>
                </a:lnTo>
                <a:lnTo>
                  <a:pt x="1992951" y="769655"/>
                </a:lnTo>
                <a:lnTo>
                  <a:pt x="581271" y="769655"/>
                </a:lnTo>
                <a:lnTo>
                  <a:pt x="498274" y="736909"/>
                </a:lnTo>
                <a:lnTo>
                  <a:pt x="434953" y="722176"/>
                </a:lnTo>
                <a:lnTo>
                  <a:pt x="332207" y="722176"/>
                </a:lnTo>
                <a:lnTo>
                  <a:pt x="249137" y="713935"/>
                </a:lnTo>
                <a:lnTo>
                  <a:pt x="166067" y="713570"/>
                </a:lnTo>
                <a:close/>
              </a:path>
              <a:path w="1993264" h="1315720">
                <a:moveTo>
                  <a:pt x="1755265" y="1180775"/>
                </a:moveTo>
                <a:lnTo>
                  <a:pt x="1577820" y="1180775"/>
                </a:lnTo>
                <a:lnTo>
                  <a:pt x="1660817" y="1182526"/>
                </a:lnTo>
                <a:lnTo>
                  <a:pt x="1743887" y="1185735"/>
                </a:lnTo>
                <a:lnTo>
                  <a:pt x="1755265" y="1180775"/>
                </a:lnTo>
                <a:close/>
              </a:path>
              <a:path w="1993264" h="1315720">
                <a:moveTo>
                  <a:pt x="1992951" y="0"/>
                </a:moveTo>
                <a:lnTo>
                  <a:pt x="1909954" y="32527"/>
                </a:lnTo>
                <a:lnTo>
                  <a:pt x="1826884" y="102105"/>
                </a:lnTo>
                <a:lnTo>
                  <a:pt x="1743887" y="159576"/>
                </a:lnTo>
                <a:lnTo>
                  <a:pt x="1660817" y="189624"/>
                </a:lnTo>
                <a:lnTo>
                  <a:pt x="1577820" y="208222"/>
                </a:lnTo>
                <a:lnTo>
                  <a:pt x="1494750" y="233529"/>
                </a:lnTo>
                <a:lnTo>
                  <a:pt x="1411680" y="351023"/>
                </a:lnTo>
                <a:lnTo>
                  <a:pt x="1328682" y="428915"/>
                </a:lnTo>
                <a:lnTo>
                  <a:pt x="1245612" y="446273"/>
                </a:lnTo>
                <a:lnTo>
                  <a:pt x="1162615" y="473404"/>
                </a:lnTo>
                <a:lnTo>
                  <a:pt x="1079545" y="492658"/>
                </a:lnTo>
                <a:lnTo>
                  <a:pt x="996475" y="564788"/>
                </a:lnTo>
                <a:lnTo>
                  <a:pt x="913478" y="595784"/>
                </a:lnTo>
                <a:lnTo>
                  <a:pt x="830408" y="645160"/>
                </a:lnTo>
                <a:lnTo>
                  <a:pt x="747411" y="684324"/>
                </a:lnTo>
                <a:lnTo>
                  <a:pt x="664341" y="748213"/>
                </a:lnTo>
                <a:lnTo>
                  <a:pt x="581271" y="769655"/>
                </a:lnTo>
                <a:lnTo>
                  <a:pt x="1992951" y="769655"/>
                </a:lnTo>
                <a:lnTo>
                  <a:pt x="1992951" y="0"/>
                </a:lnTo>
                <a:close/>
              </a:path>
              <a:path w="1993264" h="1315720">
                <a:moveTo>
                  <a:pt x="415204" y="717582"/>
                </a:moveTo>
                <a:lnTo>
                  <a:pt x="332207" y="722176"/>
                </a:lnTo>
                <a:lnTo>
                  <a:pt x="434953" y="722176"/>
                </a:lnTo>
                <a:lnTo>
                  <a:pt x="415204" y="717582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461167" y="3242424"/>
            <a:ext cx="249554" cy="48895"/>
          </a:xfrm>
          <a:custGeom>
            <a:avLst/>
            <a:gdLst/>
            <a:ahLst/>
            <a:cxnLst/>
            <a:rect l="l" t="t" r="r" b="b"/>
            <a:pathLst>
              <a:path w="249555" h="48895">
                <a:moveTo>
                  <a:pt x="249137" y="48281"/>
                </a:moveTo>
                <a:lnTo>
                  <a:pt x="166067" y="35007"/>
                </a:lnTo>
                <a:lnTo>
                  <a:pt x="83069" y="19837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461167" y="32424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61167" y="32424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129033" y="3225868"/>
            <a:ext cx="249554" cy="31750"/>
          </a:xfrm>
          <a:custGeom>
            <a:avLst/>
            <a:gdLst/>
            <a:ahLst/>
            <a:cxnLst/>
            <a:rect l="l" t="t" r="r" b="b"/>
            <a:pathLst>
              <a:path w="249555" h="31750">
                <a:moveTo>
                  <a:pt x="249064" y="31579"/>
                </a:moveTo>
                <a:lnTo>
                  <a:pt x="166067" y="22609"/>
                </a:lnTo>
                <a:lnTo>
                  <a:pt x="82997" y="1816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129033" y="32258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76371" y="3155853"/>
            <a:ext cx="83185" cy="7620"/>
          </a:xfrm>
          <a:custGeom>
            <a:avLst/>
            <a:gdLst/>
            <a:ahLst/>
            <a:cxnLst/>
            <a:rect l="l" t="t" r="r" b="b"/>
            <a:pathLst>
              <a:path w="83185" h="7619">
                <a:moveTo>
                  <a:pt x="83070" y="0"/>
                </a:moveTo>
                <a:lnTo>
                  <a:pt x="0" y="722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129033" y="32258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381621" y="2724896"/>
            <a:ext cx="664845" cy="513715"/>
          </a:xfrm>
          <a:custGeom>
            <a:avLst/>
            <a:gdLst/>
            <a:ahLst/>
            <a:cxnLst/>
            <a:rect l="l" t="t" r="r" b="b"/>
            <a:pathLst>
              <a:path w="664844" h="513714">
                <a:moveTo>
                  <a:pt x="664341" y="513298"/>
                </a:moveTo>
                <a:lnTo>
                  <a:pt x="581271" y="477488"/>
                </a:lnTo>
                <a:lnTo>
                  <a:pt x="498274" y="397773"/>
                </a:lnTo>
                <a:lnTo>
                  <a:pt x="415204" y="330602"/>
                </a:lnTo>
                <a:lnTo>
                  <a:pt x="332207" y="279185"/>
                </a:lnTo>
                <a:lnTo>
                  <a:pt x="249137" y="211941"/>
                </a:lnTo>
                <a:lnTo>
                  <a:pt x="166067" y="164608"/>
                </a:lnTo>
                <a:lnTo>
                  <a:pt x="83070" y="133174"/>
                </a:lnTo>
                <a:lnTo>
                  <a:pt x="0" y="8832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959442" y="3155853"/>
            <a:ext cx="166370" cy="5080"/>
          </a:xfrm>
          <a:custGeom>
            <a:avLst/>
            <a:gdLst/>
            <a:ahLst/>
            <a:cxnLst/>
            <a:rect l="l" t="t" r="r" b="b"/>
            <a:pathLst>
              <a:path w="166369" h="5080">
                <a:moveTo>
                  <a:pt x="166066" y="4959"/>
                </a:moveTo>
                <a:lnTo>
                  <a:pt x="82996" y="175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045963" y="2570862"/>
            <a:ext cx="249554" cy="153035"/>
          </a:xfrm>
          <a:custGeom>
            <a:avLst/>
            <a:gdLst/>
            <a:ahLst/>
            <a:cxnLst/>
            <a:rect l="l" t="t" r="r" b="b"/>
            <a:pathLst>
              <a:path w="249555" h="153035">
                <a:moveTo>
                  <a:pt x="0" y="152428"/>
                </a:moveTo>
                <a:lnTo>
                  <a:pt x="83070" y="88539"/>
                </a:lnTo>
                <a:lnTo>
                  <a:pt x="166067" y="49375"/>
                </a:lnTo>
                <a:lnTo>
                  <a:pt x="24913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378097" y="2467736"/>
            <a:ext cx="83185" cy="72390"/>
          </a:xfrm>
          <a:custGeom>
            <a:avLst/>
            <a:gdLst/>
            <a:ahLst/>
            <a:cxnLst/>
            <a:rect l="l" t="t" r="r" b="b"/>
            <a:pathLst>
              <a:path w="83185" h="72389">
                <a:moveTo>
                  <a:pt x="0" y="72130"/>
                </a:moveTo>
                <a:lnTo>
                  <a:pt x="0" y="72130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710304" y="2208607"/>
            <a:ext cx="166370" cy="195580"/>
          </a:xfrm>
          <a:custGeom>
            <a:avLst/>
            <a:gdLst/>
            <a:ahLst/>
            <a:cxnLst/>
            <a:rect l="l" t="t" r="r" b="b"/>
            <a:pathLst>
              <a:path w="166369" h="195580">
                <a:moveTo>
                  <a:pt x="0" y="195385"/>
                </a:moveTo>
                <a:lnTo>
                  <a:pt x="82997" y="117494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125508" y="2007605"/>
            <a:ext cx="166370" cy="127635"/>
          </a:xfrm>
          <a:custGeom>
            <a:avLst/>
            <a:gdLst/>
            <a:ahLst/>
            <a:cxnLst/>
            <a:rect l="l" t="t" r="r" b="b"/>
            <a:pathLst>
              <a:path w="166370" h="127635">
                <a:moveTo>
                  <a:pt x="0" y="127048"/>
                </a:moveTo>
                <a:lnTo>
                  <a:pt x="82997" y="69577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381621" y="2190957"/>
            <a:ext cx="1993264" cy="945515"/>
          </a:xfrm>
          <a:custGeom>
            <a:avLst/>
            <a:gdLst/>
            <a:ahLst/>
            <a:cxnLst/>
            <a:rect l="l" t="t" r="r" b="b"/>
            <a:pathLst>
              <a:path w="1993264" h="945514">
                <a:moveTo>
                  <a:pt x="166067" y="537439"/>
                </a:moveTo>
                <a:lnTo>
                  <a:pt x="83070" y="542325"/>
                </a:lnTo>
                <a:lnTo>
                  <a:pt x="0" y="551442"/>
                </a:lnTo>
                <a:lnTo>
                  <a:pt x="0" y="604828"/>
                </a:lnTo>
                <a:lnTo>
                  <a:pt x="83070" y="636335"/>
                </a:lnTo>
                <a:lnTo>
                  <a:pt x="166067" y="658798"/>
                </a:lnTo>
                <a:lnTo>
                  <a:pt x="249137" y="696869"/>
                </a:lnTo>
                <a:lnTo>
                  <a:pt x="332207" y="752370"/>
                </a:lnTo>
                <a:lnTo>
                  <a:pt x="415204" y="792702"/>
                </a:lnTo>
                <a:lnTo>
                  <a:pt x="498274" y="850392"/>
                </a:lnTo>
                <a:lnTo>
                  <a:pt x="581271" y="920844"/>
                </a:lnTo>
                <a:lnTo>
                  <a:pt x="664341" y="945277"/>
                </a:lnTo>
                <a:lnTo>
                  <a:pt x="747411" y="922813"/>
                </a:lnTo>
                <a:lnTo>
                  <a:pt x="1001768" y="922813"/>
                </a:lnTo>
                <a:lnTo>
                  <a:pt x="1079545" y="898162"/>
                </a:lnTo>
                <a:lnTo>
                  <a:pt x="1385495" y="898162"/>
                </a:lnTo>
                <a:lnTo>
                  <a:pt x="1411680" y="886128"/>
                </a:lnTo>
                <a:lnTo>
                  <a:pt x="1494750" y="783221"/>
                </a:lnTo>
                <a:lnTo>
                  <a:pt x="1577820" y="772354"/>
                </a:lnTo>
                <a:lnTo>
                  <a:pt x="1660817" y="770166"/>
                </a:lnTo>
                <a:lnTo>
                  <a:pt x="1743887" y="766738"/>
                </a:lnTo>
                <a:lnTo>
                  <a:pt x="1826884" y="726334"/>
                </a:lnTo>
                <a:lnTo>
                  <a:pt x="1909954" y="674697"/>
                </a:lnTo>
                <a:lnTo>
                  <a:pt x="1992951" y="659017"/>
                </a:lnTo>
                <a:lnTo>
                  <a:pt x="1992951" y="644357"/>
                </a:lnTo>
                <a:lnTo>
                  <a:pt x="581271" y="644357"/>
                </a:lnTo>
                <a:lnTo>
                  <a:pt x="498274" y="602348"/>
                </a:lnTo>
                <a:lnTo>
                  <a:pt x="415204" y="573467"/>
                </a:lnTo>
                <a:lnTo>
                  <a:pt x="332207" y="567049"/>
                </a:lnTo>
                <a:lnTo>
                  <a:pt x="249137" y="547139"/>
                </a:lnTo>
                <a:lnTo>
                  <a:pt x="166067" y="537439"/>
                </a:lnTo>
                <a:close/>
              </a:path>
              <a:path w="1993264" h="945514">
                <a:moveTo>
                  <a:pt x="1001768" y="922813"/>
                </a:moveTo>
                <a:lnTo>
                  <a:pt x="747411" y="922813"/>
                </a:lnTo>
                <a:lnTo>
                  <a:pt x="830408" y="929596"/>
                </a:lnTo>
                <a:lnTo>
                  <a:pt x="913478" y="923397"/>
                </a:lnTo>
                <a:lnTo>
                  <a:pt x="999927" y="923397"/>
                </a:lnTo>
                <a:lnTo>
                  <a:pt x="1001768" y="922813"/>
                </a:lnTo>
                <a:close/>
              </a:path>
              <a:path w="1993264" h="945514">
                <a:moveTo>
                  <a:pt x="999927" y="923397"/>
                </a:moveTo>
                <a:lnTo>
                  <a:pt x="913478" y="923397"/>
                </a:lnTo>
                <a:lnTo>
                  <a:pt x="996475" y="924491"/>
                </a:lnTo>
                <a:lnTo>
                  <a:pt x="999927" y="923397"/>
                </a:lnTo>
                <a:close/>
              </a:path>
              <a:path w="1993264" h="945514">
                <a:moveTo>
                  <a:pt x="1385495" y="898162"/>
                </a:moveTo>
                <a:lnTo>
                  <a:pt x="1079545" y="898162"/>
                </a:lnTo>
                <a:lnTo>
                  <a:pt x="1162615" y="910196"/>
                </a:lnTo>
                <a:lnTo>
                  <a:pt x="1328682" y="924272"/>
                </a:lnTo>
                <a:lnTo>
                  <a:pt x="1385495" y="898162"/>
                </a:lnTo>
                <a:close/>
              </a:path>
              <a:path w="1993264" h="945514">
                <a:moveTo>
                  <a:pt x="1992951" y="0"/>
                </a:moveTo>
                <a:lnTo>
                  <a:pt x="1909954" y="28370"/>
                </a:lnTo>
                <a:lnTo>
                  <a:pt x="1826884" y="93572"/>
                </a:lnTo>
                <a:lnTo>
                  <a:pt x="1743887" y="146812"/>
                </a:lnTo>
                <a:lnTo>
                  <a:pt x="1660817" y="170224"/>
                </a:lnTo>
                <a:lnTo>
                  <a:pt x="1577820" y="184810"/>
                </a:lnTo>
                <a:lnTo>
                  <a:pt x="1494750" y="206617"/>
                </a:lnTo>
                <a:lnTo>
                  <a:pt x="1411680" y="320465"/>
                </a:lnTo>
                <a:lnTo>
                  <a:pt x="1328682" y="388583"/>
                </a:lnTo>
                <a:lnTo>
                  <a:pt x="1245612" y="399888"/>
                </a:lnTo>
                <a:lnTo>
                  <a:pt x="1162615" y="418632"/>
                </a:lnTo>
                <a:lnTo>
                  <a:pt x="1079545" y="430082"/>
                </a:lnTo>
                <a:lnTo>
                  <a:pt x="996475" y="490981"/>
                </a:lnTo>
                <a:lnTo>
                  <a:pt x="913478" y="514027"/>
                </a:lnTo>
                <a:lnTo>
                  <a:pt x="830408" y="552754"/>
                </a:lnTo>
                <a:lnTo>
                  <a:pt x="747411" y="580542"/>
                </a:lnTo>
                <a:lnTo>
                  <a:pt x="664341" y="634220"/>
                </a:lnTo>
                <a:lnTo>
                  <a:pt x="581271" y="644357"/>
                </a:lnTo>
                <a:lnTo>
                  <a:pt x="1992951" y="644357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291575" y="2849975"/>
            <a:ext cx="83185" cy="15875"/>
          </a:xfrm>
          <a:custGeom>
            <a:avLst/>
            <a:gdLst/>
            <a:ahLst/>
            <a:cxnLst/>
            <a:rect l="l" t="t" r="r" b="b"/>
            <a:pathLst>
              <a:path w="83185" h="15875">
                <a:moveTo>
                  <a:pt x="82996" y="0"/>
                </a:moveTo>
                <a:lnTo>
                  <a:pt x="0" y="15680"/>
                </a:lnTo>
                <a:lnTo>
                  <a:pt x="0" y="1568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876371" y="2957696"/>
            <a:ext cx="249554" cy="16510"/>
          </a:xfrm>
          <a:custGeom>
            <a:avLst/>
            <a:gdLst/>
            <a:ahLst/>
            <a:cxnLst/>
            <a:rect l="l" t="t" r="r" b="b"/>
            <a:pathLst>
              <a:path w="249555" h="16510">
                <a:moveTo>
                  <a:pt x="249137" y="0"/>
                </a:moveTo>
                <a:lnTo>
                  <a:pt x="166067" y="3427"/>
                </a:lnTo>
                <a:lnTo>
                  <a:pt x="83070" y="5615"/>
                </a:lnTo>
                <a:lnTo>
                  <a:pt x="0" y="16482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461167" y="30891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129033" y="31137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381621" y="2742399"/>
            <a:ext cx="664845" cy="394335"/>
          </a:xfrm>
          <a:custGeom>
            <a:avLst/>
            <a:gdLst/>
            <a:ahLst/>
            <a:cxnLst/>
            <a:rect l="l" t="t" r="r" b="b"/>
            <a:pathLst>
              <a:path w="664844" h="394335">
                <a:moveTo>
                  <a:pt x="664341" y="393835"/>
                </a:moveTo>
                <a:lnTo>
                  <a:pt x="581271" y="369402"/>
                </a:lnTo>
                <a:lnTo>
                  <a:pt x="498274" y="298949"/>
                </a:lnTo>
                <a:lnTo>
                  <a:pt x="415204" y="241260"/>
                </a:lnTo>
                <a:lnTo>
                  <a:pt x="332207" y="200928"/>
                </a:lnTo>
                <a:lnTo>
                  <a:pt x="249137" y="145427"/>
                </a:lnTo>
                <a:lnTo>
                  <a:pt x="166067" y="107356"/>
                </a:lnTo>
                <a:lnTo>
                  <a:pt x="83070" y="84893"/>
                </a:lnTo>
                <a:lnTo>
                  <a:pt x="0" y="5338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129033" y="3113771"/>
            <a:ext cx="166370" cy="6985"/>
          </a:xfrm>
          <a:custGeom>
            <a:avLst/>
            <a:gdLst/>
            <a:ahLst/>
            <a:cxnLst/>
            <a:rect l="l" t="t" r="r" b="b"/>
            <a:pathLst>
              <a:path w="166369" h="6985">
                <a:moveTo>
                  <a:pt x="166068" y="583"/>
                </a:moveTo>
                <a:lnTo>
                  <a:pt x="82996" y="678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129033" y="31137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295101" y="3114355"/>
            <a:ext cx="83185" cy="1270"/>
          </a:xfrm>
          <a:custGeom>
            <a:avLst/>
            <a:gdLst/>
            <a:ahLst/>
            <a:cxnLst/>
            <a:rect l="l" t="t" r="r" b="b"/>
            <a:pathLst>
              <a:path w="83185" h="1269">
                <a:moveTo>
                  <a:pt x="-5091" y="546"/>
                </a:moveTo>
                <a:lnTo>
                  <a:pt x="88087" y="546"/>
                </a:lnTo>
              </a:path>
            </a:pathLst>
          </a:custGeom>
          <a:ln w="11277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461167" y="3089120"/>
            <a:ext cx="249554" cy="26670"/>
          </a:xfrm>
          <a:custGeom>
            <a:avLst/>
            <a:gdLst/>
            <a:ahLst/>
            <a:cxnLst/>
            <a:rect l="l" t="t" r="r" b="b"/>
            <a:pathLst>
              <a:path w="249555" h="26669">
                <a:moveTo>
                  <a:pt x="249136" y="26109"/>
                </a:moveTo>
                <a:lnTo>
                  <a:pt x="166066" y="18889"/>
                </a:lnTo>
                <a:lnTo>
                  <a:pt x="83069" y="1203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461167" y="30891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045963" y="2771499"/>
            <a:ext cx="83185" cy="53975"/>
          </a:xfrm>
          <a:custGeom>
            <a:avLst/>
            <a:gdLst/>
            <a:ahLst/>
            <a:cxnLst/>
            <a:rect l="l" t="t" r="r" b="b"/>
            <a:pathLst>
              <a:path w="83185" h="53975">
                <a:moveTo>
                  <a:pt x="0" y="53678"/>
                </a:moveTo>
                <a:lnTo>
                  <a:pt x="0" y="5367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212030" y="2704985"/>
            <a:ext cx="83185" cy="38735"/>
          </a:xfrm>
          <a:custGeom>
            <a:avLst/>
            <a:gdLst/>
            <a:ahLst/>
            <a:cxnLst/>
            <a:rect l="l" t="t" r="r" b="b"/>
            <a:pathLst>
              <a:path w="83185" h="38735">
                <a:moveTo>
                  <a:pt x="0" y="38727"/>
                </a:moveTo>
                <a:lnTo>
                  <a:pt x="0" y="38727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378097" y="2621040"/>
            <a:ext cx="83185" cy="60960"/>
          </a:xfrm>
          <a:custGeom>
            <a:avLst/>
            <a:gdLst/>
            <a:ahLst/>
            <a:cxnLst/>
            <a:rect l="l" t="t" r="r" b="b"/>
            <a:pathLst>
              <a:path w="83185" h="60960">
                <a:moveTo>
                  <a:pt x="0" y="60898"/>
                </a:moveTo>
                <a:lnTo>
                  <a:pt x="0" y="6089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710304" y="2397575"/>
            <a:ext cx="166370" cy="182245"/>
          </a:xfrm>
          <a:custGeom>
            <a:avLst/>
            <a:gdLst/>
            <a:ahLst/>
            <a:cxnLst/>
            <a:rect l="l" t="t" r="r" b="b"/>
            <a:pathLst>
              <a:path w="166369" h="182244">
                <a:moveTo>
                  <a:pt x="0" y="181966"/>
                </a:moveTo>
                <a:lnTo>
                  <a:pt x="82997" y="113847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125508" y="2219328"/>
            <a:ext cx="166370" cy="118745"/>
          </a:xfrm>
          <a:custGeom>
            <a:avLst/>
            <a:gdLst/>
            <a:ahLst/>
            <a:cxnLst/>
            <a:rect l="l" t="t" r="r" b="b"/>
            <a:pathLst>
              <a:path w="166370" h="118744">
                <a:moveTo>
                  <a:pt x="0" y="118442"/>
                </a:moveTo>
                <a:lnTo>
                  <a:pt x="82997" y="65201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379075" y="2718040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381621" y="2520466"/>
            <a:ext cx="1993264" cy="460375"/>
          </a:xfrm>
          <a:custGeom>
            <a:avLst/>
            <a:gdLst/>
            <a:ahLst/>
            <a:cxnLst/>
            <a:rect l="l" t="t" r="r" b="b"/>
            <a:pathLst>
              <a:path w="1993264" h="460375">
                <a:moveTo>
                  <a:pt x="0" y="248626"/>
                </a:moveTo>
                <a:lnTo>
                  <a:pt x="82997" y="259858"/>
                </a:lnTo>
                <a:lnTo>
                  <a:pt x="166067" y="268683"/>
                </a:lnTo>
                <a:lnTo>
                  <a:pt x="249137" y="292531"/>
                </a:lnTo>
                <a:lnTo>
                  <a:pt x="332134" y="330238"/>
                </a:lnTo>
                <a:lnTo>
                  <a:pt x="415204" y="353649"/>
                </a:lnTo>
                <a:lnTo>
                  <a:pt x="498201" y="396898"/>
                </a:lnTo>
                <a:lnTo>
                  <a:pt x="581271" y="453129"/>
                </a:lnTo>
                <a:lnTo>
                  <a:pt x="664268" y="460276"/>
                </a:lnTo>
                <a:lnTo>
                  <a:pt x="747338" y="422205"/>
                </a:lnTo>
                <a:lnTo>
                  <a:pt x="830408" y="411703"/>
                </a:lnTo>
                <a:lnTo>
                  <a:pt x="913405" y="389240"/>
                </a:lnTo>
                <a:lnTo>
                  <a:pt x="996475" y="378227"/>
                </a:lnTo>
                <a:lnTo>
                  <a:pt x="1079472" y="334686"/>
                </a:lnTo>
                <a:lnTo>
                  <a:pt x="1162542" y="334978"/>
                </a:lnTo>
                <a:lnTo>
                  <a:pt x="1245612" y="328998"/>
                </a:lnTo>
                <a:lnTo>
                  <a:pt x="1328609" y="326956"/>
                </a:lnTo>
                <a:lnTo>
                  <a:pt x="1411679" y="273861"/>
                </a:lnTo>
                <a:lnTo>
                  <a:pt x="1494677" y="165410"/>
                </a:lnTo>
                <a:lnTo>
                  <a:pt x="1577747" y="149146"/>
                </a:lnTo>
                <a:lnTo>
                  <a:pt x="1660817" y="140686"/>
                </a:lnTo>
                <a:lnTo>
                  <a:pt x="1743814" y="127267"/>
                </a:lnTo>
                <a:lnTo>
                  <a:pt x="1826884" y="80444"/>
                </a:lnTo>
                <a:lnTo>
                  <a:pt x="1909881" y="22098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372790" y="276026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455787" y="277149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538857" y="278031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621927" y="280416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704924" y="284187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787994" y="286528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870991" y="29085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954061" y="296476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037058" y="297191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120128" y="29338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203198" y="29233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286195" y="290087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369265" y="288986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2452262" y="284632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535333" y="284661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618402" y="28406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701400" y="28385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784470" y="278549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867467" y="267704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950537" y="266078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3033607" y="265232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116604" y="263890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3199674" y="259207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3282671" y="25337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3365741" y="251163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344280" y="1929057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320723" y="321901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1238326" y="3175409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1320723" y="296849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1191212" y="2924886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1320723" y="271796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1238326" y="2690274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1320723" y="246744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 txBox="1"/>
          <p:nvPr/>
        </p:nvSpPr>
        <p:spPr>
          <a:xfrm>
            <a:off x="1191212" y="2432324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1320723" y="2216921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1238326" y="2181801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1320723" y="196639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1191212" y="1931279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.3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1344280" y="332804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381621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547688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713828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 txBox="1"/>
          <p:nvPr/>
        </p:nvSpPr>
        <p:spPr>
          <a:xfrm>
            <a:off x="1353939" y="3336570"/>
            <a:ext cx="38798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</a:tabLst>
            </a:pPr>
            <a:r>
              <a:rPr sz="350" spc="45" dirty="0">
                <a:latin typeface="Tahoma"/>
                <a:cs typeface="Tahoma"/>
              </a:rPr>
              <a:t>0	2	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1879896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 txBox="1"/>
          <p:nvPr/>
        </p:nvSpPr>
        <p:spPr>
          <a:xfrm>
            <a:off x="1852213" y="3336570"/>
            <a:ext cx="5588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5" dirty="0">
                <a:latin typeface="Tahoma"/>
                <a:cs typeface="Tahoma"/>
              </a:rPr>
              <a:t>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2045963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212030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378097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544237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710304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876371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3042438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3208505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3374573" y="33280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 txBox="1"/>
          <p:nvPr/>
        </p:nvSpPr>
        <p:spPr>
          <a:xfrm>
            <a:off x="2018280" y="3336570"/>
            <a:ext cx="139954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5" dirty="0">
                <a:latin typeface="Tahoma"/>
                <a:cs typeface="Tahoma"/>
              </a:rPr>
              <a:t>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12  14  16  18  20  22</a:t>
            </a:r>
            <a:r>
              <a:rPr sz="350" spc="17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2089666" y="1829567"/>
            <a:ext cx="57721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is_EME_highrisk=1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4449851" y="3209784"/>
            <a:ext cx="730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8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262064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Active </a:t>
            </a:r>
            <a:r>
              <a:rPr sz="1200" spc="15" dirty="0">
                <a:solidFill>
                  <a:srgbClr val="E09300"/>
                </a:solidFill>
              </a:rPr>
              <a:t>funds </a:t>
            </a:r>
            <a:r>
              <a:rPr sz="1200" dirty="0">
                <a:solidFill>
                  <a:srgbClr val="E09300"/>
                </a:solidFill>
              </a:rPr>
              <a:t>drive </a:t>
            </a:r>
            <a:r>
              <a:rPr sz="1200" spc="-35" dirty="0">
                <a:solidFill>
                  <a:srgbClr val="E09300"/>
                </a:solidFill>
              </a:rPr>
              <a:t>the </a:t>
            </a:r>
            <a:r>
              <a:rPr sz="1200" spc="30" dirty="0">
                <a:solidFill>
                  <a:srgbClr val="E09300"/>
                </a:solidFill>
              </a:rPr>
              <a:t>fall in</a:t>
            </a:r>
            <a:r>
              <a:rPr sz="1200" spc="-210" dirty="0">
                <a:solidFill>
                  <a:srgbClr val="E09300"/>
                </a:solidFill>
              </a:rPr>
              <a:t> </a:t>
            </a:r>
            <a:r>
              <a:rPr sz="1200" spc="15" dirty="0">
                <a:solidFill>
                  <a:srgbClr val="E09300"/>
                </a:solidFill>
              </a:rPr>
              <a:t>inflows..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1659255" cy="0"/>
          </a:xfrm>
          <a:custGeom>
            <a:avLst/>
            <a:gdLst/>
            <a:ahLst/>
            <a:cxnLst/>
            <a:rect l="l" t="t" r="r" b="b"/>
            <a:pathLst>
              <a:path w="1659255">
                <a:moveTo>
                  <a:pt x="0" y="0"/>
                </a:moveTo>
                <a:lnTo>
                  <a:pt x="1658904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8210" y="782928"/>
            <a:ext cx="79692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Passive</a:t>
            </a:r>
            <a:r>
              <a:rPr sz="11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funds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47694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49392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44806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203438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62064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20696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40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100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762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423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083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744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24050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0664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72714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3878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90484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07091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23698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44031" y="1123753"/>
            <a:ext cx="1993264" cy="1174750"/>
          </a:xfrm>
          <a:custGeom>
            <a:avLst/>
            <a:gdLst/>
            <a:ahLst/>
            <a:cxnLst/>
            <a:rect l="l" t="t" r="r" b="b"/>
            <a:pathLst>
              <a:path w="1993264" h="1174750">
                <a:moveTo>
                  <a:pt x="1463319" y="1020689"/>
                </a:moveTo>
                <a:lnTo>
                  <a:pt x="249137" y="1020689"/>
                </a:lnTo>
                <a:lnTo>
                  <a:pt x="332207" y="1062625"/>
                </a:lnTo>
                <a:lnTo>
                  <a:pt x="415204" y="1086766"/>
                </a:lnTo>
                <a:lnTo>
                  <a:pt x="498274" y="1107770"/>
                </a:lnTo>
                <a:lnTo>
                  <a:pt x="581271" y="1168377"/>
                </a:lnTo>
                <a:lnTo>
                  <a:pt x="664341" y="1174722"/>
                </a:lnTo>
                <a:lnTo>
                  <a:pt x="747411" y="1153280"/>
                </a:lnTo>
                <a:lnTo>
                  <a:pt x="830408" y="1130525"/>
                </a:lnTo>
                <a:lnTo>
                  <a:pt x="913478" y="1116741"/>
                </a:lnTo>
                <a:lnTo>
                  <a:pt x="1111209" y="1116741"/>
                </a:lnTo>
                <a:lnTo>
                  <a:pt x="1162615" y="1106676"/>
                </a:lnTo>
                <a:lnTo>
                  <a:pt x="1335127" y="1106676"/>
                </a:lnTo>
                <a:lnTo>
                  <a:pt x="1411680" y="1078087"/>
                </a:lnTo>
                <a:lnTo>
                  <a:pt x="1463319" y="1020689"/>
                </a:lnTo>
                <a:close/>
              </a:path>
              <a:path w="1993264" h="1174750">
                <a:moveTo>
                  <a:pt x="1111209" y="1116741"/>
                </a:moveTo>
                <a:lnTo>
                  <a:pt x="913478" y="1116741"/>
                </a:lnTo>
                <a:lnTo>
                  <a:pt x="996475" y="1135557"/>
                </a:lnTo>
                <a:lnTo>
                  <a:pt x="1079545" y="1122940"/>
                </a:lnTo>
                <a:lnTo>
                  <a:pt x="1111209" y="1116741"/>
                </a:lnTo>
                <a:close/>
              </a:path>
              <a:path w="1993264" h="1174750">
                <a:moveTo>
                  <a:pt x="1335127" y="1106676"/>
                </a:moveTo>
                <a:lnTo>
                  <a:pt x="1162615" y="1106676"/>
                </a:lnTo>
                <a:lnTo>
                  <a:pt x="1245612" y="1107187"/>
                </a:lnTo>
                <a:lnTo>
                  <a:pt x="1328682" y="1109083"/>
                </a:lnTo>
                <a:lnTo>
                  <a:pt x="1335127" y="1106676"/>
                </a:lnTo>
                <a:close/>
              </a:path>
              <a:path w="1993264" h="1174750">
                <a:moveTo>
                  <a:pt x="498274" y="756163"/>
                </a:moveTo>
                <a:lnTo>
                  <a:pt x="415204" y="773156"/>
                </a:lnTo>
                <a:lnTo>
                  <a:pt x="332207" y="792192"/>
                </a:lnTo>
                <a:lnTo>
                  <a:pt x="249137" y="805319"/>
                </a:lnTo>
                <a:lnTo>
                  <a:pt x="166067" y="847255"/>
                </a:lnTo>
                <a:lnTo>
                  <a:pt x="83070" y="884597"/>
                </a:lnTo>
                <a:lnTo>
                  <a:pt x="0" y="913989"/>
                </a:lnTo>
                <a:lnTo>
                  <a:pt x="0" y="981232"/>
                </a:lnTo>
                <a:lnTo>
                  <a:pt x="83070" y="1008217"/>
                </a:lnTo>
                <a:lnTo>
                  <a:pt x="166067" y="1022439"/>
                </a:lnTo>
                <a:lnTo>
                  <a:pt x="249137" y="1020689"/>
                </a:lnTo>
                <a:lnTo>
                  <a:pt x="1463319" y="1020689"/>
                </a:lnTo>
                <a:lnTo>
                  <a:pt x="1494750" y="985754"/>
                </a:lnTo>
                <a:lnTo>
                  <a:pt x="1577820" y="975471"/>
                </a:lnTo>
                <a:lnTo>
                  <a:pt x="1660817" y="973356"/>
                </a:lnTo>
                <a:lnTo>
                  <a:pt x="1743887" y="966354"/>
                </a:lnTo>
                <a:lnTo>
                  <a:pt x="1826884" y="938348"/>
                </a:lnTo>
                <a:lnTo>
                  <a:pt x="1909954" y="906987"/>
                </a:lnTo>
                <a:lnTo>
                  <a:pt x="1992951" y="889483"/>
                </a:lnTo>
                <a:lnTo>
                  <a:pt x="1992951" y="788034"/>
                </a:lnTo>
                <a:lnTo>
                  <a:pt x="581271" y="788034"/>
                </a:lnTo>
                <a:lnTo>
                  <a:pt x="498274" y="756163"/>
                </a:lnTo>
                <a:close/>
              </a:path>
              <a:path w="1993264" h="1174750">
                <a:moveTo>
                  <a:pt x="1992951" y="0"/>
                </a:moveTo>
                <a:lnTo>
                  <a:pt x="1909954" y="36393"/>
                </a:lnTo>
                <a:lnTo>
                  <a:pt x="1826884" y="90217"/>
                </a:lnTo>
                <a:lnTo>
                  <a:pt x="1743887" y="146156"/>
                </a:lnTo>
                <a:lnTo>
                  <a:pt x="1660817" y="168984"/>
                </a:lnTo>
                <a:lnTo>
                  <a:pt x="1577820" y="190280"/>
                </a:lnTo>
                <a:lnTo>
                  <a:pt x="1494750" y="214713"/>
                </a:lnTo>
                <a:lnTo>
                  <a:pt x="1411680" y="327247"/>
                </a:lnTo>
                <a:lnTo>
                  <a:pt x="1328682" y="397700"/>
                </a:lnTo>
                <a:lnTo>
                  <a:pt x="1245612" y="420674"/>
                </a:lnTo>
                <a:lnTo>
                  <a:pt x="1162615" y="450211"/>
                </a:lnTo>
                <a:lnTo>
                  <a:pt x="1079545" y="500024"/>
                </a:lnTo>
                <a:lnTo>
                  <a:pt x="996475" y="558151"/>
                </a:lnTo>
                <a:lnTo>
                  <a:pt x="913478" y="567487"/>
                </a:lnTo>
                <a:lnTo>
                  <a:pt x="830408" y="625833"/>
                </a:lnTo>
                <a:lnTo>
                  <a:pt x="747411" y="694900"/>
                </a:lnTo>
                <a:lnTo>
                  <a:pt x="664341" y="754048"/>
                </a:lnTo>
                <a:lnTo>
                  <a:pt x="581271" y="788034"/>
                </a:lnTo>
                <a:lnTo>
                  <a:pt x="1992951" y="788034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579159" y="2201840"/>
            <a:ext cx="76835" cy="29209"/>
          </a:xfrm>
          <a:custGeom>
            <a:avLst/>
            <a:gdLst/>
            <a:ahLst/>
            <a:cxnLst/>
            <a:rect l="l" t="t" r="r" b="b"/>
            <a:pathLst>
              <a:path w="76835" h="29210">
                <a:moveTo>
                  <a:pt x="76552" y="0"/>
                </a:moveTo>
                <a:lnTo>
                  <a:pt x="0" y="28589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55240" y="2230430"/>
            <a:ext cx="51435" cy="10160"/>
          </a:xfrm>
          <a:custGeom>
            <a:avLst/>
            <a:gdLst/>
            <a:ahLst/>
            <a:cxnLst/>
            <a:rect l="l" t="t" r="r" b="b"/>
            <a:pathLst>
              <a:path w="51434" h="10160">
                <a:moveTo>
                  <a:pt x="51414" y="0"/>
                </a:moveTo>
                <a:lnTo>
                  <a:pt x="51406" y="0"/>
                </a:lnTo>
                <a:lnTo>
                  <a:pt x="0" y="10064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93169" y="2144443"/>
            <a:ext cx="664845" cy="154305"/>
          </a:xfrm>
          <a:custGeom>
            <a:avLst/>
            <a:gdLst/>
            <a:ahLst/>
            <a:cxnLst/>
            <a:rect l="l" t="t" r="r" b="b"/>
            <a:pathLst>
              <a:path w="664844" h="154305">
                <a:moveTo>
                  <a:pt x="664341" y="96051"/>
                </a:moveTo>
                <a:lnTo>
                  <a:pt x="581271" y="109836"/>
                </a:lnTo>
                <a:lnTo>
                  <a:pt x="498274" y="132591"/>
                </a:lnTo>
                <a:lnTo>
                  <a:pt x="415204" y="154033"/>
                </a:lnTo>
                <a:lnTo>
                  <a:pt x="332134" y="147688"/>
                </a:lnTo>
                <a:lnTo>
                  <a:pt x="249137" y="87081"/>
                </a:lnTo>
                <a:lnTo>
                  <a:pt x="166067" y="66076"/>
                </a:lnTo>
                <a:lnTo>
                  <a:pt x="83069" y="4193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157510" y="2240495"/>
            <a:ext cx="198120" cy="19050"/>
          </a:xfrm>
          <a:custGeom>
            <a:avLst/>
            <a:gdLst/>
            <a:ahLst/>
            <a:cxnLst/>
            <a:rect l="l" t="t" r="r" b="b"/>
            <a:pathLst>
              <a:path w="198119" h="19050">
                <a:moveTo>
                  <a:pt x="197730" y="0"/>
                </a:moveTo>
                <a:lnTo>
                  <a:pt x="166066" y="6199"/>
                </a:lnTo>
                <a:lnTo>
                  <a:pt x="82996" y="1881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406655" y="2230430"/>
            <a:ext cx="172720" cy="2540"/>
          </a:xfrm>
          <a:custGeom>
            <a:avLst/>
            <a:gdLst/>
            <a:ahLst/>
            <a:cxnLst/>
            <a:rect l="l" t="t" r="r" b="b"/>
            <a:pathLst>
              <a:path w="172719" h="2539">
                <a:moveTo>
                  <a:pt x="172503" y="0"/>
                </a:moveTo>
                <a:lnTo>
                  <a:pt x="166059" y="2406"/>
                </a:lnTo>
                <a:lnTo>
                  <a:pt x="82989" y="51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738781" y="2013237"/>
            <a:ext cx="498475" cy="96520"/>
          </a:xfrm>
          <a:custGeom>
            <a:avLst/>
            <a:gdLst/>
            <a:ahLst/>
            <a:cxnLst/>
            <a:rect l="l" t="t" r="r" b="b"/>
            <a:pathLst>
              <a:path w="498475" h="96519">
                <a:moveTo>
                  <a:pt x="498201" y="0"/>
                </a:moveTo>
                <a:lnTo>
                  <a:pt x="415204" y="17503"/>
                </a:lnTo>
                <a:lnTo>
                  <a:pt x="332134" y="48864"/>
                </a:lnTo>
                <a:lnTo>
                  <a:pt x="249137" y="76870"/>
                </a:lnTo>
                <a:lnTo>
                  <a:pt x="166067" y="83872"/>
                </a:lnTo>
                <a:lnTo>
                  <a:pt x="83070" y="85987"/>
                </a:lnTo>
                <a:lnTo>
                  <a:pt x="0" y="9627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4031" y="2037743"/>
            <a:ext cx="249554" cy="108585"/>
          </a:xfrm>
          <a:custGeom>
            <a:avLst/>
            <a:gdLst/>
            <a:ahLst/>
            <a:cxnLst/>
            <a:rect l="l" t="t" r="r" b="b"/>
            <a:pathLst>
              <a:path w="249554" h="108585">
                <a:moveTo>
                  <a:pt x="249137" y="106700"/>
                </a:moveTo>
                <a:lnTo>
                  <a:pt x="166067" y="108450"/>
                </a:lnTo>
                <a:lnTo>
                  <a:pt x="83070" y="94228"/>
                </a:lnTo>
                <a:lnTo>
                  <a:pt x="0" y="6724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655711" y="1338466"/>
            <a:ext cx="83185" cy="113030"/>
          </a:xfrm>
          <a:custGeom>
            <a:avLst/>
            <a:gdLst/>
            <a:ahLst/>
            <a:cxnLst/>
            <a:rect l="l" t="t" r="r" b="b"/>
            <a:pathLst>
              <a:path w="83185" h="113030">
                <a:moveTo>
                  <a:pt x="0" y="112534"/>
                </a:moveTo>
                <a:lnTo>
                  <a:pt x="0" y="112534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44031" y="1299812"/>
            <a:ext cx="1993264" cy="917575"/>
          </a:xfrm>
          <a:custGeom>
            <a:avLst/>
            <a:gdLst/>
            <a:ahLst/>
            <a:cxnLst/>
            <a:rect l="l" t="t" r="r" b="b"/>
            <a:pathLst>
              <a:path w="1993264" h="917575">
                <a:moveTo>
                  <a:pt x="1157589" y="802037"/>
                </a:moveTo>
                <a:lnTo>
                  <a:pt x="249137" y="802037"/>
                </a:lnTo>
                <a:lnTo>
                  <a:pt x="332207" y="833034"/>
                </a:lnTo>
                <a:lnTo>
                  <a:pt x="415204" y="848641"/>
                </a:lnTo>
                <a:lnTo>
                  <a:pt x="498274" y="862134"/>
                </a:lnTo>
                <a:lnTo>
                  <a:pt x="581271" y="917052"/>
                </a:lnTo>
                <a:lnTo>
                  <a:pt x="664341" y="915447"/>
                </a:lnTo>
                <a:lnTo>
                  <a:pt x="747411" y="886493"/>
                </a:lnTo>
                <a:lnTo>
                  <a:pt x="830408" y="854549"/>
                </a:lnTo>
                <a:lnTo>
                  <a:pt x="913478" y="832013"/>
                </a:lnTo>
                <a:lnTo>
                  <a:pt x="1047100" y="832013"/>
                </a:lnTo>
                <a:lnTo>
                  <a:pt x="1079545" y="823552"/>
                </a:lnTo>
                <a:lnTo>
                  <a:pt x="1157589" y="802037"/>
                </a:lnTo>
                <a:close/>
              </a:path>
              <a:path w="1993264" h="917575">
                <a:moveTo>
                  <a:pt x="1047100" y="832013"/>
                </a:moveTo>
                <a:lnTo>
                  <a:pt x="913478" y="832013"/>
                </a:lnTo>
                <a:lnTo>
                  <a:pt x="996475" y="845213"/>
                </a:lnTo>
                <a:lnTo>
                  <a:pt x="1047100" y="832013"/>
                </a:lnTo>
                <a:close/>
              </a:path>
              <a:path w="1993264" h="917575">
                <a:moveTo>
                  <a:pt x="498274" y="649682"/>
                </a:moveTo>
                <a:lnTo>
                  <a:pt x="415204" y="659236"/>
                </a:lnTo>
                <a:lnTo>
                  <a:pt x="332207" y="669665"/>
                </a:lnTo>
                <a:lnTo>
                  <a:pt x="249137" y="671853"/>
                </a:lnTo>
                <a:lnTo>
                  <a:pt x="166067" y="705840"/>
                </a:lnTo>
                <a:lnTo>
                  <a:pt x="83070" y="733043"/>
                </a:lnTo>
                <a:lnTo>
                  <a:pt x="0" y="751203"/>
                </a:lnTo>
                <a:lnTo>
                  <a:pt x="0" y="791827"/>
                </a:lnTo>
                <a:lnTo>
                  <a:pt x="83070" y="807726"/>
                </a:lnTo>
                <a:lnTo>
                  <a:pt x="166067" y="811664"/>
                </a:lnTo>
                <a:lnTo>
                  <a:pt x="249137" y="802037"/>
                </a:lnTo>
                <a:lnTo>
                  <a:pt x="1157589" y="802037"/>
                </a:lnTo>
                <a:lnTo>
                  <a:pt x="1162615" y="800652"/>
                </a:lnTo>
                <a:lnTo>
                  <a:pt x="1245612" y="795255"/>
                </a:lnTo>
                <a:lnTo>
                  <a:pt x="1328682" y="792192"/>
                </a:lnTo>
                <a:lnTo>
                  <a:pt x="1411680" y="753391"/>
                </a:lnTo>
                <a:lnTo>
                  <a:pt x="1468716" y="687242"/>
                </a:lnTo>
                <a:lnTo>
                  <a:pt x="581271" y="687242"/>
                </a:lnTo>
                <a:lnTo>
                  <a:pt x="498274" y="649682"/>
                </a:lnTo>
                <a:close/>
              </a:path>
              <a:path w="1993264" h="917575">
                <a:moveTo>
                  <a:pt x="1992951" y="0"/>
                </a:moveTo>
                <a:lnTo>
                  <a:pt x="1909954" y="32600"/>
                </a:lnTo>
                <a:lnTo>
                  <a:pt x="1826884" y="82048"/>
                </a:lnTo>
                <a:lnTo>
                  <a:pt x="1743887" y="132445"/>
                </a:lnTo>
                <a:lnTo>
                  <a:pt x="1660817" y="152137"/>
                </a:lnTo>
                <a:lnTo>
                  <a:pt x="1577820" y="169640"/>
                </a:lnTo>
                <a:lnTo>
                  <a:pt x="1494750" y="191228"/>
                </a:lnTo>
                <a:lnTo>
                  <a:pt x="1411680" y="299825"/>
                </a:lnTo>
                <a:lnTo>
                  <a:pt x="1328682" y="362474"/>
                </a:lnTo>
                <a:lnTo>
                  <a:pt x="1245612" y="380488"/>
                </a:lnTo>
                <a:lnTo>
                  <a:pt x="1162615" y="404118"/>
                </a:lnTo>
                <a:lnTo>
                  <a:pt x="1079545" y="447221"/>
                </a:lnTo>
                <a:lnTo>
                  <a:pt x="996475" y="496378"/>
                </a:lnTo>
                <a:lnTo>
                  <a:pt x="913478" y="500170"/>
                </a:lnTo>
                <a:lnTo>
                  <a:pt x="830408" y="549691"/>
                </a:lnTo>
                <a:lnTo>
                  <a:pt x="747411" y="609569"/>
                </a:lnTo>
                <a:lnTo>
                  <a:pt x="664341" y="661278"/>
                </a:lnTo>
                <a:lnTo>
                  <a:pt x="581271" y="687242"/>
                </a:lnTo>
                <a:lnTo>
                  <a:pt x="1468716" y="687242"/>
                </a:lnTo>
                <a:lnTo>
                  <a:pt x="1494750" y="657048"/>
                </a:lnTo>
                <a:lnTo>
                  <a:pt x="1577820" y="643993"/>
                </a:lnTo>
                <a:lnTo>
                  <a:pt x="1660817" y="638085"/>
                </a:lnTo>
                <a:lnTo>
                  <a:pt x="1743887" y="627948"/>
                </a:lnTo>
                <a:lnTo>
                  <a:pt x="1826884" y="594399"/>
                </a:lnTo>
                <a:lnTo>
                  <a:pt x="1909954" y="558589"/>
                </a:lnTo>
                <a:lnTo>
                  <a:pt x="1992951" y="537366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291132" y="2101850"/>
            <a:ext cx="110489" cy="30480"/>
          </a:xfrm>
          <a:custGeom>
            <a:avLst/>
            <a:gdLst/>
            <a:ahLst/>
            <a:cxnLst/>
            <a:rect l="l" t="t" r="r" b="b"/>
            <a:pathLst>
              <a:path w="110490" h="30480">
                <a:moveTo>
                  <a:pt x="110488" y="0"/>
                </a:moveTo>
                <a:lnTo>
                  <a:pt x="32445" y="21515"/>
                </a:lnTo>
                <a:lnTo>
                  <a:pt x="0" y="29975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93169" y="2101850"/>
            <a:ext cx="664845" cy="115570"/>
          </a:xfrm>
          <a:custGeom>
            <a:avLst/>
            <a:gdLst/>
            <a:ahLst/>
            <a:cxnLst/>
            <a:rect l="l" t="t" r="r" b="b"/>
            <a:pathLst>
              <a:path w="664844" h="115569">
                <a:moveTo>
                  <a:pt x="664341" y="29975"/>
                </a:moveTo>
                <a:lnTo>
                  <a:pt x="581271" y="52511"/>
                </a:lnTo>
                <a:lnTo>
                  <a:pt x="498274" y="84455"/>
                </a:lnTo>
                <a:lnTo>
                  <a:pt x="415204" y="113409"/>
                </a:lnTo>
                <a:lnTo>
                  <a:pt x="332134" y="115014"/>
                </a:lnTo>
                <a:lnTo>
                  <a:pt x="249137" y="60096"/>
                </a:lnTo>
                <a:lnTo>
                  <a:pt x="166066" y="46603"/>
                </a:lnTo>
                <a:lnTo>
                  <a:pt x="83069" y="3099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157510" y="2131825"/>
            <a:ext cx="133985" cy="13335"/>
          </a:xfrm>
          <a:custGeom>
            <a:avLst/>
            <a:gdLst/>
            <a:ahLst/>
            <a:cxnLst/>
            <a:rect l="l" t="t" r="r" b="b"/>
            <a:pathLst>
              <a:path w="133984" h="13335">
                <a:moveTo>
                  <a:pt x="133621" y="0"/>
                </a:moveTo>
                <a:lnTo>
                  <a:pt x="82996" y="1320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401620" y="2053204"/>
            <a:ext cx="254635" cy="48895"/>
          </a:xfrm>
          <a:custGeom>
            <a:avLst/>
            <a:gdLst/>
            <a:ahLst/>
            <a:cxnLst/>
            <a:rect l="l" t="t" r="r" b="b"/>
            <a:pathLst>
              <a:path w="254635" h="48894">
                <a:moveTo>
                  <a:pt x="254090" y="0"/>
                </a:moveTo>
                <a:lnTo>
                  <a:pt x="171093" y="38800"/>
                </a:lnTo>
                <a:lnTo>
                  <a:pt x="88023" y="41863"/>
                </a:lnTo>
                <a:lnTo>
                  <a:pt x="5026" y="47260"/>
                </a:lnTo>
                <a:lnTo>
                  <a:pt x="0" y="48645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44031" y="2051016"/>
            <a:ext cx="249554" cy="60960"/>
          </a:xfrm>
          <a:custGeom>
            <a:avLst/>
            <a:gdLst/>
            <a:ahLst/>
            <a:cxnLst/>
            <a:rect l="l" t="t" r="r" b="b"/>
            <a:pathLst>
              <a:path w="249554" h="60960">
                <a:moveTo>
                  <a:pt x="249137" y="50833"/>
                </a:moveTo>
                <a:lnTo>
                  <a:pt x="166067" y="60460"/>
                </a:lnTo>
                <a:lnTo>
                  <a:pt x="83070" y="56522"/>
                </a:lnTo>
                <a:lnTo>
                  <a:pt x="0" y="4062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655711" y="1491041"/>
            <a:ext cx="83185" cy="109220"/>
          </a:xfrm>
          <a:custGeom>
            <a:avLst/>
            <a:gdLst/>
            <a:ahLst/>
            <a:cxnLst/>
            <a:rect l="l" t="t" r="r" b="b"/>
            <a:pathLst>
              <a:path w="83185" h="109219">
                <a:moveTo>
                  <a:pt x="0" y="108596"/>
                </a:moveTo>
                <a:lnTo>
                  <a:pt x="0" y="108596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738781" y="1837178"/>
            <a:ext cx="498475" cy="120014"/>
          </a:xfrm>
          <a:custGeom>
            <a:avLst/>
            <a:gdLst/>
            <a:ahLst/>
            <a:cxnLst/>
            <a:rect l="l" t="t" r="r" b="b"/>
            <a:pathLst>
              <a:path w="498475" h="120014">
                <a:moveTo>
                  <a:pt x="498201" y="0"/>
                </a:moveTo>
                <a:lnTo>
                  <a:pt x="415204" y="21223"/>
                </a:lnTo>
                <a:lnTo>
                  <a:pt x="332134" y="57033"/>
                </a:lnTo>
                <a:lnTo>
                  <a:pt x="249137" y="90582"/>
                </a:lnTo>
                <a:lnTo>
                  <a:pt x="166067" y="100719"/>
                </a:lnTo>
                <a:lnTo>
                  <a:pt x="83070" y="106627"/>
                </a:lnTo>
                <a:lnTo>
                  <a:pt x="0" y="119682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41485" y="2034388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44031" y="1568495"/>
            <a:ext cx="1993264" cy="534035"/>
          </a:xfrm>
          <a:custGeom>
            <a:avLst/>
            <a:gdLst/>
            <a:ahLst/>
            <a:cxnLst/>
            <a:rect l="l" t="t" r="r" b="b"/>
            <a:pathLst>
              <a:path w="1993264" h="534035">
                <a:moveTo>
                  <a:pt x="0" y="502869"/>
                </a:moveTo>
                <a:lnTo>
                  <a:pt x="82997" y="501702"/>
                </a:lnTo>
                <a:lnTo>
                  <a:pt x="166067" y="490105"/>
                </a:lnTo>
                <a:lnTo>
                  <a:pt x="249137" y="468299"/>
                </a:lnTo>
                <a:lnTo>
                  <a:pt x="332134" y="482666"/>
                </a:lnTo>
                <a:lnTo>
                  <a:pt x="415204" y="485292"/>
                </a:lnTo>
                <a:lnTo>
                  <a:pt x="498201" y="487261"/>
                </a:lnTo>
                <a:lnTo>
                  <a:pt x="581271" y="533500"/>
                </a:lnTo>
                <a:lnTo>
                  <a:pt x="664268" y="519716"/>
                </a:lnTo>
                <a:lnTo>
                  <a:pt x="747338" y="479384"/>
                </a:lnTo>
                <a:lnTo>
                  <a:pt x="830408" y="433510"/>
                </a:lnTo>
                <a:lnTo>
                  <a:pt x="913405" y="397408"/>
                </a:lnTo>
                <a:lnTo>
                  <a:pt x="996475" y="402149"/>
                </a:lnTo>
                <a:lnTo>
                  <a:pt x="1079472" y="366777"/>
                </a:lnTo>
                <a:lnTo>
                  <a:pt x="1162542" y="333738"/>
                </a:lnTo>
                <a:lnTo>
                  <a:pt x="1245612" y="319225"/>
                </a:lnTo>
                <a:lnTo>
                  <a:pt x="1328609" y="308650"/>
                </a:lnTo>
                <a:lnTo>
                  <a:pt x="1411679" y="257961"/>
                </a:lnTo>
                <a:lnTo>
                  <a:pt x="1494677" y="155491"/>
                </a:lnTo>
                <a:lnTo>
                  <a:pt x="1577747" y="138134"/>
                </a:lnTo>
                <a:lnTo>
                  <a:pt x="1660817" y="126464"/>
                </a:lnTo>
                <a:lnTo>
                  <a:pt x="1743814" y="111586"/>
                </a:lnTo>
                <a:lnTo>
                  <a:pt x="1826884" y="69577"/>
                </a:lnTo>
                <a:lnTo>
                  <a:pt x="1909881" y="26984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35200" y="20625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18197" y="206136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01267" y="204977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84337" y="202796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67334" y="20423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50404" y="204495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33401" y="204692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16471" y="209316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99468" y="20793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82538" y="203904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065608" y="199317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148606" y="195707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231676" y="196181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314673" y="192644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397743" y="189340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480813" y="18788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563810" y="18683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646880" y="181762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729877" y="171515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812947" y="169779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896017" y="168612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979014" y="16712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062084" y="162924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145081" y="158664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228151" y="155966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0669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83133" y="2448060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100736" y="2404457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183133" y="2034388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53622" y="2006694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183133" y="1620642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100736" y="1585522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183133" y="1206969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53622" y="1179276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206690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440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100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5762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7423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9083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0744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24050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40664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 txBox="1"/>
          <p:nvPr/>
        </p:nvSpPr>
        <p:spPr>
          <a:xfrm>
            <a:off x="216349" y="2493925"/>
            <a:ext cx="123317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</a:t>
            </a:r>
            <a:r>
              <a:rPr sz="350" spc="15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1572714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1530050" y="2493925"/>
            <a:ext cx="8572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173878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90484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07091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23698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1696117" y="2493925"/>
            <a:ext cx="58356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18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20  22</a:t>
            </a:r>
            <a:r>
              <a:rPr sz="350" spc="7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056735" y="986922"/>
            <a:ext cx="36766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0" dirty="0">
                <a:latin typeface="Tahoma"/>
                <a:cs typeface="Tahoma"/>
              </a:rPr>
              <a:t>is_active=0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131934" y="782928"/>
            <a:ext cx="73469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Active</a:t>
            </a:r>
            <a:r>
              <a:rPr sz="1100" spc="-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funds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2332824" y="948327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1696650"/>
                </a:move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lnTo>
                  <a:pt x="0" y="1696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334522" y="2643281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334522" y="949392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539515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541212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539515" y="244806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539515" y="219841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539515" y="194869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539515" y="169904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539515" y="144939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539515" y="1199676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57685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74292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90906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30751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32411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340726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57333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73947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9055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0716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2376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4037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56980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576856" y="1123753"/>
            <a:ext cx="1993264" cy="1241425"/>
          </a:xfrm>
          <a:custGeom>
            <a:avLst/>
            <a:gdLst/>
            <a:ahLst/>
            <a:cxnLst/>
            <a:rect l="l" t="t" r="r" b="b"/>
            <a:pathLst>
              <a:path w="1993264" h="1241425">
                <a:moveTo>
                  <a:pt x="1992951" y="1131181"/>
                </a:moveTo>
                <a:lnTo>
                  <a:pt x="1411680" y="1131181"/>
                </a:lnTo>
                <a:lnTo>
                  <a:pt x="1494750" y="1150800"/>
                </a:lnTo>
                <a:lnTo>
                  <a:pt x="1577820" y="1162032"/>
                </a:lnTo>
                <a:lnTo>
                  <a:pt x="1660817" y="1202874"/>
                </a:lnTo>
                <a:lnTo>
                  <a:pt x="1743887" y="1240361"/>
                </a:lnTo>
                <a:lnTo>
                  <a:pt x="1826884" y="1241236"/>
                </a:lnTo>
                <a:lnTo>
                  <a:pt x="1909954" y="1184787"/>
                </a:lnTo>
                <a:lnTo>
                  <a:pt x="1992951" y="1184787"/>
                </a:lnTo>
                <a:lnTo>
                  <a:pt x="1992951" y="1131181"/>
                </a:lnTo>
                <a:close/>
              </a:path>
              <a:path w="1993264" h="1241425">
                <a:moveTo>
                  <a:pt x="1992951" y="1184787"/>
                </a:moveTo>
                <a:lnTo>
                  <a:pt x="1909954" y="1184787"/>
                </a:lnTo>
                <a:lnTo>
                  <a:pt x="1992951" y="1215710"/>
                </a:lnTo>
                <a:lnTo>
                  <a:pt x="1992951" y="1184787"/>
                </a:lnTo>
                <a:close/>
              </a:path>
              <a:path w="1993264" h="1241425">
                <a:moveTo>
                  <a:pt x="1992951" y="1043444"/>
                </a:moveTo>
                <a:lnTo>
                  <a:pt x="1079545" y="1043444"/>
                </a:lnTo>
                <a:lnTo>
                  <a:pt x="1162615" y="1120460"/>
                </a:lnTo>
                <a:lnTo>
                  <a:pt x="1245612" y="1128191"/>
                </a:lnTo>
                <a:lnTo>
                  <a:pt x="1328682" y="1137964"/>
                </a:lnTo>
                <a:lnTo>
                  <a:pt x="1411680" y="1131181"/>
                </a:lnTo>
                <a:lnTo>
                  <a:pt x="1992951" y="1131181"/>
                </a:lnTo>
                <a:lnTo>
                  <a:pt x="1992951" y="1043444"/>
                </a:lnTo>
                <a:close/>
              </a:path>
              <a:path w="1993264" h="1241425">
                <a:moveTo>
                  <a:pt x="0" y="45874"/>
                </a:moveTo>
                <a:lnTo>
                  <a:pt x="0" y="147761"/>
                </a:lnTo>
                <a:lnTo>
                  <a:pt x="83070" y="221422"/>
                </a:lnTo>
                <a:lnTo>
                  <a:pt x="166067" y="329508"/>
                </a:lnTo>
                <a:lnTo>
                  <a:pt x="332207" y="497909"/>
                </a:lnTo>
                <a:lnTo>
                  <a:pt x="415204" y="589221"/>
                </a:lnTo>
                <a:lnTo>
                  <a:pt x="498274" y="714810"/>
                </a:lnTo>
                <a:lnTo>
                  <a:pt x="581271" y="752516"/>
                </a:lnTo>
                <a:lnTo>
                  <a:pt x="664341" y="862353"/>
                </a:lnTo>
                <a:lnTo>
                  <a:pt x="747411" y="920480"/>
                </a:lnTo>
                <a:lnTo>
                  <a:pt x="830408" y="1013323"/>
                </a:lnTo>
                <a:lnTo>
                  <a:pt x="913478" y="1054384"/>
                </a:lnTo>
                <a:lnTo>
                  <a:pt x="996475" y="1052852"/>
                </a:lnTo>
                <a:lnTo>
                  <a:pt x="1079545" y="1043444"/>
                </a:lnTo>
                <a:lnTo>
                  <a:pt x="1992951" y="1043444"/>
                </a:lnTo>
                <a:lnTo>
                  <a:pt x="1992951" y="300846"/>
                </a:lnTo>
                <a:lnTo>
                  <a:pt x="830408" y="300846"/>
                </a:lnTo>
                <a:lnTo>
                  <a:pt x="747411" y="238051"/>
                </a:lnTo>
                <a:lnTo>
                  <a:pt x="664341" y="227549"/>
                </a:lnTo>
                <a:lnTo>
                  <a:pt x="645113" y="216390"/>
                </a:lnTo>
                <a:lnTo>
                  <a:pt x="498274" y="216390"/>
                </a:lnTo>
                <a:lnTo>
                  <a:pt x="415204" y="161909"/>
                </a:lnTo>
                <a:lnTo>
                  <a:pt x="332207" y="128798"/>
                </a:lnTo>
                <a:lnTo>
                  <a:pt x="249137" y="122672"/>
                </a:lnTo>
                <a:lnTo>
                  <a:pt x="166067" y="99042"/>
                </a:lnTo>
                <a:lnTo>
                  <a:pt x="83070" y="50323"/>
                </a:lnTo>
                <a:lnTo>
                  <a:pt x="0" y="45874"/>
                </a:lnTo>
                <a:close/>
              </a:path>
              <a:path w="1993264" h="1241425">
                <a:moveTo>
                  <a:pt x="1079545" y="195677"/>
                </a:moveTo>
                <a:lnTo>
                  <a:pt x="996475" y="241698"/>
                </a:lnTo>
                <a:lnTo>
                  <a:pt x="913478" y="295668"/>
                </a:lnTo>
                <a:lnTo>
                  <a:pt x="830408" y="300846"/>
                </a:lnTo>
                <a:lnTo>
                  <a:pt x="1992951" y="300846"/>
                </a:lnTo>
                <a:lnTo>
                  <a:pt x="1992951" y="230101"/>
                </a:lnTo>
                <a:lnTo>
                  <a:pt x="1162615" y="230101"/>
                </a:lnTo>
                <a:lnTo>
                  <a:pt x="1079545" y="195677"/>
                </a:lnTo>
                <a:close/>
              </a:path>
              <a:path w="1993264" h="1241425">
                <a:moveTo>
                  <a:pt x="1660817" y="112680"/>
                </a:moveTo>
                <a:lnTo>
                  <a:pt x="1577820" y="112899"/>
                </a:lnTo>
                <a:lnTo>
                  <a:pt x="1494750" y="133903"/>
                </a:lnTo>
                <a:lnTo>
                  <a:pt x="1411680" y="145135"/>
                </a:lnTo>
                <a:lnTo>
                  <a:pt x="1328682" y="186196"/>
                </a:lnTo>
                <a:lnTo>
                  <a:pt x="1245612" y="201512"/>
                </a:lnTo>
                <a:lnTo>
                  <a:pt x="1162615" y="230101"/>
                </a:lnTo>
                <a:lnTo>
                  <a:pt x="1992951" y="230101"/>
                </a:lnTo>
                <a:lnTo>
                  <a:pt x="1992951" y="126537"/>
                </a:lnTo>
                <a:lnTo>
                  <a:pt x="1743887" y="126537"/>
                </a:lnTo>
                <a:lnTo>
                  <a:pt x="1660817" y="112680"/>
                </a:lnTo>
                <a:close/>
              </a:path>
              <a:path w="1993264" h="1241425">
                <a:moveTo>
                  <a:pt x="581271" y="179340"/>
                </a:moveTo>
                <a:lnTo>
                  <a:pt x="498274" y="216390"/>
                </a:lnTo>
                <a:lnTo>
                  <a:pt x="645113" y="216390"/>
                </a:lnTo>
                <a:lnTo>
                  <a:pt x="581271" y="179340"/>
                </a:lnTo>
                <a:close/>
              </a:path>
              <a:path w="1993264" h="1241425">
                <a:moveTo>
                  <a:pt x="1909954" y="0"/>
                </a:moveTo>
                <a:lnTo>
                  <a:pt x="1826884" y="96197"/>
                </a:lnTo>
                <a:lnTo>
                  <a:pt x="1743887" y="126537"/>
                </a:lnTo>
                <a:lnTo>
                  <a:pt x="1992951" y="126537"/>
                </a:lnTo>
                <a:lnTo>
                  <a:pt x="1992951" y="145"/>
                </a:lnTo>
                <a:lnTo>
                  <a:pt x="1909954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486811" y="23085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3988537" y="2254935"/>
            <a:ext cx="415290" cy="110489"/>
          </a:xfrm>
          <a:custGeom>
            <a:avLst/>
            <a:gdLst/>
            <a:ahLst/>
            <a:cxnLst/>
            <a:rect l="l" t="t" r="r" b="b"/>
            <a:pathLst>
              <a:path w="415289" h="110489">
                <a:moveTo>
                  <a:pt x="415203" y="110054"/>
                </a:moveTo>
                <a:lnTo>
                  <a:pt x="332206" y="109179"/>
                </a:lnTo>
                <a:lnTo>
                  <a:pt x="249136" y="71692"/>
                </a:lnTo>
                <a:lnTo>
                  <a:pt x="166139" y="30850"/>
                </a:lnTo>
                <a:lnTo>
                  <a:pt x="83069" y="1961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4486811" y="2308541"/>
            <a:ext cx="83185" cy="31115"/>
          </a:xfrm>
          <a:custGeom>
            <a:avLst/>
            <a:gdLst/>
            <a:ahLst/>
            <a:cxnLst/>
            <a:rect l="l" t="t" r="r" b="b"/>
            <a:pathLst>
              <a:path w="83185" h="31114">
                <a:moveTo>
                  <a:pt x="82996" y="30923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4486811" y="2303449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3656402" y="2167197"/>
            <a:ext cx="332740" cy="94615"/>
          </a:xfrm>
          <a:custGeom>
            <a:avLst/>
            <a:gdLst/>
            <a:ahLst/>
            <a:cxnLst/>
            <a:rect l="l" t="t" r="r" b="b"/>
            <a:pathLst>
              <a:path w="332739" h="94614">
                <a:moveTo>
                  <a:pt x="332134" y="87737"/>
                </a:moveTo>
                <a:lnTo>
                  <a:pt x="249137" y="94520"/>
                </a:lnTo>
                <a:lnTo>
                  <a:pt x="166067" y="84747"/>
                </a:lnTo>
                <a:lnTo>
                  <a:pt x="83069" y="7701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908876" y="1621473"/>
            <a:ext cx="748030" cy="556895"/>
          </a:xfrm>
          <a:custGeom>
            <a:avLst/>
            <a:gdLst/>
            <a:ahLst/>
            <a:cxnLst/>
            <a:rect l="l" t="t" r="r" b="b"/>
            <a:pathLst>
              <a:path w="748029" h="556894">
                <a:moveTo>
                  <a:pt x="747525" y="545724"/>
                </a:moveTo>
                <a:lnTo>
                  <a:pt x="664455" y="555132"/>
                </a:lnTo>
                <a:lnTo>
                  <a:pt x="581458" y="556663"/>
                </a:lnTo>
                <a:lnTo>
                  <a:pt x="498388" y="515602"/>
                </a:lnTo>
                <a:lnTo>
                  <a:pt x="415391" y="422759"/>
                </a:lnTo>
                <a:lnTo>
                  <a:pt x="332321" y="364632"/>
                </a:lnTo>
                <a:lnTo>
                  <a:pt x="249251" y="254796"/>
                </a:lnTo>
                <a:lnTo>
                  <a:pt x="166254" y="217090"/>
                </a:lnTo>
                <a:lnTo>
                  <a:pt x="83184" y="91500"/>
                </a:lnTo>
                <a:lnTo>
                  <a:pt x="187" y="18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576856" y="1169628"/>
            <a:ext cx="166370" cy="283845"/>
          </a:xfrm>
          <a:custGeom>
            <a:avLst/>
            <a:gdLst/>
            <a:ahLst/>
            <a:cxnLst/>
            <a:rect l="l" t="t" r="r" b="b"/>
            <a:pathLst>
              <a:path w="166369" h="283844">
                <a:moveTo>
                  <a:pt x="166254" y="283824"/>
                </a:moveTo>
                <a:lnTo>
                  <a:pt x="166067" y="283634"/>
                </a:lnTo>
                <a:lnTo>
                  <a:pt x="83070" y="175548"/>
                </a:lnTo>
                <a:lnTo>
                  <a:pt x="0" y="10188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3490335" y="1319431"/>
            <a:ext cx="166370" cy="100330"/>
          </a:xfrm>
          <a:custGeom>
            <a:avLst/>
            <a:gdLst/>
            <a:ahLst/>
            <a:cxnLst/>
            <a:rect l="l" t="t" r="r" b="b"/>
            <a:pathLst>
              <a:path w="166370" h="100330">
                <a:moveTo>
                  <a:pt x="0" y="99990"/>
                </a:moveTo>
                <a:lnTo>
                  <a:pt x="82997" y="46020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3905539" y="1268889"/>
            <a:ext cx="83185" cy="41275"/>
          </a:xfrm>
          <a:custGeom>
            <a:avLst/>
            <a:gdLst/>
            <a:ahLst/>
            <a:cxnLst/>
            <a:rect l="l" t="t" r="r" b="b"/>
            <a:pathLst>
              <a:path w="83185" h="41275">
                <a:moveTo>
                  <a:pt x="0" y="41060"/>
                </a:moveTo>
                <a:lnTo>
                  <a:pt x="0" y="41060"/>
                </a:lnTo>
                <a:lnTo>
                  <a:pt x="8299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4403740" y="1123753"/>
            <a:ext cx="83185" cy="96520"/>
          </a:xfrm>
          <a:custGeom>
            <a:avLst/>
            <a:gdLst/>
            <a:ahLst/>
            <a:cxnLst/>
            <a:rect l="l" t="t" r="r" b="b"/>
            <a:pathLst>
              <a:path w="83185" h="96519">
                <a:moveTo>
                  <a:pt x="0" y="96197"/>
                </a:moveTo>
                <a:lnTo>
                  <a:pt x="0" y="96197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576856" y="1189757"/>
            <a:ext cx="1993264" cy="954405"/>
          </a:xfrm>
          <a:custGeom>
            <a:avLst/>
            <a:gdLst/>
            <a:ahLst/>
            <a:cxnLst/>
            <a:rect l="l" t="t" r="r" b="b"/>
            <a:pathLst>
              <a:path w="1993264" h="954405">
                <a:moveTo>
                  <a:pt x="1992951" y="870010"/>
                </a:moveTo>
                <a:lnTo>
                  <a:pt x="1411680" y="870010"/>
                </a:lnTo>
                <a:lnTo>
                  <a:pt x="1494750" y="883503"/>
                </a:lnTo>
                <a:lnTo>
                  <a:pt x="1577820" y="888389"/>
                </a:lnTo>
                <a:lnTo>
                  <a:pt x="1743887" y="953883"/>
                </a:lnTo>
                <a:lnTo>
                  <a:pt x="1826884" y="948559"/>
                </a:lnTo>
                <a:lnTo>
                  <a:pt x="1909954" y="884305"/>
                </a:lnTo>
                <a:lnTo>
                  <a:pt x="1992951" y="884305"/>
                </a:lnTo>
                <a:lnTo>
                  <a:pt x="1992951" y="870010"/>
                </a:lnTo>
                <a:close/>
              </a:path>
              <a:path w="1993264" h="954405">
                <a:moveTo>
                  <a:pt x="1992951" y="884305"/>
                </a:moveTo>
                <a:lnTo>
                  <a:pt x="1909954" y="884305"/>
                </a:lnTo>
                <a:lnTo>
                  <a:pt x="1992951" y="909102"/>
                </a:lnTo>
                <a:lnTo>
                  <a:pt x="1992951" y="884305"/>
                </a:lnTo>
                <a:close/>
              </a:path>
              <a:path w="1993264" h="954405">
                <a:moveTo>
                  <a:pt x="1992951" y="809622"/>
                </a:moveTo>
                <a:lnTo>
                  <a:pt x="1079545" y="809622"/>
                </a:lnTo>
                <a:lnTo>
                  <a:pt x="1162615" y="878252"/>
                </a:lnTo>
                <a:lnTo>
                  <a:pt x="1245612" y="878762"/>
                </a:lnTo>
                <a:lnTo>
                  <a:pt x="1328682" y="883576"/>
                </a:lnTo>
                <a:lnTo>
                  <a:pt x="1411680" y="870010"/>
                </a:lnTo>
                <a:lnTo>
                  <a:pt x="1992951" y="870010"/>
                </a:lnTo>
                <a:lnTo>
                  <a:pt x="1992951" y="809622"/>
                </a:lnTo>
                <a:close/>
              </a:path>
              <a:path w="1993264" h="954405">
                <a:moveTo>
                  <a:pt x="0" y="0"/>
                </a:moveTo>
                <a:lnTo>
                  <a:pt x="0" y="61554"/>
                </a:lnTo>
                <a:lnTo>
                  <a:pt x="83070" y="121505"/>
                </a:lnTo>
                <a:lnTo>
                  <a:pt x="166067" y="217922"/>
                </a:lnTo>
                <a:lnTo>
                  <a:pt x="249137" y="290198"/>
                </a:lnTo>
                <a:lnTo>
                  <a:pt x="332207" y="358900"/>
                </a:lnTo>
                <a:lnTo>
                  <a:pt x="415204" y="438615"/>
                </a:lnTo>
                <a:lnTo>
                  <a:pt x="498274" y="550129"/>
                </a:lnTo>
                <a:lnTo>
                  <a:pt x="581271" y="573030"/>
                </a:lnTo>
                <a:lnTo>
                  <a:pt x="664341" y="670686"/>
                </a:lnTo>
                <a:lnTo>
                  <a:pt x="747411" y="719405"/>
                </a:lnTo>
                <a:lnTo>
                  <a:pt x="830408" y="806340"/>
                </a:lnTo>
                <a:lnTo>
                  <a:pt x="913478" y="838212"/>
                </a:lnTo>
                <a:lnTo>
                  <a:pt x="996475" y="826251"/>
                </a:lnTo>
                <a:lnTo>
                  <a:pt x="1079545" y="809622"/>
                </a:lnTo>
                <a:lnTo>
                  <a:pt x="1992951" y="809622"/>
                </a:lnTo>
                <a:lnTo>
                  <a:pt x="1992951" y="379832"/>
                </a:lnTo>
                <a:lnTo>
                  <a:pt x="913478" y="379832"/>
                </a:lnTo>
                <a:lnTo>
                  <a:pt x="830408" y="375820"/>
                </a:lnTo>
                <a:lnTo>
                  <a:pt x="747411" y="307118"/>
                </a:lnTo>
                <a:lnTo>
                  <a:pt x="664341" y="287207"/>
                </a:lnTo>
                <a:lnTo>
                  <a:pt x="611833" y="248991"/>
                </a:lnTo>
                <a:lnTo>
                  <a:pt x="498274" y="248991"/>
                </a:lnTo>
                <a:lnTo>
                  <a:pt x="415204" y="180507"/>
                </a:lnTo>
                <a:lnTo>
                  <a:pt x="332207" y="135873"/>
                </a:lnTo>
                <a:lnTo>
                  <a:pt x="249137" y="114285"/>
                </a:lnTo>
                <a:lnTo>
                  <a:pt x="166067" y="78621"/>
                </a:lnTo>
                <a:lnTo>
                  <a:pt x="83070" y="18160"/>
                </a:lnTo>
                <a:lnTo>
                  <a:pt x="0" y="0"/>
                </a:lnTo>
                <a:close/>
              </a:path>
              <a:path w="1993264" h="954405">
                <a:moveTo>
                  <a:pt x="1079545" y="297491"/>
                </a:moveTo>
                <a:lnTo>
                  <a:pt x="996475" y="336291"/>
                </a:lnTo>
                <a:lnTo>
                  <a:pt x="913478" y="379832"/>
                </a:lnTo>
                <a:lnTo>
                  <a:pt x="1992951" y="379832"/>
                </a:lnTo>
                <a:lnTo>
                  <a:pt x="1992951" y="340375"/>
                </a:lnTo>
                <a:lnTo>
                  <a:pt x="1162615" y="340375"/>
                </a:lnTo>
                <a:lnTo>
                  <a:pt x="1079545" y="297491"/>
                </a:lnTo>
                <a:close/>
              </a:path>
              <a:path w="1993264" h="954405">
                <a:moveTo>
                  <a:pt x="1577820" y="254607"/>
                </a:moveTo>
                <a:lnTo>
                  <a:pt x="1494750" y="269193"/>
                </a:lnTo>
                <a:lnTo>
                  <a:pt x="1411680" y="274298"/>
                </a:lnTo>
                <a:lnTo>
                  <a:pt x="1328682" y="308577"/>
                </a:lnTo>
                <a:lnTo>
                  <a:pt x="1245612" y="318933"/>
                </a:lnTo>
                <a:lnTo>
                  <a:pt x="1162615" y="340375"/>
                </a:lnTo>
                <a:lnTo>
                  <a:pt x="1992951" y="340375"/>
                </a:lnTo>
                <a:lnTo>
                  <a:pt x="1992951" y="281008"/>
                </a:lnTo>
                <a:lnTo>
                  <a:pt x="1743887" y="281008"/>
                </a:lnTo>
                <a:lnTo>
                  <a:pt x="1660817" y="262483"/>
                </a:lnTo>
                <a:lnTo>
                  <a:pt x="1577820" y="254607"/>
                </a:lnTo>
                <a:close/>
              </a:path>
              <a:path w="1993264" h="954405">
                <a:moveTo>
                  <a:pt x="1909954" y="168473"/>
                </a:moveTo>
                <a:lnTo>
                  <a:pt x="1826884" y="256868"/>
                </a:lnTo>
                <a:lnTo>
                  <a:pt x="1743887" y="281008"/>
                </a:lnTo>
                <a:lnTo>
                  <a:pt x="1992951" y="281008"/>
                </a:lnTo>
                <a:lnTo>
                  <a:pt x="1992951" y="174746"/>
                </a:lnTo>
                <a:lnTo>
                  <a:pt x="1909954" y="168473"/>
                </a:lnTo>
                <a:close/>
              </a:path>
              <a:path w="1993264" h="954405">
                <a:moveTo>
                  <a:pt x="581271" y="226746"/>
                </a:moveTo>
                <a:lnTo>
                  <a:pt x="498274" y="248991"/>
                </a:lnTo>
                <a:lnTo>
                  <a:pt x="611833" y="248991"/>
                </a:lnTo>
                <a:lnTo>
                  <a:pt x="581271" y="226746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4486811" y="207406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3988537" y="2059768"/>
            <a:ext cx="415290" cy="84455"/>
          </a:xfrm>
          <a:custGeom>
            <a:avLst/>
            <a:gdLst/>
            <a:ahLst/>
            <a:cxnLst/>
            <a:rect l="l" t="t" r="r" b="b"/>
            <a:pathLst>
              <a:path w="415289" h="84455">
                <a:moveTo>
                  <a:pt x="415203" y="78548"/>
                </a:moveTo>
                <a:lnTo>
                  <a:pt x="332206" y="83872"/>
                </a:lnTo>
                <a:lnTo>
                  <a:pt x="249136" y="51052"/>
                </a:lnTo>
                <a:lnTo>
                  <a:pt x="166139" y="18378"/>
                </a:lnTo>
                <a:lnTo>
                  <a:pt x="83069" y="1349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4486811" y="2074063"/>
            <a:ext cx="83185" cy="25400"/>
          </a:xfrm>
          <a:custGeom>
            <a:avLst/>
            <a:gdLst/>
            <a:ahLst/>
            <a:cxnLst/>
            <a:rect l="l" t="t" r="r" b="b"/>
            <a:pathLst>
              <a:path w="83185" h="25400">
                <a:moveTo>
                  <a:pt x="82996" y="24796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4486811" y="2068971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656402" y="1999380"/>
            <a:ext cx="332740" cy="74295"/>
          </a:xfrm>
          <a:custGeom>
            <a:avLst/>
            <a:gdLst/>
            <a:ahLst/>
            <a:cxnLst/>
            <a:rect l="l" t="t" r="r" b="b"/>
            <a:pathLst>
              <a:path w="332739" h="74294">
                <a:moveTo>
                  <a:pt x="332134" y="60388"/>
                </a:moveTo>
                <a:lnTo>
                  <a:pt x="249137" y="73953"/>
                </a:lnTo>
                <a:lnTo>
                  <a:pt x="166067" y="69139"/>
                </a:lnTo>
                <a:lnTo>
                  <a:pt x="83069" y="6862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576856" y="1189757"/>
            <a:ext cx="1080135" cy="838835"/>
          </a:xfrm>
          <a:custGeom>
            <a:avLst/>
            <a:gdLst/>
            <a:ahLst/>
            <a:cxnLst/>
            <a:rect l="l" t="t" r="r" b="b"/>
            <a:pathLst>
              <a:path w="1080135" h="838835">
                <a:moveTo>
                  <a:pt x="1079545" y="809622"/>
                </a:moveTo>
                <a:lnTo>
                  <a:pt x="996475" y="826251"/>
                </a:lnTo>
                <a:lnTo>
                  <a:pt x="913478" y="838212"/>
                </a:lnTo>
                <a:lnTo>
                  <a:pt x="830408" y="806340"/>
                </a:lnTo>
                <a:lnTo>
                  <a:pt x="747411" y="719405"/>
                </a:lnTo>
                <a:lnTo>
                  <a:pt x="664341" y="670686"/>
                </a:lnTo>
                <a:lnTo>
                  <a:pt x="581271" y="573029"/>
                </a:lnTo>
                <a:lnTo>
                  <a:pt x="498274" y="550129"/>
                </a:lnTo>
                <a:lnTo>
                  <a:pt x="415204" y="438615"/>
                </a:lnTo>
                <a:lnTo>
                  <a:pt x="332207" y="358900"/>
                </a:lnTo>
                <a:lnTo>
                  <a:pt x="249137" y="290197"/>
                </a:lnTo>
                <a:lnTo>
                  <a:pt x="166067" y="217921"/>
                </a:lnTo>
                <a:lnTo>
                  <a:pt x="83070" y="121505"/>
                </a:lnTo>
                <a:lnTo>
                  <a:pt x="0" y="6155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490335" y="1487249"/>
            <a:ext cx="166370" cy="82550"/>
          </a:xfrm>
          <a:custGeom>
            <a:avLst/>
            <a:gdLst/>
            <a:ahLst/>
            <a:cxnLst/>
            <a:rect l="l" t="t" r="r" b="b"/>
            <a:pathLst>
              <a:path w="166370" h="82550">
                <a:moveTo>
                  <a:pt x="0" y="82340"/>
                </a:moveTo>
                <a:lnTo>
                  <a:pt x="82997" y="38799"/>
                </a:lnTo>
                <a:lnTo>
                  <a:pt x="16606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905539" y="1464056"/>
            <a:ext cx="83185" cy="34290"/>
          </a:xfrm>
          <a:custGeom>
            <a:avLst/>
            <a:gdLst/>
            <a:ahLst/>
            <a:cxnLst/>
            <a:rect l="l" t="t" r="r" b="b"/>
            <a:pathLst>
              <a:path w="83185" h="34290">
                <a:moveTo>
                  <a:pt x="0" y="34278"/>
                </a:moveTo>
                <a:lnTo>
                  <a:pt x="0" y="34278"/>
                </a:lnTo>
                <a:lnTo>
                  <a:pt x="8299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4403740" y="1358231"/>
            <a:ext cx="83185" cy="88900"/>
          </a:xfrm>
          <a:custGeom>
            <a:avLst/>
            <a:gdLst/>
            <a:ahLst/>
            <a:cxnLst/>
            <a:rect l="l" t="t" r="r" b="b"/>
            <a:pathLst>
              <a:path w="83185" h="88900">
                <a:moveTo>
                  <a:pt x="0" y="88394"/>
                </a:moveTo>
                <a:lnTo>
                  <a:pt x="0" y="88393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574310" y="1199749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576856" y="1220608"/>
            <a:ext cx="1993264" cy="586740"/>
          </a:xfrm>
          <a:custGeom>
            <a:avLst/>
            <a:gdLst/>
            <a:ahLst/>
            <a:cxnLst/>
            <a:rect l="l" t="t" r="r" b="b"/>
            <a:pathLst>
              <a:path w="1993264" h="586739">
                <a:moveTo>
                  <a:pt x="0" y="0"/>
                </a:moveTo>
                <a:lnTo>
                  <a:pt x="82997" y="39018"/>
                </a:lnTo>
                <a:lnTo>
                  <a:pt x="166067" y="117494"/>
                </a:lnTo>
                <a:lnTo>
                  <a:pt x="249137" y="171391"/>
                </a:lnTo>
                <a:lnTo>
                  <a:pt x="332134" y="216536"/>
                </a:lnTo>
                <a:lnTo>
                  <a:pt x="415204" y="278747"/>
                </a:lnTo>
                <a:lnTo>
                  <a:pt x="498201" y="368746"/>
                </a:lnTo>
                <a:lnTo>
                  <a:pt x="581271" y="369110"/>
                </a:lnTo>
                <a:lnTo>
                  <a:pt x="664268" y="448096"/>
                </a:lnTo>
                <a:lnTo>
                  <a:pt x="747338" y="482447"/>
                </a:lnTo>
                <a:lnTo>
                  <a:pt x="830408" y="560266"/>
                </a:lnTo>
                <a:lnTo>
                  <a:pt x="913405" y="578208"/>
                </a:lnTo>
                <a:lnTo>
                  <a:pt x="996475" y="550421"/>
                </a:lnTo>
                <a:lnTo>
                  <a:pt x="1079472" y="522706"/>
                </a:lnTo>
                <a:lnTo>
                  <a:pt x="1162542" y="578499"/>
                </a:lnTo>
                <a:lnTo>
                  <a:pt x="1245612" y="567997"/>
                </a:lnTo>
                <a:lnTo>
                  <a:pt x="1328609" y="565226"/>
                </a:lnTo>
                <a:lnTo>
                  <a:pt x="1411679" y="541377"/>
                </a:lnTo>
                <a:lnTo>
                  <a:pt x="1494677" y="545534"/>
                </a:lnTo>
                <a:lnTo>
                  <a:pt x="1577747" y="540648"/>
                </a:lnTo>
                <a:lnTo>
                  <a:pt x="1660817" y="560923"/>
                </a:lnTo>
                <a:lnTo>
                  <a:pt x="1743814" y="586668"/>
                </a:lnTo>
                <a:lnTo>
                  <a:pt x="1826884" y="571936"/>
                </a:lnTo>
                <a:lnTo>
                  <a:pt x="1909881" y="495575"/>
                </a:lnTo>
                <a:lnTo>
                  <a:pt x="1992951" y="51111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568025" y="121177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2651022" y="125079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734092" y="132927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817162" y="13831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900159" y="142831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983229" y="149052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066226" y="158052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149296" y="158088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232293" y="165987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315363" y="169422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398434" y="177204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481430" y="178998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564501" y="176219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647497" y="17344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730568" y="179027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813638" y="177977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3896635" y="177700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979705" y="175315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062702" y="175731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4145772" y="175242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4228842" y="177269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311839" y="179844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394909" y="178371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477906" y="170735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4560976" y="172288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53951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2515958" y="244806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 txBox="1"/>
          <p:nvPr/>
        </p:nvSpPr>
        <p:spPr>
          <a:xfrm>
            <a:off x="2433561" y="2389503"/>
            <a:ext cx="80645" cy="11747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75" name="object 175"/>
          <p:cNvSpPr/>
          <p:nvPr/>
        </p:nvSpPr>
        <p:spPr>
          <a:xfrm>
            <a:off x="2515958" y="219841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 txBox="1"/>
          <p:nvPr/>
        </p:nvSpPr>
        <p:spPr>
          <a:xfrm>
            <a:off x="2386447" y="2154809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77" name="object 177"/>
          <p:cNvSpPr/>
          <p:nvPr/>
        </p:nvSpPr>
        <p:spPr>
          <a:xfrm>
            <a:off x="2515958" y="1948692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 txBox="1"/>
          <p:nvPr/>
        </p:nvSpPr>
        <p:spPr>
          <a:xfrm>
            <a:off x="2433561" y="1890135"/>
            <a:ext cx="80645" cy="11747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79" name="object 179"/>
          <p:cNvSpPr/>
          <p:nvPr/>
        </p:nvSpPr>
        <p:spPr>
          <a:xfrm>
            <a:off x="2515958" y="169904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 txBox="1"/>
          <p:nvPr/>
        </p:nvSpPr>
        <p:spPr>
          <a:xfrm>
            <a:off x="2386447" y="1655441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1" name="object 181"/>
          <p:cNvSpPr/>
          <p:nvPr/>
        </p:nvSpPr>
        <p:spPr>
          <a:xfrm>
            <a:off x="2515958" y="144939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 txBox="1"/>
          <p:nvPr/>
        </p:nvSpPr>
        <p:spPr>
          <a:xfrm>
            <a:off x="2433561" y="1390840"/>
            <a:ext cx="80645" cy="11747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-.05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3" name="object 183"/>
          <p:cNvSpPr/>
          <p:nvPr/>
        </p:nvSpPr>
        <p:spPr>
          <a:xfrm>
            <a:off x="2515958" y="119967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 txBox="1"/>
          <p:nvPr/>
        </p:nvSpPr>
        <p:spPr>
          <a:xfrm>
            <a:off x="2386447" y="1171983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2539515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257685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274292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 txBox="1"/>
          <p:nvPr/>
        </p:nvSpPr>
        <p:spPr>
          <a:xfrm>
            <a:off x="2549174" y="2493925"/>
            <a:ext cx="22161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</a:tabLst>
            </a:pPr>
            <a:r>
              <a:rPr sz="350" spc="45" dirty="0">
                <a:latin typeface="Tahoma"/>
                <a:cs typeface="Tahoma"/>
              </a:rPr>
              <a:t>0	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9" name="object 189"/>
          <p:cNvSpPr/>
          <p:nvPr/>
        </p:nvSpPr>
        <p:spPr>
          <a:xfrm>
            <a:off x="290906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30751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32411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3407265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357333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373947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 txBox="1"/>
          <p:nvPr/>
        </p:nvSpPr>
        <p:spPr>
          <a:xfrm>
            <a:off x="2881381" y="2493925"/>
            <a:ext cx="90106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170" algn="l"/>
              </a:tabLst>
            </a:pPr>
            <a:r>
              <a:rPr sz="350" spc="45" dirty="0">
                <a:latin typeface="Tahoma"/>
                <a:cs typeface="Tahoma"/>
              </a:rPr>
              <a:t>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</a:t>
            </a:r>
            <a:r>
              <a:rPr sz="350" spc="15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39055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40716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42376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44037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456980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 txBox="1"/>
          <p:nvPr/>
        </p:nvSpPr>
        <p:spPr>
          <a:xfrm>
            <a:off x="3862875" y="2493925"/>
            <a:ext cx="74993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16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18  20  22</a:t>
            </a:r>
            <a:r>
              <a:rPr sz="350" spc="17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2" name="object 202"/>
          <p:cNvSpPr txBox="1"/>
          <p:nvPr/>
        </p:nvSpPr>
        <p:spPr>
          <a:xfrm>
            <a:off x="3389560" y="986922"/>
            <a:ext cx="36766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0" dirty="0">
                <a:latin typeface="Tahoma"/>
                <a:cs typeface="Tahoma"/>
              </a:rPr>
              <a:t>is_active=1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03" name="object 203"/>
          <p:cNvSpPr/>
          <p:nvPr/>
        </p:nvSpPr>
        <p:spPr>
          <a:xfrm>
            <a:off x="360005" y="3194898"/>
            <a:ext cx="263525" cy="101600"/>
          </a:xfrm>
          <a:custGeom>
            <a:avLst/>
            <a:gdLst/>
            <a:ahLst/>
            <a:cxnLst/>
            <a:rect l="l" t="t" r="r" b="b"/>
            <a:pathLst>
              <a:path w="263525" h="101600">
                <a:moveTo>
                  <a:pt x="212539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12539" y="101221"/>
                </a:lnTo>
                <a:lnTo>
                  <a:pt x="232190" y="97228"/>
                </a:lnTo>
                <a:lnTo>
                  <a:pt x="248283" y="86354"/>
                </a:lnTo>
                <a:lnTo>
                  <a:pt x="259156" y="70262"/>
                </a:lnTo>
                <a:lnTo>
                  <a:pt x="263150" y="50610"/>
                </a:lnTo>
                <a:lnTo>
                  <a:pt x="259156" y="30959"/>
                </a:lnTo>
                <a:lnTo>
                  <a:pt x="248283" y="14866"/>
                </a:lnTo>
                <a:lnTo>
                  <a:pt x="232190" y="3993"/>
                </a:lnTo>
                <a:lnTo>
                  <a:pt x="212539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360005" y="3194898"/>
            <a:ext cx="263525" cy="101600"/>
          </a:xfrm>
          <a:custGeom>
            <a:avLst/>
            <a:gdLst/>
            <a:ahLst/>
            <a:cxnLst/>
            <a:rect l="l" t="t" r="r" b="b"/>
            <a:pathLst>
              <a:path w="263525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12539" y="0"/>
                </a:lnTo>
                <a:lnTo>
                  <a:pt x="232190" y="3993"/>
                </a:lnTo>
                <a:lnTo>
                  <a:pt x="248283" y="14866"/>
                </a:lnTo>
                <a:lnTo>
                  <a:pt x="259156" y="30959"/>
                </a:lnTo>
                <a:lnTo>
                  <a:pt x="263150" y="50610"/>
                </a:lnTo>
                <a:lnTo>
                  <a:pt x="259156" y="70262"/>
                </a:lnTo>
                <a:lnTo>
                  <a:pt x="248283" y="86354"/>
                </a:lnTo>
                <a:lnTo>
                  <a:pt x="232190" y="97228"/>
                </a:lnTo>
                <a:lnTo>
                  <a:pt x="212539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643387" y="3189837"/>
            <a:ext cx="245031" cy="11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 txBox="1"/>
          <p:nvPr/>
        </p:nvSpPr>
        <p:spPr>
          <a:xfrm>
            <a:off x="347294" y="3021631"/>
            <a:ext cx="3644265" cy="27749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70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sz="600" spc="5" dirty="0">
                <a:solidFill>
                  <a:srgbClr val="FFFFFF"/>
                </a:solidFill>
                <a:latin typeface="Gill Sans MT"/>
                <a:cs typeface="Gill Sans MT"/>
                <a:hlinkClick r:id="rId3" action="ppaction://hlinksldjump"/>
              </a:rPr>
              <a:t>retail</a:t>
            </a:r>
            <a:r>
              <a:rPr sz="600" spc="135" dirty="0">
                <a:solidFill>
                  <a:srgbClr val="FFFFFF"/>
                </a:solidFill>
                <a:latin typeface="Gill Sans MT"/>
                <a:cs typeface="Gill Sans MT"/>
              </a:rPr>
              <a:t> </a:t>
            </a:r>
            <a:r>
              <a:rPr sz="600" spc="10" dirty="0">
                <a:solidFill>
                  <a:srgbClr val="FFFFFF"/>
                </a:solidFill>
                <a:latin typeface="Gill Sans MT"/>
                <a:cs typeface="Gill Sans MT"/>
                <a:hlinkClick r:id="rId4" action="ppaction://hlinksldjump"/>
              </a:rPr>
              <a:t>ESG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207" name="object 207"/>
          <p:cNvSpPr txBox="1"/>
          <p:nvPr/>
        </p:nvSpPr>
        <p:spPr>
          <a:xfrm>
            <a:off x="4449851" y="3209784"/>
            <a:ext cx="730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9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231140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5" dirty="0">
                <a:solidFill>
                  <a:srgbClr val="E09300"/>
                </a:solidFill>
              </a:rPr>
              <a:t>Amplification </a:t>
            </a:r>
            <a:r>
              <a:rPr sz="1200" spc="30" dirty="0">
                <a:solidFill>
                  <a:srgbClr val="E09300"/>
                </a:solidFill>
              </a:rPr>
              <a:t>in </a:t>
            </a:r>
            <a:r>
              <a:rPr sz="1200" spc="-35" dirty="0">
                <a:solidFill>
                  <a:srgbClr val="E09300"/>
                </a:solidFill>
              </a:rPr>
              <a:t>case </a:t>
            </a:r>
            <a:r>
              <a:rPr sz="1200" spc="15" dirty="0">
                <a:solidFill>
                  <a:srgbClr val="E09300"/>
                </a:solidFill>
              </a:rPr>
              <a:t>of</a:t>
            </a:r>
            <a:r>
              <a:rPr sz="1200" spc="-180" dirty="0">
                <a:solidFill>
                  <a:srgbClr val="E09300"/>
                </a:solidFill>
              </a:rPr>
              <a:t> </a:t>
            </a:r>
            <a:r>
              <a:rPr sz="1200" spc="-25" dirty="0">
                <a:solidFill>
                  <a:srgbClr val="E09300"/>
                </a:solidFill>
              </a:rPr>
              <a:t>damages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1843405" cy="0"/>
          </a:xfrm>
          <a:custGeom>
            <a:avLst/>
            <a:gdLst/>
            <a:ahLst/>
            <a:cxnLst/>
            <a:rect l="l" t="t" r="r" b="b"/>
            <a:pathLst>
              <a:path w="1843405">
                <a:moveTo>
                  <a:pt x="0" y="0"/>
                </a:moveTo>
                <a:lnTo>
                  <a:pt x="1843195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48411" y="782928"/>
            <a:ext cx="123634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Events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with</a:t>
            </a:r>
            <a:r>
              <a:rPr sz="1100" spc="-15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damages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78873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80570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117590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119288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47923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222791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97666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725336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690" y="147408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6690" y="122275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403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10098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7623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4230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837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444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40507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06647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572714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3878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90484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7091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3698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44031" y="1154932"/>
            <a:ext cx="1993264" cy="1205230"/>
          </a:xfrm>
          <a:custGeom>
            <a:avLst/>
            <a:gdLst/>
            <a:ahLst/>
            <a:cxnLst/>
            <a:rect l="l" t="t" r="r" b="b"/>
            <a:pathLst>
              <a:path w="1993264" h="1205230">
                <a:moveTo>
                  <a:pt x="895387" y="1140809"/>
                </a:moveTo>
                <a:lnTo>
                  <a:pt x="498274" y="1140809"/>
                </a:lnTo>
                <a:lnTo>
                  <a:pt x="581271" y="1178442"/>
                </a:lnTo>
                <a:lnTo>
                  <a:pt x="664341" y="1204479"/>
                </a:lnTo>
                <a:lnTo>
                  <a:pt x="747411" y="1205062"/>
                </a:lnTo>
                <a:lnTo>
                  <a:pt x="830408" y="1185078"/>
                </a:lnTo>
                <a:lnTo>
                  <a:pt x="895387" y="1140809"/>
                </a:lnTo>
                <a:close/>
              </a:path>
              <a:path w="1993264" h="1205230">
                <a:moveTo>
                  <a:pt x="0" y="802037"/>
                </a:moveTo>
                <a:lnTo>
                  <a:pt x="0" y="884013"/>
                </a:lnTo>
                <a:lnTo>
                  <a:pt x="83070" y="942797"/>
                </a:lnTo>
                <a:lnTo>
                  <a:pt x="166067" y="993777"/>
                </a:lnTo>
                <a:lnTo>
                  <a:pt x="249137" y="1026961"/>
                </a:lnTo>
                <a:lnTo>
                  <a:pt x="332207" y="1075753"/>
                </a:lnTo>
                <a:lnTo>
                  <a:pt x="415204" y="1156051"/>
                </a:lnTo>
                <a:lnTo>
                  <a:pt x="498274" y="1140809"/>
                </a:lnTo>
                <a:lnTo>
                  <a:pt x="895387" y="1140809"/>
                </a:lnTo>
                <a:lnTo>
                  <a:pt x="913478" y="1128483"/>
                </a:lnTo>
                <a:lnTo>
                  <a:pt x="996475" y="1118637"/>
                </a:lnTo>
                <a:lnTo>
                  <a:pt x="1190092" y="1118637"/>
                </a:lnTo>
                <a:lnTo>
                  <a:pt x="1245612" y="1104342"/>
                </a:lnTo>
                <a:lnTo>
                  <a:pt x="1419987" y="1103686"/>
                </a:lnTo>
                <a:lnTo>
                  <a:pt x="1494750" y="1093840"/>
                </a:lnTo>
                <a:lnTo>
                  <a:pt x="1727455" y="1093840"/>
                </a:lnTo>
                <a:lnTo>
                  <a:pt x="1743887" y="1092527"/>
                </a:lnTo>
                <a:lnTo>
                  <a:pt x="1826884" y="1063135"/>
                </a:lnTo>
                <a:lnTo>
                  <a:pt x="1909954" y="1040308"/>
                </a:lnTo>
                <a:lnTo>
                  <a:pt x="1992951" y="1025940"/>
                </a:lnTo>
                <a:lnTo>
                  <a:pt x="1992951" y="867093"/>
                </a:lnTo>
                <a:lnTo>
                  <a:pt x="415204" y="867093"/>
                </a:lnTo>
                <a:lnTo>
                  <a:pt x="332207" y="835149"/>
                </a:lnTo>
                <a:lnTo>
                  <a:pt x="249137" y="834857"/>
                </a:lnTo>
                <a:lnTo>
                  <a:pt x="166067" y="826907"/>
                </a:lnTo>
                <a:lnTo>
                  <a:pt x="83070" y="805173"/>
                </a:lnTo>
                <a:lnTo>
                  <a:pt x="0" y="802037"/>
                </a:lnTo>
                <a:close/>
              </a:path>
              <a:path w="1993264" h="1205230">
                <a:moveTo>
                  <a:pt x="1190092" y="1118637"/>
                </a:moveTo>
                <a:lnTo>
                  <a:pt x="996475" y="1118637"/>
                </a:lnTo>
                <a:lnTo>
                  <a:pt x="1079545" y="1134755"/>
                </a:lnTo>
                <a:lnTo>
                  <a:pt x="1162615" y="1125712"/>
                </a:lnTo>
                <a:lnTo>
                  <a:pt x="1190092" y="1118637"/>
                </a:lnTo>
                <a:close/>
              </a:path>
              <a:path w="1993264" h="1205230">
                <a:moveTo>
                  <a:pt x="1419987" y="1103686"/>
                </a:moveTo>
                <a:lnTo>
                  <a:pt x="1328682" y="1103686"/>
                </a:lnTo>
                <a:lnTo>
                  <a:pt x="1411680" y="1104780"/>
                </a:lnTo>
                <a:lnTo>
                  <a:pt x="1419987" y="1103686"/>
                </a:lnTo>
                <a:close/>
              </a:path>
              <a:path w="1993264" h="1205230">
                <a:moveTo>
                  <a:pt x="1727455" y="1093840"/>
                </a:moveTo>
                <a:lnTo>
                  <a:pt x="1494750" y="1093840"/>
                </a:lnTo>
                <a:lnTo>
                  <a:pt x="1577820" y="1095007"/>
                </a:lnTo>
                <a:lnTo>
                  <a:pt x="1660817" y="1099164"/>
                </a:lnTo>
                <a:lnTo>
                  <a:pt x="1727455" y="1093840"/>
                </a:lnTo>
                <a:close/>
              </a:path>
              <a:path w="1993264" h="1205230">
                <a:moveTo>
                  <a:pt x="1992951" y="0"/>
                </a:moveTo>
                <a:lnTo>
                  <a:pt x="1909954" y="28662"/>
                </a:lnTo>
                <a:lnTo>
                  <a:pt x="1826884" y="81611"/>
                </a:lnTo>
                <a:lnTo>
                  <a:pt x="1743887" y="137550"/>
                </a:lnTo>
                <a:lnTo>
                  <a:pt x="1660817" y="176277"/>
                </a:lnTo>
                <a:lnTo>
                  <a:pt x="1577820" y="196115"/>
                </a:lnTo>
                <a:lnTo>
                  <a:pt x="1494750" y="206690"/>
                </a:lnTo>
                <a:lnTo>
                  <a:pt x="1411680" y="252419"/>
                </a:lnTo>
                <a:lnTo>
                  <a:pt x="1328682" y="303180"/>
                </a:lnTo>
                <a:lnTo>
                  <a:pt x="1245612" y="348106"/>
                </a:lnTo>
                <a:lnTo>
                  <a:pt x="1162615" y="415860"/>
                </a:lnTo>
                <a:lnTo>
                  <a:pt x="1079545" y="467861"/>
                </a:lnTo>
                <a:lnTo>
                  <a:pt x="996475" y="524384"/>
                </a:lnTo>
                <a:lnTo>
                  <a:pt x="913478" y="582875"/>
                </a:lnTo>
                <a:lnTo>
                  <a:pt x="830408" y="676812"/>
                </a:lnTo>
                <a:lnTo>
                  <a:pt x="747411" y="747776"/>
                </a:lnTo>
                <a:lnTo>
                  <a:pt x="664341" y="789055"/>
                </a:lnTo>
                <a:lnTo>
                  <a:pt x="581271" y="813196"/>
                </a:lnTo>
                <a:lnTo>
                  <a:pt x="498274" y="816259"/>
                </a:lnTo>
                <a:lnTo>
                  <a:pt x="415204" y="867093"/>
                </a:lnTo>
                <a:lnTo>
                  <a:pt x="1992951" y="867093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42306" y="2295741"/>
            <a:ext cx="166370" cy="64135"/>
          </a:xfrm>
          <a:custGeom>
            <a:avLst/>
            <a:gdLst/>
            <a:ahLst/>
            <a:cxnLst/>
            <a:rect l="l" t="t" r="r" b="b"/>
            <a:pathLst>
              <a:path w="166369" h="64135">
                <a:moveTo>
                  <a:pt x="166067" y="63669"/>
                </a:moveTo>
                <a:lnTo>
                  <a:pt x="82997" y="3763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489645" y="2258618"/>
            <a:ext cx="103505" cy="1270"/>
          </a:xfrm>
          <a:custGeom>
            <a:avLst/>
            <a:gdLst/>
            <a:ahLst/>
            <a:cxnLst/>
            <a:rect l="l" t="t" r="r" b="b"/>
            <a:pathLst>
              <a:path w="103505" h="1269">
                <a:moveTo>
                  <a:pt x="103352" y="267"/>
                </a:moveTo>
                <a:lnTo>
                  <a:pt x="83069" y="0"/>
                </a:lnTo>
                <a:lnTo>
                  <a:pt x="0" y="656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4031" y="1956970"/>
            <a:ext cx="415290" cy="354330"/>
          </a:xfrm>
          <a:custGeom>
            <a:avLst/>
            <a:gdLst/>
            <a:ahLst/>
            <a:cxnLst/>
            <a:rect l="l" t="t" r="r" b="b"/>
            <a:pathLst>
              <a:path w="415290" h="354330">
                <a:moveTo>
                  <a:pt x="415204" y="354013"/>
                </a:moveTo>
                <a:lnTo>
                  <a:pt x="332207" y="273715"/>
                </a:lnTo>
                <a:lnTo>
                  <a:pt x="249137" y="224923"/>
                </a:lnTo>
                <a:lnTo>
                  <a:pt x="166067" y="191739"/>
                </a:lnTo>
                <a:lnTo>
                  <a:pt x="83070" y="140759"/>
                </a:lnTo>
                <a:lnTo>
                  <a:pt x="0" y="8197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240507" y="2273569"/>
            <a:ext cx="83185" cy="16510"/>
          </a:xfrm>
          <a:custGeom>
            <a:avLst/>
            <a:gdLst/>
            <a:ahLst/>
            <a:cxnLst/>
            <a:rect l="l" t="t" r="r" b="b"/>
            <a:pathLst>
              <a:path w="83184" h="16510">
                <a:moveTo>
                  <a:pt x="83070" y="16118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738781" y="2248772"/>
            <a:ext cx="166370" cy="5715"/>
          </a:xfrm>
          <a:custGeom>
            <a:avLst/>
            <a:gdLst/>
            <a:ahLst/>
            <a:cxnLst/>
            <a:rect l="l" t="t" r="r" b="b"/>
            <a:pathLst>
              <a:path w="166369" h="5714">
                <a:moveTo>
                  <a:pt x="166067" y="5324"/>
                </a:moveTo>
                <a:lnTo>
                  <a:pt x="83070" y="116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59236" y="1971192"/>
            <a:ext cx="83185" cy="51435"/>
          </a:xfrm>
          <a:custGeom>
            <a:avLst/>
            <a:gdLst/>
            <a:ahLst/>
            <a:cxnLst/>
            <a:rect l="l" t="t" r="r" b="b"/>
            <a:pathLst>
              <a:path w="83184" h="51435">
                <a:moveTo>
                  <a:pt x="0" y="50833"/>
                </a:moveTo>
                <a:lnTo>
                  <a:pt x="0" y="50833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08373" y="1361622"/>
            <a:ext cx="830580" cy="582930"/>
          </a:xfrm>
          <a:custGeom>
            <a:avLst/>
            <a:gdLst/>
            <a:ahLst/>
            <a:cxnLst/>
            <a:rect l="l" t="t" r="r" b="b"/>
            <a:pathLst>
              <a:path w="830580" h="582930">
                <a:moveTo>
                  <a:pt x="0" y="582365"/>
                </a:moveTo>
                <a:lnTo>
                  <a:pt x="83070" y="541085"/>
                </a:lnTo>
                <a:lnTo>
                  <a:pt x="166067" y="470122"/>
                </a:lnTo>
                <a:lnTo>
                  <a:pt x="249137" y="376185"/>
                </a:lnTo>
                <a:lnTo>
                  <a:pt x="332134" y="317693"/>
                </a:lnTo>
                <a:lnTo>
                  <a:pt x="415204" y="261170"/>
                </a:lnTo>
                <a:lnTo>
                  <a:pt x="498274" y="209170"/>
                </a:lnTo>
                <a:lnTo>
                  <a:pt x="581271" y="141415"/>
                </a:lnTo>
                <a:lnTo>
                  <a:pt x="664341" y="96489"/>
                </a:lnTo>
                <a:lnTo>
                  <a:pt x="747338" y="45728"/>
                </a:lnTo>
                <a:lnTo>
                  <a:pt x="830408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987918" y="1183594"/>
            <a:ext cx="166370" cy="109220"/>
          </a:xfrm>
          <a:custGeom>
            <a:avLst/>
            <a:gdLst/>
            <a:ahLst/>
            <a:cxnLst/>
            <a:rect l="l" t="t" r="r" b="b"/>
            <a:pathLst>
              <a:path w="166369" h="109219">
                <a:moveTo>
                  <a:pt x="0" y="108888"/>
                </a:moveTo>
                <a:lnTo>
                  <a:pt x="82997" y="52948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44031" y="1357976"/>
            <a:ext cx="1993264" cy="919480"/>
          </a:xfrm>
          <a:custGeom>
            <a:avLst/>
            <a:gdLst/>
            <a:ahLst/>
            <a:cxnLst/>
            <a:rect l="l" t="t" r="r" b="b"/>
            <a:pathLst>
              <a:path w="1993264" h="919480">
                <a:moveTo>
                  <a:pt x="840721" y="873511"/>
                </a:moveTo>
                <a:lnTo>
                  <a:pt x="498274" y="873511"/>
                </a:lnTo>
                <a:lnTo>
                  <a:pt x="581271" y="903122"/>
                </a:lnTo>
                <a:lnTo>
                  <a:pt x="664341" y="919167"/>
                </a:lnTo>
                <a:lnTo>
                  <a:pt x="747411" y="911509"/>
                </a:lnTo>
                <a:lnTo>
                  <a:pt x="830408" y="881461"/>
                </a:lnTo>
                <a:lnTo>
                  <a:pt x="840721" y="873511"/>
                </a:lnTo>
                <a:close/>
              </a:path>
              <a:path w="1993264" h="919480">
                <a:moveTo>
                  <a:pt x="0" y="615185"/>
                </a:moveTo>
                <a:lnTo>
                  <a:pt x="0" y="664706"/>
                </a:lnTo>
                <a:lnTo>
                  <a:pt x="83070" y="712476"/>
                </a:lnTo>
                <a:lnTo>
                  <a:pt x="166067" y="757694"/>
                </a:lnTo>
                <a:lnTo>
                  <a:pt x="249137" y="785919"/>
                </a:lnTo>
                <a:lnTo>
                  <a:pt x="332207" y="825084"/>
                </a:lnTo>
                <a:lnTo>
                  <a:pt x="415204" y="895828"/>
                </a:lnTo>
                <a:lnTo>
                  <a:pt x="498274" y="873511"/>
                </a:lnTo>
                <a:lnTo>
                  <a:pt x="840721" y="873511"/>
                </a:lnTo>
                <a:lnTo>
                  <a:pt x="913478" y="817426"/>
                </a:lnTo>
                <a:lnTo>
                  <a:pt x="996475" y="798026"/>
                </a:lnTo>
                <a:lnTo>
                  <a:pt x="1087473" y="798026"/>
                </a:lnTo>
                <a:lnTo>
                  <a:pt x="1162615" y="782127"/>
                </a:lnTo>
                <a:lnTo>
                  <a:pt x="1245612" y="751641"/>
                </a:lnTo>
                <a:lnTo>
                  <a:pt x="1411680" y="732970"/>
                </a:lnTo>
                <a:lnTo>
                  <a:pt x="1466492" y="721228"/>
                </a:lnTo>
                <a:lnTo>
                  <a:pt x="415204" y="721228"/>
                </a:lnTo>
                <a:lnTo>
                  <a:pt x="332207" y="679730"/>
                </a:lnTo>
                <a:lnTo>
                  <a:pt x="249137" y="669811"/>
                </a:lnTo>
                <a:lnTo>
                  <a:pt x="166067" y="656902"/>
                </a:lnTo>
                <a:lnTo>
                  <a:pt x="83070" y="629333"/>
                </a:lnTo>
                <a:lnTo>
                  <a:pt x="0" y="615185"/>
                </a:lnTo>
                <a:close/>
              </a:path>
              <a:path w="1993264" h="919480">
                <a:moveTo>
                  <a:pt x="1087473" y="798026"/>
                </a:moveTo>
                <a:lnTo>
                  <a:pt x="996475" y="798026"/>
                </a:lnTo>
                <a:lnTo>
                  <a:pt x="1079545" y="799704"/>
                </a:lnTo>
                <a:lnTo>
                  <a:pt x="1087473" y="798026"/>
                </a:lnTo>
                <a:close/>
              </a:path>
              <a:path w="1993264" h="919480">
                <a:moveTo>
                  <a:pt x="498274" y="677469"/>
                </a:moveTo>
                <a:lnTo>
                  <a:pt x="415204" y="721228"/>
                </a:lnTo>
                <a:lnTo>
                  <a:pt x="1466492" y="721228"/>
                </a:lnTo>
                <a:lnTo>
                  <a:pt x="1494750" y="715175"/>
                </a:lnTo>
                <a:lnTo>
                  <a:pt x="1660817" y="713424"/>
                </a:lnTo>
                <a:lnTo>
                  <a:pt x="1743887" y="700443"/>
                </a:lnTo>
                <a:lnTo>
                  <a:pt x="1786871" y="682501"/>
                </a:lnTo>
                <a:lnTo>
                  <a:pt x="581271" y="682501"/>
                </a:lnTo>
                <a:lnTo>
                  <a:pt x="498274" y="677469"/>
                </a:lnTo>
                <a:close/>
              </a:path>
              <a:path w="1993264" h="919480">
                <a:moveTo>
                  <a:pt x="1992951" y="0"/>
                </a:moveTo>
                <a:lnTo>
                  <a:pt x="1909954" y="25818"/>
                </a:lnTo>
                <a:lnTo>
                  <a:pt x="1826884" y="72859"/>
                </a:lnTo>
                <a:lnTo>
                  <a:pt x="1743887" y="123474"/>
                </a:lnTo>
                <a:lnTo>
                  <a:pt x="1660817" y="155929"/>
                </a:lnTo>
                <a:lnTo>
                  <a:pt x="1577820" y="170953"/>
                </a:lnTo>
                <a:lnTo>
                  <a:pt x="1494750" y="179194"/>
                </a:lnTo>
                <a:lnTo>
                  <a:pt x="1411680" y="218067"/>
                </a:lnTo>
                <a:lnTo>
                  <a:pt x="1328682" y="258545"/>
                </a:lnTo>
                <a:lnTo>
                  <a:pt x="1245612" y="294792"/>
                </a:lnTo>
                <a:lnTo>
                  <a:pt x="1162615" y="353357"/>
                </a:lnTo>
                <a:lnTo>
                  <a:pt x="1079545" y="396825"/>
                </a:lnTo>
                <a:lnTo>
                  <a:pt x="996475" y="438980"/>
                </a:lnTo>
                <a:lnTo>
                  <a:pt x="913478" y="487845"/>
                </a:lnTo>
                <a:lnTo>
                  <a:pt x="830408" y="574342"/>
                </a:lnTo>
                <a:lnTo>
                  <a:pt x="747411" y="635241"/>
                </a:lnTo>
                <a:lnTo>
                  <a:pt x="664341" y="668206"/>
                </a:lnTo>
                <a:lnTo>
                  <a:pt x="581271" y="682501"/>
                </a:lnTo>
                <a:lnTo>
                  <a:pt x="1786871" y="682501"/>
                </a:lnTo>
                <a:lnTo>
                  <a:pt x="1826884" y="665800"/>
                </a:lnTo>
                <a:lnTo>
                  <a:pt x="1909954" y="636991"/>
                </a:lnTo>
                <a:lnTo>
                  <a:pt x="1992951" y="619852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42306" y="2231487"/>
            <a:ext cx="166370" cy="45720"/>
          </a:xfrm>
          <a:custGeom>
            <a:avLst/>
            <a:gdLst/>
            <a:ahLst/>
            <a:cxnLst/>
            <a:rect l="l" t="t" r="r" b="b"/>
            <a:pathLst>
              <a:path w="166369" h="45719">
                <a:moveTo>
                  <a:pt x="166067" y="45655"/>
                </a:moveTo>
                <a:lnTo>
                  <a:pt x="82997" y="2961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742306" y="2226395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489646" y="2090947"/>
            <a:ext cx="166370" cy="19050"/>
          </a:xfrm>
          <a:custGeom>
            <a:avLst/>
            <a:gdLst/>
            <a:ahLst/>
            <a:cxnLst/>
            <a:rect l="l" t="t" r="r" b="b"/>
            <a:pathLst>
              <a:path w="166369" h="19050">
                <a:moveTo>
                  <a:pt x="166064" y="0"/>
                </a:moveTo>
                <a:lnTo>
                  <a:pt x="83068" y="9189"/>
                </a:lnTo>
                <a:lnTo>
                  <a:pt x="0" y="1867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240507" y="21560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42306" y="22314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44031" y="1973161"/>
            <a:ext cx="415290" cy="280670"/>
          </a:xfrm>
          <a:custGeom>
            <a:avLst/>
            <a:gdLst/>
            <a:ahLst/>
            <a:cxnLst/>
            <a:rect l="l" t="t" r="r" b="b"/>
            <a:pathLst>
              <a:path w="415290" h="280669">
                <a:moveTo>
                  <a:pt x="415204" y="280643"/>
                </a:moveTo>
                <a:lnTo>
                  <a:pt x="332207" y="209899"/>
                </a:lnTo>
                <a:lnTo>
                  <a:pt x="249137" y="170734"/>
                </a:lnTo>
                <a:lnTo>
                  <a:pt x="166067" y="142509"/>
                </a:lnTo>
                <a:lnTo>
                  <a:pt x="83070" y="97291"/>
                </a:lnTo>
                <a:lnTo>
                  <a:pt x="0" y="4952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240507" y="2156002"/>
            <a:ext cx="83185" cy="1905"/>
          </a:xfrm>
          <a:custGeom>
            <a:avLst/>
            <a:gdLst/>
            <a:ahLst/>
            <a:cxnLst/>
            <a:rect l="l" t="t" r="r" b="b"/>
            <a:pathLst>
              <a:path w="83184" h="1905">
                <a:moveTo>
                  <a:pt x="-5091" y="838"/>
                </a:moveTo>
                <a:lnTo>
                  <a:pt x="88161" y="838"/>
                </a:lnTo>
              </a:path>
            </a:pathLst>
          </a:custGeom>
          <a:ln w="11861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240507" y="2150910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59236" y="2035445"/>
            <a:ext cx="83185" cy="43815"/>
          </a:xfrm>
          <a:custGeom>
            <a:avLst/>
            <a:gdLst/>
            <a:ahLst/>
            <a:cxnLst/>
            <a:rect l="l" t="t" r="r" b="b"/>
            <a:pathLst>
              <a:path w="83184" h="43814">
                <a:moveTo>
                  <a:pt x="0" y="43759"/>
                </a:moveTo>
                <a:lnTo>
                  <a:pt x="0" y="43759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738781" y="2071401"/>
            <a:ext cx="166370" cy="1905"/>
          </a:xfrm>
          <a:custGeom>
            <a:avLst/>
            <a:gdLst/>
            <a:ahLst/>
            <a:cxnLst/>
            <a:rect l="l" t="t" r="r" b="b"/>
            <a:pathLst>
              <a:path w="166369" h="1905">
                <a:moveTo>
                  <a:pt x="166067" y="0"/>
                </a:moveTo>
                <a:lnTo>
                  <a:pt x="83070" y="656"/>
                </a:lnTo>
                <a:lnTo>
                  <a:pt x="0" y="175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08373" y="1537171"/>
            <a:ext cx="830580" cy="489584"/>
          </a:xfrm>
          <a:custGeom>
            <a:avLst/>
            <a:gdLst/>
            <a:ahLst/>
            <a:cxnLst/>
            <a:rect l="l" t="t" r="r" b="b"/>
            <a:pathLst>
              <a:path w="830580" h="489585">
                <a:moveTo>
                  <a:pt x="0" y="489011"/>
                </a:moveTo>
                <a:lnTo>
                  <a:pt x="83070" y="456046"/>
                </a:lnTo>
                <a:lnTo>
                  <a:pt x="166067" y="395147"/>
                </a:lnTo>
                <a:lnTo>
                  <a:pt x="249137" y="308649"/>
                </a:lnTo>
                <a:lnTo>
                  <a:pt x="332134" y="259785"/>
                </a:lnTo>
                <a:lnTo>
                  <a:pt x="415204" y="217630"/>
                </a:lnTo>
                <a:lnTo>
                  <a:pt x="498274" y="174162"/>
                </a:lnTo>
                <a:lnTo>
                  <a:pt x="581271" y="115597"/>
                </a:lnTo>
                <a:lnTo>
                  <a:pt x="664341" y="79350"/>
                </a:lnTo>
                <a:lnTo>
                  <a:pt x="747338" y="38872"/>
                </a:lnTo>
                <a:lnTo>
                  <a:pt x="830408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904849" y="1383794"/>
            <a:ext cx="249554" cy="130175"/>
          </a:xfrm>
          <a:custGeom>
            <a:avLst/>
            <a:gdLst/>
            <a:ahLst/>
            <a:cxnLst/>
            <a:rect l="l" t="t" r="r" b="b"/>
            <a:pathLst>
              <a:path w="249555" h="130175">
                <a:moveTo>
                  <a:pt x="0" y="130111"/>
                </a:moveTo>
                <a:lnTo>
                  <a:pt x="83070" y="97656"/>
                </a:lnTo>
                <a:lnTo>
                  <a:pt x="166067" y="47041"/>
                </a:lnTo>
                <a:lnTo>
                  <a:pt x="24913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41485" y="1976661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44031" y="1667938"/>
            <a:ext cx="1993264" cy="499109"/>
          </a:xfrm>
          <a:custGeom>
            <a:avLst/>
            <a:gdLst/>
            <a:ahLst/>
            <a:cxnLst/>
            <a:rect l="l" t="t" r="r" b="b"/>
            <a:pathLst>
              <a:path w="1993264" h="499110">
                <a:moveTo>
                  <a:pt x="0" y="330019"/>
                </a:moveTo>
                <a:lnTo>
                  <a:pt x="82997" y="361015"/>
                </a:lnTo>
                <a:lnTo>
                  <a:pt x="166067" y="397408"/>
                </a:lnTo>
                <a:lnTo>
                  <a:pt x="249137" y="417975"/>
                </a:lnTo>
                <a:lnTo>
                  <a:pt x="332134" y="442481"/>
                </a:lnTo>
                <a:lnTo>
                  <a:pt x="415204" y="498566"/>
                </a:lnTo>
                <a:lnTo>
                  <a:pt x="498201" y="465527"/>
                </a:lnTo>
                <a:lnTo>
                  <a:pt x="581271" y="482885"/>
                </a:lnTo>
                <a:lnTo>
                  <a:pt x="664268" y="483760"/>
                </a:lnTo>
                <a:lnTo>
                  <a:pt x="747338" y="463412"/>
                </a:lnTo>
                <a:lnTo>
                  <a:pt x="830408" y="417975"/>
                </a:lnTo>
                <a:lnTo>
                  <a:pt x="913405" y="342709"/>
                </a:lnTo>
                <a:lnTo>
                  <a:pt x="996475" y="308577"/>
                </a:lnTo>
                <a:lnTo>
                  <a:pt x="1079472" y="288301"/>
                </a:lnTo>
                <a:lnTo>
                  <a:pt x="1162542" y="257816"/>
                </a:lnTo>
                <a:lnTo>
                  <a:pt x="1245612" y="213254"/>
                </a:lnTo>
                <a:lnTo>
                  <a:pt x="1328609" y="190426"/>
                </a:lnTo>
                <a:lnTo>
                  <a:pt x="1411679" y="165629"/>
                </a:lnTo>
                <a:lnTo>
                  <a:pt x="1494677" y="137258"/>
                </a:lnTo>
                <a:lnTo>
                  <a:pt x="1577747" y="132591"/>
                </a:lnTo>
                <a:lnTo>
                  <a:pt x="1660817" y="124787"/>
                </a:lnTo>
                <a:lnTo>
                  <a:pt x="1743814" y="102032"/>
                </a:lnTo>
                <a:lnTo>
                  <a:pt x="1826884" y="59439"/>
                </a:lnTo>
                <a:lnTo>
                  <a:pt x="1909881" y="21515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35200" y="198912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18197" y="202012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01267" y="205651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84337" y="20770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67334" y="210158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50404" y="215767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33401" y="212463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816471" y="214199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899468" y="214286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982538" y="212252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065608" y="20770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148606" y="200181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231676" y="196768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314673" y="19474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397743" y="191692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480813" y="187236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563810" y="184953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646880" y="182473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729877" y="179636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812947" y="179169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896017" y="178389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979014" y="176113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062084" y="171854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145081" y="168062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228151" y="165910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0669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83133" y="2479239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100736" y="2435635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183133" y="2227914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 txBox="1"/>
          <p:nvPr/>
        </p:nvSpPr>
        <p:spPr>
          <a:xfrm>
            <a:off x="53622" y="2184310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183133" y="1976661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100736" y="1948968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183133" y="1725336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53622" y="1690216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183133" y="1474084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100736" y="1438964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183133" y="1222759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53622" y="1187639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206690" y="251658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4403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10098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57623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74230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90837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074440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240507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406647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572714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73878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216349" y="2525104"/>
            <a:ext cx="156527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12  14  16  18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190484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07091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23698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 txBox="1"/>
          <p:nvPr/>
        </p:nvSpPr>
        <p:spPr>
          <a:xfrm>
            <a:off x="1862184" y="2525104"/>
            <a:ext cx="41783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20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22</a:t>
            </a:r>
            <a:r>
              <a:rPr sz="350" spc="13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788754" y="1018101"/>
            <a:ext cx="90360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5" dirty="0">
                <a:latin typeface="Tahoma"/>
                <a:cs typeface="Tahoma"/>
              </a:rPr>
              <a:t>TotalDamagesAdjusted000US</a:t>
            </a:r>
            <a:endParaRPr sz="450">
              <a:latin typeface="Tahoma"/>
              <a:cs typeface="Tahoma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2943440" y="782928"/>
            <a:ext cx="111188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Events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with</a:t>
            </a:r>
            <a:r>
              <a:rPr sz="1100" spc="-1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deaths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2332824" y="948327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1696650"/>
                </a:move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lnTo>
                  <a:pt x="0" y="1696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334522" y="2643281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334522" y="949392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539515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541212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539515" y="241706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539515" y="215837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539515" y="189975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539515" y="164106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539515" y="138237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539515" y="112375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57685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74292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90906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30751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32411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340726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357333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373947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39055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0716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2376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44037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456980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576856" y="1250145"/>
            <a:ext cx="1993264" cy="1198245"/>
          </a:xfrm>
          <a:custGeom>
            <a:avLst/>
            <a:gdLst/>
            <a:ahLst/>
            <a:cxnLst/>
            <a:rect l="l" t="t" r="r" b="b"/>
            <a:pathLst>
              <a:path w="1993264" h="1198245">
                <a:moveTo>
                  <a:pt x="1740446" y="1119877"/>
                </a:moveTo>
                <a:lnTo>
                  <a:pt x="1245612" y="1119877"/>
                </a:lnTo>
                <a:lnTo>
                  <a:pt x="1328682" y="1141100"/>
                </a:lnTo>
                <a:lnTo>
                  <a:pt x="1411680" y="1151530"/>
                </a:lnTo>
                <a:lnTo>
                  <a:pt x="1494750" y="1175816"/>
                </a:lnTo>
                <a:lnTo>
                  <a:pt x="1577820" y="1197915"/>
                </a:lnTo>
                <a:lnTo>
                  <a:pt x="1660817" y="1155322"/>
                </a:lnTo>
                <a:lnTo>
                  <a:pt x="1740446" y="1119877"/>
                </a:lnTo>
                <a:close/>
              </a:path>
              <a:path w="1993264" h="1198245">
                <a:moveTo>
                  <a:pt x="1889186" y="1118345"/>
                </a:moveTo>
                <a:lnTo>
                  <a:pt x="1743887" y="1118345"/>
                </a:lnTo>
                <a:lnTo>
                  <a:pt x="1826884" y="1138037"/>
                </a:lnTo>
                <a:lnTo>
                  <a:pt x="1889186" y="1118345"/>
                </a:lnTo>
                <a:close/>
              </a:path>
              <a:path w="1993264" h="1198245">
                <a:moveTo>
                  <a:pt x="1992951" y="1037682"/>
                </a:moveTo>
                <a:lnTo>
                  <a:pt x="996475" y="1037682"/>
                </a:lnTo>
                <a:lnTo>
                  <a:pt x="1079545" y="1090120"/>
                </a:lnTo>
                <a:lnTo>
                  <a:pt x="1162615" y="1136651"/>
                </a:lnTo>
                <a:lnTo>
                  <a:pt x="1245612" y="1119877"/>
                </a:lnTo>
                <a:lnTo>
                  <a:pt x="1740446" y="1119877"/>
                </a:lnTo>
                <a:lnTo>
                  <a:pt x="1743887" y="1118345"/>
                </a:lnTo>
                <a:lnTo>
                  <a:pt x="1889186" y="1118345"/>
                </a:lnTo>
                <a:lnTo>
                  <a:pt x="1909954" y="1111781"/>
                </a:lnTo>
                <a:lnTo>
                  <a:pt x="1992951" y="1105217"/>
                </a:lnTo>
                <a:lnTo>
                  <a:pt x="1992951" y="1037682"/>
                </a:lnTo>
                <a:close/>
              </a:path>
              <a:path w="1993264" h="1198245">
                <a:moveTo>
                  <a:pt x="1992951" y="1026013"/>
                </a:moveTo>
                <a:lnTo>
                  <a:pt x="830408" y="1026013"/>
                </a:lnTo>
                <a:lnTo>
                  <a:pt x="913478" y="1039943"/>
                </a:lnTo>
                <a:lnTo>
                  <a:pt x="996475" y="1037682"/>
                </a:lnTo>
                <a:lnTo>
                  <a:pt x="1992951" y="1037682"/>
                </a:lnTo>
                <a:lnTo>
                  <a:pt x="1992951" y="1026013"/>
                </a:lnTo>
                <a:close/>
              </a:path>
              <a:path w="1993264" h="1198245">
                <a:moveTo>
                  <a:pt x="1992951" y="846745"/>
                </a:moveTo>
                <a:lnTo>
                  <a:pt x="415204" y="846745"/>
                </a:lnTo>
                <a:lnTo>
                  <a:pt x="581271" y="891963"/>
                </a:lnTo>
                <a:lnTo>
                  <a:pt x="664341" y="941630"/>
                </a:lnTo>
                <a:lnTo>
                  <a:pt x="747411" y="1038849"/>
                </a:lnTo>
                <a:lnTo>
                  <a:pt x="830408" y="1026013"/>
                </a:lnTo>
                <a:lnTo>
                  <a:pt x="1992951" y="1026013"/>
                </a:lnTo>
                <a:lnTo>
                  <a:pt x="1992951" y="846745"/>
                </a:lnTo>
                <a:close/>
              </a:path>
              <a:path w="1993264" h="1198245">
                <a:moveTo>
                  <a:pt x="664341" y="439344"/>
                </a:moveTo>
                <a:lnTo>
                  <a:pt x="498274" y="462318"/>
                </a:lnTo>
                <a:lnTo>
                  <a:pt x="415204" y="484708"/>
                </a:lnTo>
                <a:lnTo>
                  <a:pt x="332207" y="551733"/>
                </a:lnTo>
                <a:lnTo>
                  <a:pt x="249137" y="586595"/>
                </a:lnTo>
                <a:lnTo>
                  <a:pt x="166067" y="596368"/>
                </a:lnTo>
                <a:lnTo>
                  <a:pt x="83070" y="607235"/>
                </a:lnTo>
                <a:lnTo>
                  <a:pt x="0" y="621821"/>
                </a:lnTo>
                <a:lnTo>
                  <a:pt x="0" y="704673"/>
                </a:lnTo>
                <a:lnTo>
                  <a:pt x="83070" y="742816"/>
                </a:lnTo>
                <a:lnTo>
                  <a:pt x="166067" y="777824"/>
                </a:lnTo>
                <a:lnTo>
                  <a:pt x="249137" y="825522"/>
                </a:lnTo>
                <a:lnTo>
                  <a:pt x="332207" y="858560"/>
                </a:lnTo>
                <a:lnTo>
                  <a:pt x="415204" y="846745"/>
                </a:lnTo>
                <a:lnTo>
                  <a:pt x="1992951" y="846745"/>
                </a:lnTo>
                <a:lnTo>
                  <a:pt x="1992951" y="455827"/>
                </a:lnTo>
                <a:lnTo>
                  <a:pt x="747411" y="455827"/>
                </a:lnTo>
                <a:lnTo>
                  <a:pt x="664341" y="439344"/>
                </a:lnTo>
                <a:close/>
              </a:path>
              <a:path w="1993264" h="1198245">
                <a:moveTo>
                  <a:pt x="996475" y="274955"/>
                </a:moveTo>
                <a:lnTo>
                  <a:pt x="913478" y="304784"/>
                </a:lnTo>
                <a:lnTo>
                  <a:pt x="830408" y="362255"/>
                </a:lnTo>
                <a:lnTo>
                  <a:pt x="747411" y="455827"/>
                </a:lnTo>
                <a:lnTo>
                  <a:pt x="1992951" y="455827"/>
                </a:lnTo>
                <a:lnTo>
                  <a:pt x="1992951" y="278820"/>
                </a:lnTo>
                <a:lnTo>
                  <a:pt x="1079545" y="278820"/>
                </a:lnTo>
                <a:lnTo>
                  <a:pt x="996475" y="274955"/>
                </a:lnTo>
                <a:close/>
              </a:path>
              <a:path w="1993264" h="1198245">
                <a:moveTo>
                  <a:pt x="1411680" y="81757"/>
                </a:moveTo>
                <a:lnTo>
                  <a:pt x="1328682" y="117348"/>
                </a:lnTo>
                <a:lnTo>
                  <a:pt x="1245612" y="155200"/>
                </a:lnTo>
                <a:lnTo>
                  <a:pt x="1162615" y="276195"/>
                </a:lnTo>
                <a:lnTo>
                  <a:pt x="1079545" y="278820"/>
                </a:lnTo>
                <a:lnTo>
                  <a:pt x="1992951" y="278820"/>
                </a:lnTo>
                <a:lnTo>
                  <a:pt x="1992951" y="128506"/>
                </a:lnTo>
                <a:lnTo>
                  <a:pt x="1577820" y="128506"/>
                </a:lnTo>
                <a:lnTo>
                  <a:pt x="1494750" y="98021"/>
                </a:lnTo>
                <a:lnTo>
                  <a:pt x="1411680" y="81757"/>
                </a:lnTo>
                <a:close/>
              </a:path>
              <a:path w="1993264" h="1198245">
                <a:moveTo>
                  <a:pt x="1743887" y="32892"/>
                </a:moveTo>
                <a:lnTo>
                  <a:pt x="1660817" y="63451"/>
                </a:lnTo>
                <a:lnTo>
                  <a:pt x="1577820" y="128506"/>
                </a:lnTo>
                <a:lnTo>
                  <a:pt x="1992951" y="128506"/>
                </a:lnTo>
                <a:lnTo>
                  <a:pt x="1992951" y="50031"/>
                </a:lnTo>
                <a:lnTo>
                  <a:pt x="1826884" y="50031"/>
                </a:lnTo>
                <a:lnTo>
                  <a:pt x="1743887" y="32892"/>
                </a:lnTo>
                <a:close/>
              </a:path>
              <a:path w="1993264" h="1198245">
                <a:moveTo>
                  <a:pt x="1992951" y="0"/>
                </a:moveTo>
                <a:lnTo>
                  <a:pt x="1909954" y="9189"/>
                </a:lnTo>
                <a:lnTo>
                  <a:pt x="1826884" y="50031"/>
                </a:lnTo>
                <a:lnTo>
                  <a:pt x="1992951" y="50031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3822469" y="2370023"/>
            <a:ext cx="332740" cy="78105"/>
          </a:xfrm>
          <a:custGeom>
            <a:avLst/>
            <a:gdLst/>
            <a:ahLst/>
            <a:cxnLst/>
            <a:rect l="l" t="t" r="r" b="b"/>
            <a:pathLst>
              <a:path w="332739" h="78105">
                <a:moveTo>
                  <a:pt x="332206" y="78037"/>
                </a:moveTo>
                <a:lnTo>
                  <a:pt x="249137" y="55939"/>
                </a:lnTo>
                <a:lnTo>
                  <a:pt x="166066" y="31652"/>
                </a:lnTo>
                <a:lnTo>
                  <a:pt x="83069" y="2122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3822469" y="2364931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320744" y="2368491"/>
            <a:ext cx="83185" cy="20320"/>
          </a:xfrm>
          <a:custGeom>
            <a:avLst/>
            <a:gdLst/>
            <a:ahLst/>
            <a:cxnLst/>
            <a:rect l="l" t="t" r="r" b="b"/>
            <a:pathLst>
              <a:path w="83185" h="20319">
                <a:moveTo>
                  <a:pt x="82996" y="19691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4320744" y="2363399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4486811" y="2355363"/>
            <a:ext cx="83185" cy="6985"/>
          </a:xfrm>
          <a:custGeom>
            <a:avLst/>
            <a:gdLst/>
            <a:ahLst/>
            <a:cxnLst/>
            <a:rect l="l" t="t" r="r" b="b"/>
            <a:pathLst>
              <a:path w="83185" h="6985">
                <a:moveTo>
                  <a:pt x="82996" y="0"/>
                </a:moveTo>
                <a:lnTo>
                  <a:pt x="0" y="6563"/>
                </a:lnTo>
                <a:lnTo>
                  <a:pt x="0" y="6563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4320744" y="23684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822469" y="237002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573332" y="2287828"/>
            <a:ext cx="166370" cy="99060"/>
          </a:xfrm>
          <a:custGeom>
            <a:avLst/>
            <a:gdLst/>
            <a:ahLst/>
            <a:cxnLst/>
            <a:rect l="l" t="t" r="r" b="b"/>
            <a:pathLst>
              <a:path w="166370" h="99060">
                <a:moveTo>
                  <a:pt x="166139" y="98969"/>
                </a:moveTo>
                <a:lnTo>
                  <a:pt x="83069" y="5243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407265" y="2276159"/>
            <a:ext cx="166370" cy="13970"/>
          </a:xfrm>
          <a:custGeom>
            <a:avLst/>
            <a:gdLst/>
            <a:ahLst/>
            <a:cxnLst/>
            <a:rect l="l" t="t" r="r" b="b"/>
            <a:pathLst>
              <a:path w="166370" h="13969">
                <a:moveTo>
                  <a:pt x="166066" y="11669"/>
                </a:moveTo>
                <a:lnTo>
                  <a:pt x="83069" y="1393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992061" y="2096891"/>
            <a:ext cx="415290" cy="192405"/>
          </a:xfrm>
          <a:custGeom>
            <a:avLst/>
            <a:gdLst/>
            <a:ahLst/>
            <a:cxnLst/>
            <a:rect l="l" t="t" r="r" b="b"/>
            <a:pathLst>
              <a:path w="415289" h="192405">
                <a:moveTo>
                  <a:pt x="415204" y="179267"/>
                </a:moveTo>
                <a:lnTo>
                  <a:pt x="332206" y="192103"/>
                </a:lnTo>
                <a:lnTo>
                  <a:pt x="249136" y="94885"/>
                </a:lnTo>
                <a:lnTo>
                  <a:pt x="166066" y="45218"/>
                </a:lnTo>
                <a:lnTo>
                  <a:pt x="83069" y="2253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909063" y="1734854"/>
            <a:ext cx="83185" cy="67310"/>
          </a:xfrm>
          <a:custGeom>
            <a:avLst/>
            <a:gdLst/>
            <a:ahLst/>
            <a:cxnLst/>
            <a:rect l="l" t="t" r="r" b="b"/>
            <a:pathLst>
              <a:path w="83185" h="67310">
                <a:moveTo>
                  <a:pt x="0" y="67024"/>
                </a:moveTo>
                <a:lnTo>
                  <a:pt x="0" y="67024"/>
                </a:lnTo>
                <a:lnTo>
                  <a:pt x="8299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576856" y="1871967"/>
            <a:ext cx="415290" cy="236854"/>
          </a:xfrm>
          <a:custGeom>
            <a:avLst/>
            <a:gdLst/>
            <a:ahLst/>
            <a:cxnLst/>
            <a:rect l="l" t="t" r="r" b="b"/>
            <a:pathLst>
              <a:path w="415289" h="236855">
                <a:moveTo>
                  <a:pt x="415204" y="224923"/>
                </a:moveTo>
                <a:lnTo>
                  <a:pt x="332207" y="236738"/>
                </a:lnTo>
                <a:lnTo>
                  <a:pt x="249137" y="203700"/>
                </a:lnTo>
                <a:lnTo>
                  <a:pt x="166067" y="156002"/>
                </a:lnTo>
                <a:lnTo>
                  <a:pt x="83070" y="120994"/>
                </a:lnTo>
                <a:lnTo>
                  <a:pt x="0" y="8285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324268" y="1554930"/>
            <a:ext cx="166370" cy="151130"/>
          </a:xfrm>
          <a:custGeom>
            <a:avLst/>
            <a:gdLst/>
            <a:ahLst/>
            <a:cxnLst/>
            <a:rect l="l" t="t" r="r" b="b"/>
            <a:pathLst>
              <a:path w="166370" h="151130">
                <a:moveTo>
                  <a:pt x="0" y="151043"/>
                </a:moveTo>
                <a:lnTo>
                  <a:pt x="82997" y="57470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739472" y="1331903"/>
            <a:ext cx="249554" cy="194945"/>
          </a:xfrm>
          <a:custGeom>
            <a:avLst/>
            <a:gdLst/>
            <a:ahLst/>
            <a:cxnLst/>
            <a:rect l="l" t="t" r="r" b="b"/>
            <a:pathLst>
              <a:path w="249554" h="194944">
                <a:moveTo>
                  <a:pt x="0" y="194437"/>
                </a:moveTo>
                <a:lnTo>
                  <a:pt x="82997" y="73442"/>
                </a:lnTo>
                <a:lnTo>
                  <a:pt x="166067" y="35590"/>
                </a:lnTo>
                <a:lnTo>
                  <a:pt x="249064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4154676" y="1313596"/>
            <a:ext cx="83185" cy="65405"/>
          </a:xfrm>
          <a:custGeom>
            <a:avLst/>
            <a:gdLst/>
            <a:ahLst/>
            <a:cxnLst/>
            <a:rect l="l" t="t" r="r" b="b"/>
            <a:pathLst>
              <a:path w="83185" h="65405">
                <a:moveTo>
                  <a:pt x="0" y="65055"/>
                </a:moveTo>
                <a:lnTo>
                  <a:pt x="0" y="65055"/>
                </a:lnTo>
                <a:lnTo>
                  <a:pt x="8299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4403740" y="1259335"/>
            <a:ext cx="83185" cy="41275"/>
          </a:xfrm>
          <a:custGeom>
            <a:avLst/>
            <a:gdLst/>
            <a:ahLst/>
            <a:cxnLst/>
            <a:rect l="l" t="t" r="r" b="b"/>
            <a:pathLst>
              <a:path w="83185" h="41275">
                <a:moveTo>
                  <a:pt x="0" y="40842"/>
                </a:moveTo>
                <a:lnTo>
                  <a:pt x="0" y="40842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576856" y="1468942"/>
            <a:ext cx="1993264" cy="767715"/>
          </a:xfrm>
          <a:custGeom>
            <a:avLst/>
            <a:gdLst/>
            <a:ahLst/>
            <a:cxnLst/>
            <a:rect l="l" t="t" r="r" b="b"/>
            <a:pathLst>
              <a:path w="1993264" h="767714">
                <a:moveTo>
                  <a:pt x="1684721" y="710143"/>
                </a:moveTo>
                <a:lnTo>
                  <a:pt x="1245612" y="710143"/>
                </a:lnTo>
                <a:lnTo>
                  <a:pt x="1328682" y="719624"/>
                </a:lnTo>
                <a:lnTo>
                  <a:pt x="1411680" y="721009"/>
                </a:lnTo>
                <a:lnTo>
                  <a:pt x="1494750" y="743691"/>
                </a:lnTo>
                <a:lnTo>
                  <a:pt x="1577820" y="767467"/>
                </a:lnTo>
                <a:lnTo>
                  <a:pt x="1660817" y="720426"/>
                </a:lnTo>
                <a:lnTo>
                  <a:pt x="1684721" y="710143"/>
                </a:lnTo>
                <a:close/>
              </a:path>
              <a:path w="1993264" h="767714">
                <a:moveTo>
                  <a:pt x="1989528" y="667915"/>
                </a:moveTo>
                <a:lnTo>
                  <a:pt x="996475" y="667915"/>
                </a:lnTo>
                <a:lnTo>
                  <a:pt x="1079545" y="710799"/>
                </a:lnTo>
                <a:lnTo>
                  <a:pt x="1162615" y="747557"/>
                </a:lnTo>
                <a:lnTo>
                  <a:pt x="1245612" y="710143"/>
                </a:lnTo>
                <a:lnTo>
                  <a:pt x="1684721" y="710143"/>
                </a:lnTo>
                <a:lnTo>
                  <a:pt x="1743887" y="684689"/>
                </a:lnTo>
                <a:lnTo>
                  <a:pt x="1881502" y="684689"/>
                </a:lnTo>
                <a:lnTo>
                  <a:pt x="1909954" y="674697"/>
                </a:lnTo>
                <a:lnTo>
                  <a:pt x="1989528" y="667915"/>
                </a:lnTo>
                <a:close/>
              </a:path>
              <a:path w="1993264" h="767714">
                <a:moveTo>
                  <a:pt x="1992951" y="556328"/>
                </a:moveTo>
                <a:lnTo>
                  <a:pt x="415204" y="556328"/>
                </a:lnTo>
                <a:lnTo>
                  <a:pt x="498274" y="569893"/>
                </a:lnTo>
                <a:lnTo>
                  <a:pt x="581271" y="585793"/>
                </a:lnTo>
                <a:lnTo>
                  <a:pt x="664341" y="623426"/>
                </a:lnTo>
                <a:lnTo>
                  <a:pt x="747411" y="704673"/>
                </a:lnTo>
                <a:lnTo>
                  <a:pt x="830408" y="675791"/>
                </a:lnTo>
                <a:lnTo>
                  <a:pt x="913478" y="675645"/>
                </a:lnTo>
                <a:lnTo>
                  <a:pt x="996475" y="667915"/>
                </a:lnTo>
                <a:lnTo>
                  <a:pt x="1989528" y="667915"/>
                </a:lnTo>
                <a:lnTo>
                  <a:pt x="1992951" y="667623"/>
                </a:lnTo>
                <a:lnTo>
                  <a:pt x="1992951" y="556328"/>
                </a:lnTo>
                <a:close/>
              </a:path>
              <a:path w="1993264" h="767714">
                <a:moveTo>
                  <a:pt x="1881502" y="684689"/>
                </a:moveTo>
                <a:lnTo>
                  <a:pt x="1743887" y="684689"/>
                </a:lnTo>
                <a:lnTo>
                  <a:pt x="1826884" y="703870"/>
                </a:lnTo>
                <a:lnTo>
                  <a:pt x="1881502" y="684689"/>
                </a:lnTo>
                <a:close/>
              </a:path>
              <a:path w="1993264" h="767714">
                <a:moveTo>
                  <a:pt x="166067" y="413526"/>
                </a:moveTo>
                <a:lnTo>
                  <a:pt x="83070" y="415277"/>
                </a:lnTo>
                <a:lnTo>
                  <a:pt x="0" y="419434"/>
                </a:lnTo>
                <a:lnTo>
                  <a:pt x="0" y="469466"/>
                </a:lnTo>
                <a:lnTo>
                  <a:pt x="83070" y="497180"/>
                </a:lnTo>
                <a:lnTo>
                  <a:pt x="166067" y="523144"/>
                </a:lnTo>
                <a:lnTo>
                  <a:pt x="249137" y="559464"/>
                </a:lnTo>
                <a:lnTo>
                  <a:pt x="332207" y="579010"/>
                </a:lnTo>
                <a:lnTo>
                  <a:pt x="415204" y="556328"/>
                </a:lnTo>
                <a:lnTo>
                  <a:pt x="1992951" y="556328"/>
                </a:lnTo>
                <a:lnTo>
                  <a:pt x="1992951" y="415058"/>
                </a:lnTo>
                <a:lnTo>
                  <a:pt x="249137" y="415058"/>
                </a:lnTo>
                <a:lnTo>
                  <a:pt x="166067" y="413526"/>
                </a:lnTo>
                <a:close/>
              </a:path>
              <a:path w="1993264" h="767714">
                <a:moveTo>
                  <a:pt x="581271" y="319152"/>
                </a:moveTo>
                <a:lnTo>
                  <a:pt x="498274" y="324038"/>
                </a:lnTo>
                <a:lnTo>
                  <a:pt x="415204" y="337604"/>
                </a:lnTo>
                <a:lnTo>
                  <a:pt x="332207" y="393689"/>
                </a:lnTo>
                <a:lnTo>
                  <a:pt x="249137" y="415058"/>
                </a:lnTo>
                <a:lnTo>
                  <a:pt x="1992951" y="415058"/>
                </a:lnTo>
                <a:lnTo>
                  <a:pt x="1992951" y="352409"/>
                </a:lnTo>
                <a:lnTo>
                  <a:pt x="747411" y="352409"/>
                </a:lnTo>
                <a:lnTo>
                  <a:pt x="664341" y="319954"/>
                </a:lnTo>
                <a:lnTo>
                  <a:pt x="581271" y="319152"/>
                </a:lnTo>
                <a:close/>
              </a:path>
              <a:path w="1993264" h="767714">
                <a:moveTo>
                  <a:pt x="996475" y="207128"/>
                </a:moveTo>
                <a:lnTo>
                  <a:pt x="913478" y="231487"/>
                </a:lnTo>
                <a:lnTo>
                  <a:pt x="830408" y="274809"/>
                </a:lnTo>
                <a:lnTo>
                  <a:pt x="747411" y="352409"/>
                </a:lnTo>
                <a:lnTo>
                  <a:pt x="1992951" y="352409"/>
                </a:lnTo>
                <a:lnTo>
                  <a:pt x="1992951" y="227695"/>
                </a:lnTo>
                <a:lnTo>
                  <a:pt x="1162615" y="227695"/>
                </a:lnTo>
                <a:lnTo>
                  <a:pt x="1079545" y="220620"/>
                </a:lnTo>
                <a:lnTo>
                  <a:pt x="996475" y="207128"/>
                </a:lnTo>
                <a:close/>
              </a:path>
              <a:path w="1993264" h="767714">
                <a:moveTo>
                  <a:pt x="1411680" y="74755"/>
                </a:moveTo>
                <a:lnTo>
                  <a:pt x="1245612" y="127340"/>
                </a:lnTo>
                <a:lnTo>
                  <a:pt x="1162615" y="227695"/>
                </a:lnTo>
                <a:lnTo>
                  <a:pt x="1992951" y="227695"/>
                </a:lnTo>
                <a:lnTo>
                  <a:pt x="1992951" y="121432"/>
                </a:lnTo>
                <a:lnTo>
                  <a:pt x="1577820" y="121432"/>
                </a:lnTo>
                <a:lnTo>
                  <a:pt x="1494750" y="92551"/>
                </a:lnTo>
                <a:lnTo>
                  <a:pt x="1411680" y="74755"/>
                </a:lnTo>
                <a:close/>
              </a:path>
              <a:path w="1993264" h="767714">
                <a:moveTo>
                  <a:pt x="1743887" y="28954"/>
                </a:moveTo>
                <a:lnTo>
                  <a:pt x="1660817" y="60752"/>
                </a:lnTo>
                <a:lnTo>
                  <a:pt x="1577820" y="121432"/>
                </a:lnTo>
                <a:lnTo>
                  <a:pt x="1992951" y="121432"/>
                </a:lnTo>
                <a:lnTo>
                  <a:pt x="1992951" y="46603"/>
                </a:lnTo>
                <a:lnTo>
                  <a:pt x="1826884" y="46603"/>
                </a:lnTo>
                <a:lnTo>
                  <a:pt x="1743887" y="28954"/>
                </a:lnTo>
                <a:close/>
              </a:path>
              <a:path w="1993264" h="767714">
                <a:moveTo>
                  <a:pt x="1992951" y="0"/>
                </a:moveTo>
                <a:lnTo>
                  <a:pt x="1909954" y="8606"/>
                </a:lnTo>
                <a:lnTo>
                  <a:pt x="1826884" y="46603"/>
                </a:lnTo>
                <a:lnTo>
                  <a:pt x="1992951" y="46603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3822470" y="2179085"/>
            <a:ext cx="332740" cy="57785"/>
          </a:xfrm>
          <a:custGeom>
            <a:avLst/>
            <a:gdLst/>
            <a:ahLst/>
            <a:cxnLst/>
            <a:rect l="l" t="t" r="r" b="b"/>
            <a:pathLst>
              <a:path w="332739" h="57785">
                <a:moveTo>
                  <a:pt x="332206" y="57324"/>
                </a:moveTo>
                <a:lnTo>
                  <a:pt x="249136" y="33548"/>
                </a:lnTo>
                <a:lnTo>
                  <a:pt x="166066" y="10866"/>
                </a:lnTo>
                <a:lnTo>
                  <a:pt x="83069" y="948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822469" y="2173994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4486811" y="2136858"/>
            <a:ext cx="80010" cy="6985"/>
          </a:xfrm>
          <a:custGeom>
            <a:avLst/>
            <a:gdLst/>
            <a:ahLst/>
            <a:cxnLst/>
            <a:rect l="l" t="t" r="r" b="b"/>
            <a:pathLst>
              <a:path w="80010" h="6985">
                <a:moveTo>
                  <a:pt x="79574" y="0"/>
                </a:moveTo>
                <a:lnTo>
                  <a:pt x="0" y="6782"/>
                </a:lnTo>
                <a:lnTo>
                  <a:pt x="0" y="6782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4320744" y="21536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822469" y="217908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573332" y="2136858"/>
            <a:ext cx="166370" cy="80010"/>
          </a:xfrm>
          <a:custGeom>
            <a:avLst/>
            <a:gdLst/>
            <a:ahLst/>
            <a:cxnLst/>
            <a:rect l="l" t="t" r="r" b="b"/>
            <a:pathLst>
              <a:path w="166370" h="80010">
                <a:moveTo>
                  <a:pt x="166139" y="79642"/>
                </a:moveTo>
                <a:lnTo>
                  <a:pt x="83069" y="4288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4566385" y="2136566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5">
                <a:moveTo>
                  <a:pt x="3422" y="0"/>
                </a:moveTo>
                <a:lnTo>
                  <a:pt x="0" y="291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407265" y="2136858"/>
            <a:ext cx="166370" cy="8255"/>
          </a:xfrm>
          <a:custGeom>
            <a:avLst/>
            <a:gdLst/>
            <a:ahLst/>
            <a:cxnLst/>
            <a:rect l="l" t="t" r="r" b="b"/>
            <a:pathLst>
              <a:path w="166370" h="8255">
                <a:moveTo>
                  <a:pt x="166067" y="0"/>
                </a:moveTo>
                <a:lnTo>
                  <a:pt x="83070" y="7730"/>
                </a:lnTo>
                <a:lnTo>
                  <a:pt x="0" y="7876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2992061" y="2025271"/>
            <a:ext cx="332740" cy="148590"/>
          </a:xfrm>
          <a:custGeom>
            <a:avLst/>
            <a:gdLst/>
            <a:ahLst/>
            <a:cxnLst/>
            <a:rect l="l" t="t" r="r" b="b"/>
            <a:pathLst>
              <a:path w="332739" h="148589">
                <a:moveTo>
                  <a:pt x="332206" y="148344"/>
                </a:moveTo>
                <a:lnTo>
                  <a:pt x="249136" y="67097"/>
                </a:lnTo>
                <a:lnTo>
                  <a:pt x="166066" y="29464"/>
                </a:lnTo>
                <a:lnTo>
                  <a:pt x="83069" y="1356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4320744" y="2153632"/>
            <a:ext cx="83185" cy="19685"/>
          </a:xfrm>
          <a:custGeom>
            <a:avLst/>
            <a:gdLst/>
            <a:ahLst/>
            <a:cxnLst/>
            <a:rect l="l" t="t" r="r" b="b"/>
            <a:pathLst>
              <a:path w="83185" h="19685">
                <a:moveTo>
                  <a:pt x="82996" y="19181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4320744" y="2148540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2576856" y="1888377"/>
            <a:ext cx="415290" cy="160020"/>
          </a:xfrm>
          <a:custGeom>
            <a:avLst/>
            <a:gdLst/>
            <a:ahLst/>
            <a:cxnLst/>
            <a:rect l="l" t="t" r="r" b="b"/>
            <a:pathLst>
              <a:path w="415289" h="160019">
                <a:moveTo>
                  <a:pt x="415204" y="136894"/>
                </a:moveTo>
                <a:lnTo>
                  <a:pt x="332207" y="159576"/>
                </a:lnTo>
                <a:lnTo>
                  <a:pt x="249137" y="140030"/>
                </a:lnTo>
                <a:lnTo>
                  <a:pt x="166067" y="103709"/>
                </a:lnTo>
                <a:lnTo>
                  <a:pt x="83070" y="77745"/>
                </a:lnTo>
                <a:lnTo>
                  <a:pt x="0" y="5003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2909063" y="1806547"/>
            <a:ext cx="83185" cy="56515"/>
          </a:xfrm>
          <a:custGeom>
            <a:avLst/>
            <a:gdLst/>
            <a:ahLst/>
            <a:cxnLst/>
            <a:rect l="l" t="t" r="r" b="b"/>
            <a:pathLst>
              <a:path w="83185" h="56514">
                <a:moveTo>
                  <a:pt x="0" y="56085"/>
                </a:moveTo>
                <a:lnTo>
                  <a:pt x="0" y="56084"/>
                </a:lnTo>
                <a:lnTo>
                  <a:pt x="8299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3324268" y="1700430"/>
            <a:ext cx="166370" cy="121285"/>
          </a:xfrm>
          <a:custGeom>
            <a:avLst/>
            <a:gdLst/>
            <a:ahLst/>
            <a:cxnLst/>
            <a:rect l="l" t="t" r="r" b="b"/>
            <a:pathLst>
              <a:path w="166370" h="121285">
                <a:moveTo>
                  <a:pt x="0" y="120921"/>
                </a:moveTo>
                <a:lnTo>
                  <a:pt x="82997" y="43321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739472" y="1596282"/>
            <a:ext cx="83185" cy="100965"/>
          </a:xfrm>
          <a:custGeom>
            <a:avLst/>
            <a:gdLst/>
            <a:ahLst/>
            <a:cxnLst/>
            <a:rect l="l" t="t" r="r" b="b"/>
            <a:pathLst>
              <a:path w="83185" h="100964">
                <a:moveTo>
                  <a:pt x="0" y="100354"/>
                </a:moveTo>
                <a:lnTo>
                  <a:pt x="0" y="100354"/>
                </a:lnTo>
                <a:lnTo>
                  <a:pt x="8299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822478" y="1543701"/>
            <a:ext cx="166370" cy="52705"/>
          </a:xfrm>
          <a:custGeom>
            <a:avLst/>
            <a:gdLst/>
            <a:ahLst/>
            <a:cxnLst/>
            <a:rect l="l" t="t" r="r" b="b"/>
            <a:pathLst>
              <a:path w="166370" h="52705">
                <a:moveTo>
                  <a:pt x="0" y="52578"/>
                </a:moveTo>
                <a:lnTo>
                  <a:pt x="83061" y="26398"/>
                </a:lnTo>
                <a:lnTo>
                  <a:pt x="16604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154676" y="1497897"/>
            <a:ext cx="166370" cy="92710"/>
          </a:xfrm>
          <a:custGeom>
            <a:avLst/>
            <a:gdLst/>
            <a:ahLst/>
            <a:cxnLst/>
            <a:rect l="l" t="t" r="r" b="b"/>
            <a:pathLst>
              <a:path w="166370" h="92709">
                <a:moveTo>
                  <a:pt x="0" y="92478"/>
                </a:moveTo>
                <a:lnTo>
                  <a:pt x="82997" y="31798"/>
                </a:lnTo>
                <a:lnTo>
                  <a:pt x="16606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403740" y="1477549"/>
            <a:ext cx="83185" cy="38100"/>
          </a:xfrm>
          <a:custGeom>
            <a:avLst/>
            <a:gdLst/>
            <a:ahLst/>
            <a:cxnLst/>
            <a:rect l="l" t="t" r="r" b="b"/>
            <a:pathLst>
              <a:path w="83185" h="38100">
                <a:moveTo>
                  <a:pt x="0" y="37997"/>
                </a:moveTo>
                <a:lnTo>
                  <a:pt x="0" y="37997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574310" y="1899754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2576856" y="1802827"/>
            <a:ext cx="1993264" cy="194945"/>
          </a:xfrm>
          <a:custGeom>
            <a:avLst/>
            <a:gdLst/>
            <a:ahLst/>
            <a:cxnLst/>
            <a:rect l="l" t="t" r="r" b="b"/>
            <a:pathLst>
              <a:path w="1993264" h="194944">
                <a:moveTo>
                  <a:pt x="0" y="110638"/>
                </a:moveTo>
                <a:lnTo>
                  <a:pt x="82997" y="122380"/>
                </a:lnTo>
                <a:lnTo>
                  <a:pt x="166067" y="134487"/>
                </a:lnTo>
                <a:lnTo>
                  <a:pt x="249137" y="153449"/>
                </a:lnTo>
                <a:lnTo>
                  <a:pt x="332134" y="152501"/>
                </a:lnTo>
                <a:lnTo>
                  <a:pt x="415204" y="113118"/>
                </a:lnTo>
                <a:lnTo>
                  <a:pt x="498201" y="113118"/>
                </a:lnTo>
                <a:lnTo>
                  <a:pt x="581271" y="118588"/>
                </a:lnTo>
                <a:lnTo>
                  <a:pt x="664268" y="137842"/>
                </a:lnTo>
                <a:lnTo>
                  <a:pt x="747338" y="194729"/>
                </a:lnTo>
                <a:lnTo>
                  <a:pt x="830408" y="141488"/>
                </a:lnTo>
                <a:lnTo>
                  <a:pt x="913405" y="119755"/>
                </a:lnTo>
                <a:lnTo>
                  <a:pt x="996475" y="103636"/>
                </a:lnTo>
                <a:lnTo>
                  <a:pt x="1079472" y="131861"/>
                </a:lnTo>
                <a:lnTo>
                  <a:pt x="1162542" y="153814"/>
                </a:lnTo>
                <a:lnTo>
                  <a:pt x="1245612" y="84893"/>
                </a:lnTo>
                <a:lnTo>
                  <a:pt x="1328609" y="76579"/>
                </a:lnTo>
                <a:lnTo>
                  <a:pt x="1411679" y="64034"/>
                </a:lnTo>
                <a:lnTo>
                  <a:pt x="1494677" y="84236"/>
                </a:lnTo>
                <a:lnTo>
                  <a:pt x="1577747" y="110565"/>
                </a:lnTo>
                <a:lnTo>
                  <a:pt x="1660817" y="56741"/>
                </a:lnTo>
                <a:lnTo>
                  <a:pt x="1743814" y="22973"/>
                </a:lnTo>
                <a:lnTo>
                  <a:pt x="1826884" y="41352"/>
                </a:lnTo>
                <a:lnTo>
                  <a:pt x="1909881" y="7803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568025" y="190463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2651022" y="191637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2734092" y="19284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2817162" y="194744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2900159" y="194649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2983229" y="19071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066226" y="19071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149296" y="191258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3232293" y="19318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315363" y="198872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398434" y="193548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481430" y="191375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3564501" y="18976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647497" y="192585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730568" y="194781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3813638" y="18788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896635" y="187057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3979705" y="18580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4062702" y="18782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4145772" y="190456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228842" y="185073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4311839" y="18169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4394909" y="183534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4477906" y="180179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4560976" y="179399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253951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2515958" y="241706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 txBox="1"/>
          <p:nvPr/>
        </p:nvSpPr>
        <p:spPr>
          <a:xfrm>
            <a:off x="2433561" y="2373461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0" name="object 200"/>
          <p:cNvSpPr/>
          <p:nvPr/>
        </p:nvSpPr>
        <p:spPr>
          <a:xfrm>
            <a:off x="2515958" y="215837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 txBox="1"/>
          <p:nvPr/>
        </p:nvSpPr>
        <p:spPr>
          <a:xfrm>
            <a:off x="2386447" y="2114769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2" name="object 202"/>
          <p:cNvSpPr/>
          <p:nvPr/>
        </p:nvSpPr>
        <p:spPr>
          <a:xfrm>
            <a:off x="2515958" y="189975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 txBox="1"/>
          <p:nvPr/>
        </p:nvSpPr>
        <p:spPr>
          <a:xfrm>
            <a:off x="2433561" y="1872061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4" name="object 204"/>
          <p:cNvSpPr/>
          <p:nvPr/>
        </p:nvSpPr>
        <p:spPr>
          <a:xfrm>
            <a:off x="2515958" y="164106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 txBox="1"/>
          <p:nvPr/>
        </p:nvSpPr>
        <p:spPr>
          <a:xfrm>
            <a:off x="2386447" y="160594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6" name="object 206"/>
          <p:cNvSpPr/>
          <p:nvPr/>
        </p:nvSpPr>
        <p:spPr>
          <a:xfrm>
            <a:off x="2515958" y="1382372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 txBox="1"/>
          <p:nvPr/>
        </p:nvSpPr>
        <p:spPr>
          <a:xfrm>
            <a:off x="2433561" y="1347252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8" name="object 208"/>
          <p:cNvSpPr/>
          <p:nvPr/>
        </p:nvSpPr>
        <p:spPr>
          <a:xfrm>
            <a:off x="2515958" y="112375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 txBox="1"/>
          <p:nvPr/>
        </p:nvSpPr>
        <p:spPr>
          <a:xfrm>
            <a:off x="2386447" y="108863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10" name="object 210"/>
          <p:cNvSpPr/>
          <p:nvPr/>
        </p:nvSpPr>
        <p:spPr>
          <a:xfrm>
            <a:off x="2539515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257685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274292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290906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30751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32411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3407265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357333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373947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 txBox="1"/>
          <p:nvPr/>
        </p:nvSpPr>
        <p:spPr>
          <a:xfrm>
            <a:off x="2549174" y="2493925"/>
            <a:ext cx="123317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</a:t>
            </a:r>
            <a:r>
              <a:rPr sz="350" spc="15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0" name="object 220"/>
          <p:cNvSpPr/>
          <p:nvPr/>
        </p:nvSpPr>
        <p:spPr>
          <a:xfrm>
            <a:off x="39055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40716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 txBox="1"/>
          <p:nvPr/>
        </p:nvSpPr>
        <p:spPr>
          <a:xfrm>
            <a:off x="3862875" y="2493925"/>
            <a:ext cx="25146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16 18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3" name="object 223"/>
          <p:cNvSpPr/>
          <p:nvPr/>
        </p:nvSpPr>
        <p:spPr>
          <a:xfrm>
            <a:off x="42376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44037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456980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 txBox="1"/>
          <p:nvPr/>
        </p:nvSpPr>
        <p:spPr>
          <a:xfrm>
            <a:off x="4195009" y="2493925"/>
            <a:ext cx="41783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20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22</a:t>
            </a:r>
            <a:r>
              <a:rPr sz="350" spc="13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7" name="object 227"/>
          <p:cNvSpPr txBox="1"/>
          <p:nvPr/>
        </p:nvSpPr>
        <p:spPr>
          <a:xfrm>
            <a:off x="3382547" y="986922"/>
            <a:ext cx="38163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0" dirty="0">
                <a:latin typeface="Tahoma"/>
                <a:cs typeface="Tahoma"/>
              </a:rPr>
              <a:t>TotalDeaths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28" name="object 228"/>
          <p:cNvSpPr/>
          <p:nvPr/>
        </p:nvSpPr>
        <p:spPr>
          <a:xfrm>
            <a:off x="360005" y="3184293"/>
            <a:ext cx="261620" cy="101600"/>
          </a:xfrm>
          <a:custGeom>
            <a:avLst/>
            <a:gdLst/>
            <a:ahLst/>
            <a:cxnLst/>
            <a:rect l="l" t="t" r="r" b="b"/>
            <a:pathLst>
              <a:path w="261620" h="101600">
                <a:moveTo>
                  <a:pt x="210565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10565" y="101221"/>
                </a:lnTo>
                <a:lnTo>
                  <a:pt x="230217" y="97228"/>
                </a:lnTo>
                <a:lnTo>
                  <a:pt x="246309" y="86354"/>
                </a:lnTo>
                <a:lnTo>
                  <a:pt x="257183" y="70262"/>
                </a:lnTo>
                <a:lnTo>
                  <a:pt x="261176" y="50610"/>
                </a:lnTo>
                <a:lnTo>
                  <a:pt x="257183" y="30959"/>
                </a:lnTo>
                <a:lnTo>
                  <a:pt x="246309" y="14866"/>
                </a:lnTo>
                <a:lnTo>
                  <a:pt x="230217" y="3993"/>
                </a:lnTo>
                <a:lnTo>
                  <a:pt x="210565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360005" y="3184293"/>
            <a:ext cx="261620" cy="101600"/>
          </a:xfrm>
          <a:custGeom>
            <a:avLst/>
            <a:gdLst/>
            <a:ahLst/>
            <a:cxnLst/>
            <a:rect l="l" t="t" r="r" b="b"/>
            <a:pathLst>
              <a:path w="26162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10565" y="0"/>
                </a:lnTo>
                <a:lnTo>
                  <a:pt x="230217" y="3993"/>
                </a:lnTo>
                <a:lnTo>
                  <a:pt x="246309" y="14866"/>
                </a:lnTo>
                <a:lnTo>
                  <a:pt x="257183" y="30959"/>
                </a:lnTo>
                <a:lnTo>
                  <a:pt x="261176" y="50610"/>
                </a:lnTo>
                <a:lnTo>
                  <a:pt x="257183" y="70262"/>
                </a:lnTo>
                <a:lnTo>
                  <a:pt x="246309" y="86354"/>
                </a:lnTo>
                <a:lnTo>
                  <a:pt x="230217" y="97228"/>
                </a:lnTo>
                <a:lnTo>
                  <a:pt x="210565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 txBox="1"/>
          <p:nvPr/>
        </p:nvSpPr>
        <p:spPr>
          <a:xfrm>
            <a:off x="347294" y="2878379"/>
            <a:ext cx="3177540" cy="4102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399"/>
              </a:lnSpc>
              <a:spcBef>
                <a:spcPts val="100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Displayed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 </a:t>
            </a:r>
            <a:r>
              <a:rPr sz="800" spc="-10" dirty="0">
                <a:solidFill>
                  <a:srgbClr val="22373A"/>
                </a:solidFill>
                <a:latin typeface="Gill Sans MT"/>
                <a:cs typeface="Gill Sans MT"/>
              </a:rPr>
              <a:t>are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marginal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effects.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7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 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sz="600" spc="-15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more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231" name="object 231"/>
          <p:cNvSpPr txBox="1"/>
          <p:nvPr/>
        </p:nvSpPr>
        <p:spPr>
          <a:xfrm>
            <a:off x="4402785" y="3209784"/>
            <a:ext cx="120014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10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7295" y="1406166"/>
            <a:ext cx="107442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spc="-10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Int</a:t>
            </a:r>
            <a:r>
              <a:rPr sz="1400" b="1" spc="-25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r</a:t>
            </a:r>
            <a:r>
              <a:rPr sz="1400" b="1" spc="-10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o</a:t>
            </a:r>
            <a:r>
              <a:rPr sz="1400" b="1" spc="10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duction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9995" y="1782276"/>
            <a:ext cx="3048635" cy="0"/>
          </a:xfrm>
          <a:custGeom>
            <a:avLst/>
            <a:gdLst/>
            <a:ahLst/>
            <a:cxnLst/>
            <a:rect l="l" t="t" r="r" b="b"/>
            <a:pathLst>
              <a:path w="3048635">
                <a:moveTo>
                  <a:pt x="0" y="0"/>
                </a:moveTo>
                <a:lnTo>
                  <a:pt x="3048038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9995" y="1782276"/>
            <a:ext cx="121920" cy="0"/>
          </a:xfrm>
          <a:custGeom>
            <a:avLst/>
            <a:gdLst/>
            <a:ahLst/>
            <a:cxnLst/>
            <a:rect l="l" t="t" r="r" b="b"/>
            <a:pathLst>
              <a:path w="121919">
                <a:moveTo>
                  <a:pt x="0" y="0"/>
                </a:moveTo>
                <a:lnTo>
                  <a:pt x="121900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70866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E09300"/>
                </a:solidFill>
              </a:rPr>
              <a:t>Spillovers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027555" cy="0"/>
          </a:xfrm>
          <a:custGeom>
            <a:avLst/>
            <a:gdLst/>
            <a:ahLst/>
            <a:cxnLst/>
            <a:rect l="l" t="t" r="r" b="b"/>
            <a:pathLst>
              <a:path w="2027555">
                <a:moveTo>
                  <a:pt x="0" y="0"/>
                </a:moveTo>
                <a:lnTo>
                  <a:pt x="2027557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81088" y="753346"/>
            <a:ext cx="3598545" cy="113792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55575" indent="-118110">
              <a:lnSpc>
                <a:spcPct val="100000"/>
              </a:lnSpc>
              <a:spcBef>
                <a:spcPts val="484"/>
              </a:spcBef>
              <a:buChar char="•"/>
              <a:tabLst>
                <a:tab pos="156210" algn="l"/>
              </a:tabLst>
            </a:pPr>
            <a:r>
              <a:rPr sz="1100" spc="-60" dirty="0">
                <a:solidFill>
                  <a:srgbClr val="22373A"/>
                </a:solidFill>
                <a:latin typeface="Gill Sans MT"/>
                <a:cs typeface="Gill Sans MT"/>
              </a:rPr>
              <a:t>Do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25" dirty="0">
                <a:solidFill>
                  <a:srgbClr val="22373A"/>
                </a:solidFill>
                <a:latin typeface="Gill Sans MT"/>
                <a:cs typeface="Gill Sans MT"/>
              </a:rPr>
              <a:t>we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observe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5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C41E3A"/>
                </a:solidFill>
                <a:latin typeface="Gill Sans MT"/>
                <a:cs typeface="Gill Sans MT"/>
              </a:rPr>
              <a:t>gyration</a:t>
            </a:r>
            <a:r>
              <a:rPr sz="1100" spc="-35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portfolio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after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5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disaster?</a:t>
            </a:r>
            <a:endParaRPr sz="1100">
              <a:latin typeface="Gill Sans MT"/>
              <a:cs typeface="Gill Sans MT"/>
            </a:endParaRPr>
          </a:p>
          <a:p>
            <a:pPr marL="433070" lvl="1" indent="-114300">
              <a:lnSpc>
                <a:spcPct val="100000"/>
              </a:lnSpc>
              <a:spcBef>
                <a:spcPts val="350"/>
              </a:spcBef>
              <a:buChar char="•"/>
              <a:tabLst>
                <a:tab pos="43370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Investors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0" dirty="0">
                <a:solidFill>
                  <a:srgbClr val="22373A"/>
                </a:solidFill>
                <a:latin typeface="Gill Sans MT"/>
                <a:cs typeface="Gill Sans MT"/>
              </a:rPr>
              <a:t>may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0" dirty="0">
                <a:solidFill>
                  <a:srgbClr val="22373A"/>
                </a:solidFill>
                <a:latin typeface="Gill Sans MT"/>
                <a:cs typeface="Gill Sans MT"/>
              </a:rPr>
              <a:t>simply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pull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out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hold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cash..</a:t>
            </a:r>
            <a:endParaRPr sz="1000">
              <a:latin typeface="Gill Sans MT"/>
              <a:cs typeface="Gill Sans MT"/>
            </a:endParaRPr>
          </a:p>
          <a:p>
            <a:pPr marL="4330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33705" algn="l"/>
              </a:tabLst>
            </a:pP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..or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they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0" dirty="0">
                <a:solidFill>
                  <a:srgbClr val="22373A"/>
                </a:solidFill>
                <a:latin typeface="Gill Sans MT"/>
                <a:cs typeface="Gill Sans MT"/>
              </a:rPr>
              <a:t>may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reshuffle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0" dirty="0">
                <a:solidFill>
                  <a:srgbClr val="22373A"/>
                </a:solidFill>
                <a:latin typeface="Gill Sans MT"/>
                <a:cs typeface="Gill Sans MT"/>
              </a:rPr>
              <a:t>funds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from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0" dirty="0">
                <a:solidFill>
                  <a:srgbClr val="22373A"/>
                </a:solidFill>
                <a:latin typeface="Gill Sans MT"/>
                <a:cs typeface="Gill Sans MT"/>
              </a:rPr>
              <a:t>hit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to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other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countries</a:t>
            </a:r>
            <a:endParaRPr sz="1000">
              <a:latin typeface="Gill Sans MT"/>
              <a:cs typeface="Gill Sans MT"/>
            </a:endParaRPr>
          </a:p>
          <a:p>
            <a:pPr marL="433070" lvl="1" indent="-114300">
              <a:lnSpc>
                <a:spcPct val="100000"/>
              </a:lnSpc>
              <a:spcBef>
                <a:spcPts val="175"/>
              </a:spcBef>
              <a:buFont typeface="Gill Sans MT"/>
              <a:buChar char="•"/>
              <a:tabLst>
                <a:tab pos="433705" algn="l"/>
              </a:tabLst>
            </a:pPr>
            <a:r>
              <a:rPr sz="1000" i="1" spc="15" dirty="0">
                <a:solidFill>
                  <a:srgbClr val="22373A"/>
                </a:solidFill>
                <a:latin typeface="Calibri"/>
                <a:cs typeface="Calibri"/>
              </a:rPr>
              <a:t>y</a:t>
            </a:r>
            <a:r>
              <a:rPr sz="1050" i="1" spc="22" baseline="-11904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1050" spc="22" baseline="-11904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1050" i="1" spc="22" baseline="-11904" dirty="0">
                <a:solidFill>
                  <a:srgbClr val="22373A"/>
                </a:solidFill>
                <a:latin typeface="Calibri"/>
                <a:cs typeface="Calibri"/>
              </a:rPr>
              <a:t>h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is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the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aggregate inflow 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foreign</a:t>
            </a:r>
            <a:r>
              <a:rPr sz="1000" spc="-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countries</a:t>
            </a:r>
            <a:endParaRPr sz="1000">
              <a:latin typeface="Gill Sans MT"/>
              <a:cs typeface="Gill Sans MT"/>
            </a:endParaRPr>
          </a:p>
          <a:p>
            <a:pPr marL="4330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33705" algn="l"/>
              </a:tabLst>
            </a:pP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Sacrifice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cross-sectional</a:t>
            </a:r>
            <a:r>
              <a:rPr sz="1000" spc="-8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dimension</a:t>
            </a:r>
            <a:endParaRPr sz="1000">
              <a:latin typeface="Gill Sans MT"/>
              <a:cs typeface="Gill Sans MT"/>
            </a:endParaRPr>
          </a:p>
          <a:p>
            <a:pPr marL="433070" lvl="1" indent="-114300">
              <a:lnSpc>
                <a:spcPct val="100000"/>
              </a:lnSpc>
              <a:spcBef>
                <a:spcPts val="175"/>
              </a:spcBef>
              <a:buClr>
                <a:srgbClr val="22373A"/>
              </a:buClr>
              <a:buChar char="•"/>
              <a:tabLst>
                <a:tab pos="433705" algn="l"/>
              </a:tabLst>
            </a:pPr>
            <a:r>
              <a:rPr sz="1000" spc="5" dirty="0">
                <a:solidFill>
                  <a:srgbClr val="C41E3A"/>
                </a:solidFill>
                <a:latin typeface="Gill Sans MT"/>
                <a:cs typeface="Gill Sans MT"/>
              </a:rPr>
              <a:t>Destination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helps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understanding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the</a:t>
            </a:r>
            <a:r>
              <a:rPr sz="1000" spc="-15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C41E3A"/>
                </a:solidFill>
                <a:latin typeface="Gill Sans MT"/>
                <a:cs typeface="Gill Sans MT"/>
              </a:rPr>
              <a:t>mechanism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6656" y="2471507"/>
            <a:ext cx="16129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2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6240" y="2410738"/>
            <a:ext cx="4699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323215" algn="l"/>
              </a:tabLst>
            </a:pPr>
            <a:r>
              <a:rPr sz="1100" i="1" spc="5" dirty="0">
                <a:solidFill>
                  <a:srgbClr val="22373A"/>
                </a:solidFill>
                <a:latin typeface="Calibri"/>
                <a:cs typeface="Calibri"/>
              </a:rPr>
              <a:t>y</a:t>
            </a:r>
            <a:r>
              <a:rPr sz="1200" i="1" spc="7" baseline="-13888" dirty="0">
                <a:solidFill>
                  <a:srgbClr val="22373A"/>
                </a:solidFill>
                <a:latin typeface="Calibri"/>
                <a:cs typeface="Calibri"/>
              </a:rPr>
              <a:t>t	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=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68578" y="2211437"/>
            <a:ext cx="17208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535" dirty="0">
                <a:solidFill>
                  <a:srgbClr val="22373A"/>
                </a:solidFill>
                <a:latin typeface="Arial"/>
                <a:cs typeface="Arial"/>
              </a:rPr>
              <a:t>L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14818" y="2393631"/>
            <a:ext cx="15494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</a:t>
            </a:r>
            <a:r>
              <a:rPr sz="800" spc="-20" dirty="0">
                <a:solidFill>
                  <a:srgbClr val="22373A"/>
                </a:solidFill>
                <a:latin typeface="Lucida Sans Unicode"/>
                <a:cs typeface="Lucida Sans Unicode"/>
              </a:rPr>
              <a:t>:</a:t>
            </a: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73200" y="2315348"/>
            <a:ext cx="698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10" dirty="0">
                <a:solidFill>
                  <a:srgbClr val="22373A"/>
                </a:solidFill>
                <a:latin typeface="Calibri"/>
                <a:cs typeface="Calibri"/>
              </a:rPr>
              <a:t>f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217256" y="2376105"/>
            <a:ext cx="19939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25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spc="2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81278" y="2527350"/>
            <a:ext cx="528955" cy="0"/>
          </a:xfrm>
          <a:custGeom>
            <a:avLst/>
            <a:gdLst/>
            <a:ahLst/>
            <a:cxnLst/>
            <a:rect l="l" t="t" r="r" b="b"/>
            <a:pathLst>
              <a:path w="528955">
                <a:moveTo>
                  <a:pt x="0" y="0"/>
                </a:moveTo>
                <a:lnTo>
                  <a:pt x="528370" y="0"/>
                </a:lnTo>
              </a:path>
            </a:pathLst>
          </a:custGeom>
          <a:ln w="5537">
            <a:solidFill>
              <a:srgbClr val="2237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945616" y="2526562"/>
            <a:ext cx="3937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650" i="1" spc="75" baseline="7575" dirty="0">
                <a:solidFill>
                  <a:srgbClr val="22373A"/>
                </a:solidFill>
                <a:latin typeface="Calibri"/>
                <a:cs typeface="Calibri"/>
              </a:rPr>
              <a:t>A</a:t>
            </a:r>
            <a:r>
              <a:rPr sz="800" i="1" spc="50" dirty="0">
                <a:solidFill>
                  <a:srgbClr val="22373A"/>
                </a:solidFill>
                <a:latin typeface="Calibri"/>
                <a:cs typeface="Calibri"/>
              </a:rPr>
              <a:t>i</a:t>
            </a:r>
            <a:r>
              <a:rPr sz="800" i="1" spc="50" dirty="0">
                <a:solidFill>
                  <a:srgbClr val="22373A"/>
                </a:solidFill>
                <a:latin typeface="Sitka Text"/>
                <a:cs typeface="Sitka Text"/>
              </a:rPr>
              <a:t>,</a:t>
            </a:r>
            <a:r>
              <a:rPr sz="800" i="1" spc="5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i="1" spc="50" dirty="0">
                <a:solidFill>
                  <a:srgbClr val="22373A"/>
                </a:solidFill>
                <a:latin typeface="Arial"/>
                <a:cs typeface="Arial"/>
              </a:rPr>
              <a:t>−</a:t>
            </a:r>
            <a:r>
              <a:rPr sz="800" spc="50" dirty="0">
                <a:solidFill>
                  <a:srgbClr val="22373A"/>
                </a:solidFill>
                <a:latin typeface="Gill Sans MT"/>
                <a:cs typeface="Gill Sans MT"/>
              </a:rPr>
              <a:t>1</a:t>
            </a:r>
            <a:endParaRPr sz="80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450619" y="2410738"/>
            <a:ext cx="141986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= </a:t>
            </a:r>
            <a:r>
              <a:rPr sz="1100" i="1" spc="10" dirty="0">
                <a:solidFill>
                  <a:srgbClr val="22373A"/>
                </a:solidFill>
                <a:latin typeface="Verdana"/>
                <a:cs typeface="Verdana"/>
              </a:rPr>
              <a:t>α 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+ </a:t>
            </a:r>
            <a:r>
              <a:rPr sz="1100" i="1" spc="-70" dirty="0">
                <a:solidFill>
                  <a:srgbClr val="C41E3A"/>
                </a:solidFill>
                <a:latin typeface="Verdana"/>
                <a:cs typeface="Verdana"/>
              </a:rPr>
              <a:t>β </a:t>
            </a:r>
            <a:r>
              <a:rPr sz="1100" i="1" spc="65" dirty="0">
                <a:solidFill>
                  <a:srgbClr val="22373A"/>
                </a:solidFill>
                <a:latin typeface="Calibri"/>
                <a:cs typeface="Calibri"/>
              </a:rPr>
              <a:t>D 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+ </a:t>
            </a:r>
            <a:r>
              <a:rPr sz="1100" i="1" spc="-90" dirty="0">
                <a:solidFill>
                  <a:srgbClr val="22373A"/>
                </a:solidFill>
                <a:latin typeface="Verdana"/>
                <a:cs typeface="Verdana"/>
              </a:rPr>
              <a:t>γ </a:t>
            </a:r>
            <a:r>
              <a:rPr sz="1100" i="1" spc="50" dirty="0">
                <a:solidFill>
                  <a:srgbClr val="22373A"/>
                </a:solidFill>
                <a:latin typeface="Calibri"/>
                <a:cs typeface="Calibri"/>
              </a:rPr>
              <a:t>X 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+</a:t>
            </a:r>
            <a:r>
              <a:rPr sz="1100" spc="-185" dirty="0">
                <a:solidFill>
                  <a:srgbClr val="22373A"/>
                </a:solidFill>
                <a:latin typeface="Lucida Sans Unicode"/>
                <a:cs typeface="Lucida Sans Unicode"/>
              </a:rPr>
              <a:t> </a:t>
            </a:r>
            <a:r>
              <a:rPr sz="1100" i="1" spc="-60" dirty="0">
                <a:solidFill>
                  <a:srgbClr val="22373A"/>
                </a:solidFill>
                <a:latin typeface="Verdana"/>
                <a:cs typeface="Verdana"/>
              </a:rPr>
              <a:t>ε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685480" y="2471507"/>
            <a:ext cx="121539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18135" algn="l"/>
                <a:tab pos="756285" algn="l"/>
                <a:tab pos="1171575" algn="l"/>
              </a:tabLst>
            </a:pP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	</a:t>
            </a:r>
            <a:r>
              <a:rPr sz="800" i="1" spc="-5" dirty="0">
                <a:solidFill>
                  <a:srgbClr val="C41E3A"/>
                </a:solidFill>
                <a:latin typeface="Calibri"/>
                <a:cs typeface="Calibri"/>
              </a:rPr>
              <a:t>h   </a:t>
            </a:r>
            <a:r>
              <a:rPr sz="800" i="1" spc="70" dirty="0">
                <a:solidFill>
                  <a:srgbClr val="C41E3A"/>
                </a:solidFill>
                <a:latin typeface="Calibri"/>
                <a:cs typeface="Calibri"/>
              </a:rPr>
              <a:t> </a:t>
            </a:r>
            <a:r>
              <a:rPr sz="800" i="1" spc="-3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i="1" dirty="0">
                <a:solidFill>
                  <a:srgbClr val="22373A"/>
                </a:solidFill>
                <a:latin typeface="Calibri"/>
                <a:cs typeface="Calibri"/>
              </a:rPr>
              <a:t>	</a:t>
            </a:r>
            <a:r>
              <a:rPr sz="800" i="1" spc="-5" dirty="0">
                <a:solidFill>
                  <a:srgbClr val="22373A"/>
                </a:solidFill>
                <a:latin typeface="Calibri"/>
                <a:cs typeface="Calibri"/>
              </a:rPr>
              <a:t>h</a:t>
            </a:r>
            <a:r>
              <a:rPr sz="800" i="1" dirty="0">
                <a:solidFill>
                  <a:srgbClr val="22373A"/>
                </a:solidFill>
                <a:latin typeface="Calibri"/>
                <a:cs typeface="Calibri"/>
              </a:rPr>
              <a:t>   </a:t>
            </a:r>
            <a:r>
              <a:rPr sz="800" i="1" spc="-55" dirty="0">
                <a:solidFill>
                  <a:srgbClr val="22373A"/>
                </a:solidFill>
                <a:latin typeface="Calibri"/>
                <a:cs typeface="Calibri"/>
              </a:rPr>
              <a:t> </a:t>
            </a:r>
            <a:r>
              <a:rPr sz="800" i="1" spc="-3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r>
              <a:rPr sz="800" i="1" dirty="0">
                <a:solidFill>
                  <a:srgbClr val="22373A"/>
                </a:solidFill>
                <a:latin typeface="Calibri"/>
                <a:cs typeface="Calibri"/>
              </a:rPr>
              <a:t>	</a:t>
            </a:r>
            <a:r>
              <a:rPr sz="800" i="1" spc="-30" dirty="0">
                <a:solidFill>
                  <a:srgbClr val="22373A"/>
                </a:solidFill>
                <a:latin typeface="Calibri"/>
                <a:cs typeface="Calibri"/>
              </a:rPr>
              <a:t>t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96742" y="2410738"/>
            <a:ext cx="106426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-5" dirty="0">
                <a:solidFill>
                  <a:srgbClr val="22373A"/>
                </a:solidFill>
                <a:latin typeface="Calibri"/>
                <a:cs typeface="Calibri"/>
              </a:rPr>
              <a:t>h 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= </a:t>
            </a:r>
            <a:r>
              <a:rPr sz="1100" spc="-75" dirty="0">
                <a:solidFill>
                  <a:srgbClr val="22373A"/>
                </a:solidFill>
                <a:latin typeface="Gill Sans MT"/>
                <a:cs typeface="Gill Sans MT"/>
              </a:rPr>
              <a:t>0</a:t>
            </a:r>
            <a:r>
              <a:rPr sz="1100" i="1" spc="-75" dirty="0">
                <a:solidFill>
                  <a:srgbClr val="22373A"/>
                </a:solidFill>
                <a:latin typeface="Verdana"/>
                <a:cs typeface="Verdana"/>
              </a:rPr>
              <a:t>, </a:t>
            </a:r>
            <a:r>
              <a:rPr sz="1100" spc="-75" dirty="0">
                <a:solidFill>
                  <a:srgbClr val="22373A"/>
                </a:solidFill>
                <a:latin typeface="Gill Sans MT"/>
                <a:cs typeface="Gill Sans MT"/>
              </a:rPr>
              <a:t>1</a:t>
            </a:r>
            <a:r>
              <a:rPr sz="1100" i="1" spc="-75" dirty="0">
                <a:solidFill>
                  <a:srgbClr val="22373A"/>
                </a:solidFill>
                <a:latin typeface="Verdana"/>
                <a:cs typeface="Verdana"/>
              </a:rPr>
              <a:t>, </a:t>
            </a:r>
            <a:r>
              <a:rPr sz="1100" spc="-75" dirty="0">
                <a:solidFill>
                  <a:srgbClr val="22373A"/>
                </a:solidFill>
                <a:latin typeface="Gill Sans MT"/>
                <a:cs typeface="Gill Sans MT"/>
              </a:rPr>
              <a:t>2</a:t>
            </a:r>
            <a:r>
              <a:rPr sz="1100" i="1" spc="-75" dirty="0">
                <a:solidFill>
                  <a:srgbClr val="22373A"/>
                </a:solidFill>
                <a:latin typeface="Verdana"/>
                <a:cs typeface="Verdana"/>
              </a:rPr>
              <a:t>...</a:t>
            </a:r>
            <a:r>
              <a:rPr sz="1100" spc="-75" dirty="0">
                <a:solidFill>
                  <a:srgbClr val="22373A"/>
                </a:solidFill>
                <a:latin typeface="Gill Sans MT"/>
                <a:cs typeface="Gill Sans MT"/>
              </a:rPr>
              <a:t>24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(2)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02785" y="3210495"/>
            <a:ext cx="120014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11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27647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5" dirty="0">
                <a:solidFill>
                  <a:srgbClr val="E09300"/>
                </a:solidFill>
              </a:rPr>
              <a:t>Only </a:t>
            </a:r>
            <a:r>
              <a:rPr sz="1200" spc="15" dirty="0">
                <a:solidFill>
                  <a:srgbClr val="E09300"/>
                </a:solidFill>
              </a:rPr>
              <a:t>high-risk </a:t>
            </a:r>
            <a:r>
              <a:rPr sz="1200" spc="-20" dirty="0">
                <a:solidFill>
                  <a:srgbClr val="E09300"/>
                </a:solidFill>
              </a:rPr>
              <a:t>EMEs </a:t>
            </a:r>
            <a:r>
              <a:rPr sz="1200" spc="-25" dirty="0">
                <a:solidFill>
                  <a:srgbClr val="E09300"/>
                </a:solidFill>
              </a:rPr>
              <a:t>produce</a:t>
            </a:r>
            <a:r>
              <a:rPr sz="1200" spc="-155" dirty="0">
                <a:solidFill>
                  <a:srgbClr val="E09300"/>
                </a:solidFill>
              </a:rPr>
              <a:t> </a:t>
            </a:r>
            <a:r>
              <a:rPr sz="1200" dirty="0">
                <a:solidFill>
                  <a:srgbClr val="E09300"/>
                </a:solidFill>
              </a:rPr>
              <a:t>spillovers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212340" cy="0"/>
          </a:xfrm>
          <a:custGeom>
            <a:avLst/>
            <a:gdLst/>
            <a:ahLst/>
            <a:cxnLst/>
            <a:rect l="l" t="t" r="r" b="b"/>
            <a:pathLst>
              <a:path w="2212340">
                <a:moveTo>
                  <a:pt x="0" y="0"/>
                </a:moveTo>
                <a:lnTo>
                  <a:pt x="2211849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04202" y="782928"/>
            <a:ext cx="92456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High-risk</a:t>
            </a:r>
            <a:r>
              <a:rPr sz="11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5" dirty="0">
                <a:solidFill>
                  <a:srgbClr val="22373A"/>
                </a:solidFill>
                <a:latin typeface="Gill Sans MT"/>
                <a:cs typeface="Gill Sans MT"/>
              </a:rPr>
              <a:t>EMEs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78873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80570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117590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119288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41695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2164535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91218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65977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690" y="140735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6690" y="115493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403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10098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7623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4230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837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444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40507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06647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572714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3878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90484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7091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3698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44031" y="1155953"/>
            <a:ext cx="1993264" cy="1323340"/>
          </a:xfrm>
          <a:custGeom>
            <a:avLst/>
            <a:gdLst/>
            <a:ahLst/>
            <a:cxnLst/>
            <a:rect l="l" t="t" r="r" b="b"/>
            <a:pathLst>
              <a:path w="1993264" h="1323339">
                <a:moveTo>
                  <a:pt x="1041056" y="1254000"/>
                </a:moveTo>
                <a:lnTo>
                  <a:pt x="664341" y="1254000"/>
                </a:lnTo>
                <a:lnTo>
                  <a:pt x="747411" y="1323285"/>
                </a:lnTo>
                <a:lnTo>
                  <a:pt x="830408" y="1268294"/>
                </a:lnTo>
                <a:lnTo>
                  <a:pt x="913478" y="1264356"/>
                </a:lnTo>
                <a:lnTo>
                  <a:pt x="1027950" y="1264356"/>
                </a:lnTo>
                <a:lnTo>
                  <a:pt x="1041056" y="1254000"/>
                </a:lnTo>
                <a:close/>
              </a:path>
              <a:path w="1993264" h="1323339">
                <a:moveTo>
                  <a:pt x="1924257" y="1207979"/>
                </a:moveTo>
                <a:lnTo>
                  <a:pt x="1577820" y="1207979"/>
                </a:lnTo>
                <a:lnTo>
                  <a:pt x="1660817" y="1312637"/>
                </a:lnTo>
                <a:lnTo>
                  <a:pt x="1743887" y="1227671"/>
                </a:lnTo>
                <a:lnTo>
                  <a:pt x="1879724" y="1227671"/>
                </a:lnTo>
                <a:lnTo>
                  <a:pt x="1909954" y="1218700"/>
                </a:lnTo>
                <a:lnTo>
                  <a:pt x="1924257" y="1207979"/>
                </a:lnTo>
                <a:close/>
              </a:path>
              <a:path w="1993264" h="1323339">
                <a:moveTo>
                  <a:pt x="1027950" y="1264356"/>
                </a:moveTo>
                <a:lnTo>
                  <a:pt x="913478" y="1264356"/>
                </a:lnTo>
                <a:lnTo>
                  <a:pt x="996475" y="1289226"/>
                </a:lnTo>
                <a:lnTo>
                  <a:pt x="1027950" y="1264356"/>
                </a:lnTo>
                <a:close/>
              </a:path>
              <a:path w="1993264" h="1323339">
                <a:moveTo>
                  <a:pt x="1992951" y="1108645"/>
                </a:moveTo>
                <a:lnTo>
                  <a:pt x="332207" y="1108645"/>
                </a:lnTo>
                <a:lnTo>
                  <a:pt x="415204" y="1143507"/>
                </a:lnTo>
                <a:lnTo>
                  <a:pt x="498274" y="1207469"/>
                </a:lnTo>
                <a:lnTo>
                  <a:pt x="581271" y="1277265"/>
                </a:lnTo>
                <a:lnTo>
                  <a:pt x="664341" y="1254000"/>
                </a:lnTo>
                <a:lnTo>
                  <a:pt x="1041056" y="1254000"/>
                </a:lnTo>
                <a:lnTo>
                  <a:pt x="1079545" y="1223587"/>
                </a:lnTo>
                <a:lnTo>
                  <a:pt x="1162615" y="1138183"/>
                </a:lnTo>
                <a:lnTo>
                  <a:pt x="1281343" y="1138183"/>
                </a:lnTo>
                <a:lnTo>
                  <a:pt x="1328682" y="1119148"/>
                </a:lnTo>
                <a:lnTo>
                  <a:pt x="1992951" y="1119148"/>
                </a:lnTo>
                <a:lnTo>
                  <a:pt x="1992951" y="1108645"/>
                </a:lnTo>
                <a:close/>
              </a:path>
              <a:path w="1993264" h="1323339">
                <a:moveTo>
                  <a:pt x="1879724" y="1227671"/>
                </a:moveTo>
                <a:lnTo>
                  <a:pt x="1743887" y="1227671"/>
                </a:lnTo>
                <a:lnTo>
                  <a:pt x="1826884" y="1243352"/>
                </a:lnTo>
                <a:lnTo>
                  <a:pt x="1879724" y="1227671"/>
                </a:lnTo>
                <a:close/>
              </a:path>
              <a:path w="1993264" h="1323339">
                <a:moveTo>
                  <a:pt x="1992951" y="1119148"/>
                </a:moveTo>
                <a:lnTo>
                  <a:pt x="1328682" y="1119148"/>
                </a:lnTo>
                <a:lnTo>
                  <a:pt x="1411680" y="1188433"/>
                </a:lnTo>
                <a:lnTo>
                  <a:pt x="1494750" y="1241528"/>
                </a:lnTo>
                <a:lnTo>
                  <a:pt x="1577820" y="1207979"/>
                </a:lnTo>
                <a:lnTo>
                  <a:pt x="1924257" y="1207979"/>
                </a:lnTo>
                <a:lnTo>
                  <a:pt x="1992951" y="1156489"/>
                </a:lnTo>
                <a:lnTo>
                  <a:pt x="1992951" y="1119148"/>
                </a:lnTo>
                <a:close/>
              </a:path>
              <a:path w="1993264" h="1323339">
                <a:moveTo>
                  <a:pt x="415204" y="758788"/>
                </a:moveTo>
                <a:lnTo>
                  <a:pt x="332207" y="782419"/>
                </a:lnTo>
                <a:lnTo>
                  <a:pt x="249137" y="857174"/>
                </a:lnTo>
                <a:lnTo>
                  <a:pt x="166067" y="895245"/>
                </a:lnTo>
                <a:lnTo>
                  <a:pt x="83070" y="931638"/>
                </a:lnTo>
                <a:lnTo>
                  <a:pt x="0" y="1022731"/>
                </a:lnTo>
                <a:lnTo>
                  <a:pt x="0" y="1154009"/>
                </a:lnTo>
                <a:lnTo>
                  <a:pt x="83070" y="1124690"/>
                </a:lnTo>
                <a:lnTo>
                  <a:pt x="280288" y="1124690"/>
                </a:lnTo>
                <a:lnTo>
                  <a:pt x="332207" y="1108645"/>
                </a:lnTo>
                <a:lnTo>
                  <a:pt x="1992951" y="1108645"/>
                </a:lnTo>
                <a:lnTo>
                  <a:pt x="1992951" y="804298"/>
                </a:lnTo>
                <a:lnTo>
                  <a:pt x="581271" y="804298"/>
                </a:lnTo>
                <a:lnTo>
                  <a:pt x="498274" y="799922"/>
                </a:lnTo>
                <a:lnTo>
                  <a:pt x="415204" y="758788"/>
                </a:lnTo>
                <a:close/>
              </a:path>
              <a:path w="1993264" h="1323339">
                <a:moveTo>
                  <a:pt x="1281343" y="1138183"/>
                </a:moveTo>
                <a:lnTo>
                  <a:pt x="1162615" y="1138183"/>
                </a:lnTo>
                <a:lnTo>
                  <a:pt x="1245612" y="1152551"/>
                </a:lnTo>
                <a:lnTo>
                  <a:pt x="1281343" y="1138183"/>
                </a:lnTo>
                <a:close/>
              </a:path>
              <a:path w="1993264" h="1323339">
                <a:moveTo>
                  <a:pt x="280288" y="1124690"/>
                </a:moveTo>
                <a:lnTo>
                  <a:pt x="83070" y="1124690"/>
                </a:lnTo>
                <a:lnTo>
                  <a:pt x="166067" y="1131036"/>
                </a:lnTo>
                <a:lnTo>
                  <a:pt x="249137" y="1134318"/>
                </a:lnTo>
                <a:lnTo>
                  <a:pt x="280288" y="1124690"/>
                </a:lnTo>
                <a:close/>
              </a:path>
              <a:path w="1993264" h="1323339">
                <a:moveTo>
                  <a:pt x="1328682" y="262629"/>
                </a:moveTo>
                <a:lnTo>
                  <a:pt x="1245612" y="388583"/>
                </a:lnTo>
                <a:lnTo>
                  <a:pt x="1162615" y="414256"/>
                </a:lnTo>
                <a:lnTo>
                  <a:pt x="1079545" y="513808"/>
                </a:lnTo>
                <a:lnTo>
                  <a:pt x="996475" y="571790"/>
                </a:lnTo>
                <a:lnTo>
                  <a:pt x="913478" y="582657"/>
                </a:lnTo>
                <a:lnTo>
                  <a:pt x="830408" y="641586"/>
                </a:lnTo>
                <a:lnTo>
                  <a:pt x="747411" y="743691"/>
                </a:lnTo>
                <a:lnTo>
                  <a:pt x="664241" y="743691"/>
                </a:lnTo>
                <a:lnTo>
                  <a:pt x="581271" y="804298"/>
                </a:lnTo>
                <a:lnTo>
                  <a:pt x="1992951" y="804298"/>
                </a:lnTo>
                <a:lnTo>
                  <a:pt x="1992951" y="743691"/>
                </a:lnTo>
                <a:lnTo>
                  <a:pt x="747411" y="743691"/>
                </a:lnTo>
                <a:lnTo>
                  <a:pt x="1992951" y="743619"/>
                </a:lnTo>
                <a:lnTo>
                  <a:pt x="1992951" y="284582"/>
                </a:lnTo>
                <a:lnTo>
                  <a:pt x="1494750" y="284582"/>
                </a:lnTo>
                <a:lnTo>
                  <a:pt x="1411680" y="275465"/>
                </a:lnTo>
                <a:lnTo>
                  <a:pt x="1328682" y="262629"/>
                </a:lnTo>
                <a:close/>
              </a:path>
              <a:path w="1993264" h="1323339">
                <a:moveTo>
                  <a:pt x="1577820" y="226309"/>
                </a:moveTo>
                <a:lnTo>
                  <a:pt x="1494750" y="284582"/>
                </a:lnTo>
                <a:lnTo>
                  <a:pt x="1992951" y="284582"/>
                </a:lnTo>
                <a:lnTo>
                  <a:pt x="1992951" y="264452"/>
                </a:lnTo>
                <a:lnTo>
                  <a:pt x="1660817" y="264452"/>
                </a:lnTo>
                <a:lnTo>
                  <a:pt x="1577820" y="226309"/>
                </a:lnTo>
                <a:close/>
              </a:path>
              <a:path w="1993264" h="1323339">
                <a:moveTo>
                  <a:pt x="1992951" y="0"/>
                </a:moveTo>
                <a:lnTo>
                  <a:pt x="1909954" y="92113"/>
                </a:lnTo>
                <a:lnTo>
                  <a:pt x="1826884" y="142582"/>
                </a:lnTo>
                <a:lnTo>
                  <a:pt x="1743887" y="161034"/>
                </a:lnTo>
                <a:lnTo>
                  <a:pt x="1660817" y="264452"/>
                </a:lnTo>
                <a:lnTo>
                  <a:pt x="1992951" y="264452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08373" y="2409953"/>
            <a:ext cx="83185" cy="69850"/>
          </a:xfrm>
          <a:custGeom>
            <a:avLst/>
            <a:gdLst/>
            <a:ahLst/>
            <a:cxnLst/>
            <a:rect l="l" t="t" r="r" b="b"/>
            <a:pathLst>
              <a:path w="83184" h="69850">
                <a:moveTo>
                  <a:pt x="83070" y="6928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821851" y="2363933"/>
            <a:ext cx="83185" cy="104775"/>
          </a:xfrm>
          <a:custGeom>
            <a:avLst/>
            <a:gdLst/>
            <a:ahLst/>
            <a:cxnLst/>
            <a:rect l="l" t="t" r="r" b="b"/>
            <a:pathLst>
              <a:path w="83185" h="104775">
                <a:moveTo>
                  <a:pt x="82997" y="104657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157510" y="2420309"/>
            <a:ext cx="83185" cy="25400"/>
          </a:xfrm>
          <a:custGeom>
            <a:avLst/>
            <a:gdLst/>
            <a:ahLst/>
            <a:cxnLst/>
            <a:rect l="l" t="t" r="r" b="b"/>
            <a:pathLst>
              <a:path w="83184" h="25400">
                <a:moveTo>
                  <a:pt x="82997" y="24869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6239" y="2264599"/>
            <a:ext cx="249554" cy="168910"/>
          </a:xfrm>
          <a:custGeom>
            <a:avLst/>
            <a:gdLst/>
            <a:ahLst/>
            <a:cxnLst/>
            <a:rect l="l" t="t" r="r" b="b"/>
            <a:pathLst>
              <a:path w="249555" h="168910">
                <a:moveTo>
                  <a:pt x="249064" y="168619"/>
                </a:moveTo>
                <a:lnTo>
                  <a:pt x="166067" y="98823"/>
                </a:lnTo>
                <a:lnTo>
                  <a:pt x="82997" y="3486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987919" y="2383624"/>
            <a:ext cx="83185" cy="15875"/>
          </a:xfrm>
          <a:custGeom>
            <a:avLst/>
            <a:gdLst/>
            <a:ahLst/>
            <a:cxnLst/>
            <a:rect l="l" t="t" r="r" b="b"/>
            <a:pathLst>
              <a:path w="83185" h="15875">
                <a:moveTo>
                  <a:pt x="82997" y="1568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572714" y="2275101"/>
            <a:ext cx="166370" cy="122555"/>
          </a:xfrm>
          <a:custGeom>
            <a:avLst/>
            <a:gdLst/>
            <a:ahLst/>
            <a:cxnLst/>
            <a:rect l="l" t="t" r="r" b="b"/>
            <a:pathLst>
              <a:path w="166369" h="122555">
                <a:moveTo>
                  <a:pt x="166067" y="122380"/>
                </a:moveTo>
                <a:lnTo>
                  <a:pt x="82997" y="6928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44031" y="2087592"/>
            <a:ext cx="83185" cy="91440"/>
          </a:xfrm>
          <a:custGeom>
            <a:avLst/>
            <a:gdLst/>
            <a:ahLst/>
            <a:cxnLst/>
            <a:rect l="l" t="t" r="r" b="b"/>
            <a:pathLst>
              <a:path w="83185" h="91439">
                <a:moveTo>
                  <a:pt x="0" y="91092"/>
                </a:move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10098" y="1938372"/>
            <a:ext cx="166370" cy="113030"/>
          </a:xfrm>
          <a:custGeom>
            <a:avLst/>
            <a:gdLst/>
            <a:ahLst/>
            <a:cxnLst/>
            <a:rect l="l" t="t" r="r" b="b"/>
            <a:pathLst>
              <a:path w="166370" h="113030">
                <a:moveTo>
                  <a:pt x="0" y="112826"/>
                </a:moveTo>
                <a:lnTo>
                  <a:pt x="83070" y="74755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44031" y="2178684"/>
            <a:ext cx="0" cy="131445"/>
          </a:xfrm>
          <a:custGeom>
            <a:avLst/>
            <a:gdLst/>
            <a:ahLst/>
            <a:cxnLst/>
            <a:rect l="l" t="t" r="r" b="b"/>
            <a:pathLst>
              <a:path h="131444">
                <a:moveTo>
                  <a:pt x="0" y="131278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406647" y="2294136"/>
            <a:ext cx="83185" cy="14604"/>
          </a:xfrm>
          <a:custGeom>
            <a:avLst/>
            <a:gdLst/>
            <a:ahLst/>
            <a:cxnLst/>
            <a:rect l="l" t="t" r="r" b="b"/>
            <a:pathLst>
              <a:path w="83184" h="14605">
                <a:moveTo>
                  <a:pt x="82997" y="14367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25303" y="1899645"/>
            <a:ext cx="83185" cy="60960"/>
          </a:xfrm>
          <a:custGeom>
            <a:avLst/>
            <a:gdLst/>
            <a:ahLst/>
            <a:cxnLst/>
            <a:rect l="l" t="t" r="r" b="b"/>
            <a:pathLst>
              <a:path w="83184" h="60960">
                <a:moveTo>
                  <a:pt x="0" y="60606"/>
                </a:moveTo>
                <a:lnTo>
                  <a:pt x="0" y="60606"/>
                </a:lnTo>
                <a:lnTo>
                  <a:pt x="829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91443" y="1738610"/>
            <a:ext cx="166370" cy="161290"/>
          </a:xfrm>
          <a:custGeom>
            <a:avLst/>
            <a:gdLst/>
            <a:ahLst/>
            <a:cxnLst/>
            <a:rect l="l" t="t" r="r" b="b"/>
            <a:pathLst>
              <a:path w="166369" h="161289">
                <a:moveTo>
                  <a:pt x="0" y="161034"/>
                </a:moveTo>
                <a:lnTo>
                  <a:pt x="82997" y="58929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240507" y="1570209"/>
            <a:ext cx="166370" cy="158115"/>
          </a:xfrm>
          <a:custGeom>
            <a:avLst/>
            <a:gdLst/>
            <a:ahLst/>
            <a:cxnLst/>
            <a:rect l="l" t="t" r="r" b="b"/>
            <a:pathLst>
              <a:path w="166369" h="158114">
                <a:moveTo>
                  <a:pt x="0" y="157534"/>
                </a:moveTo>
                <a:lnTo>
                  <a:pt x="83070" y="99552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489644" y="1418583"/>
            <a:ext cx="83185" cy="126364"/>
          </a:xfrm>
          <a:custGeom>
            <a:avLst/>
            <a:gdLst/>
            <a:ahLst/>
            <a:cxnLst/>
            <a:rect l="l" t="t" r="r" b="b"/>
            <a:pathLst>
              <a:path w="83184" h="126365">
                <a:moveTo>
                  <a:pt x="0" y="125954"/>
                </a:moveTo>
                <a:lnTo>
                  <a:pt x="0" y="125954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738781" y="1382262"/>
            <a:ext cx="83185" cy="58419"/>
          </a:xfrm>
          <a:custGeom>
            <a:avLst/>
            <a:gdLst/>
            <a:ahLst/>
            <a:cxnLst/>
            <a:rect l="l" t="t" r="r" b="b"/>
            <a:pathLst>
              <a:path w="83185" h="58419">
                <a:moveTo>
                  <a:pt x="0" y="58272"/>
                </a:moveTo>
                <a:lnTo>
                  <a:pt x="0" y="58272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904849" y="1316988"/>
            <a:ext cx="83185" cy="103505"/>
          </a:xfrm>
          <a:custGeom>
            <a:avLst/>
            <a:gdLst/>
            <a:ahLst/>
            <a:cxnLst/>
            <a:rect l="l" t="t" r="r" b="b"/>
            <a:pathLst>
              <a:path w="83185" h="103505">
                <a:moveTo>
                  <a:pt x="0" y="103418"/>
                </a:moveTo>
                <a:lnTo>
                  <a:pt x="0" y="10341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070916" y="1155953"/>
            <a:ext cx="166370" cy="142875"/>
          </a:xfrm>
          <a:custGeom>
            <a:avLst/>
            <a:gdLst/>
            <a:ahLst/>
            <a:cxnLst/>
            <a:rect l="l" t="t" r="r" b="b"/>
            <a:pathLst>
              <a:path w="166369" h="142875">
                <a:moveTo>
                  <a:pt x="0" y="142582"/>
                </a:moveTo>
                <a:lnTo>
                  <a:pt x="83070" y="92113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44031" y="1384888"/>
            <a:ext cx="1993264" cy="979805"/>
          </a:xfrm>
          <a:custGeom>
            <a:avLst/>
            <a:gdLst/>
            <a:ahLst/>
            <a:cxnLst/>
            <a:rect l="l" t="t" r="r" b="b"/>
            <a:pathLst>
              <a:path w="1993264" h="979805">
                <a:moveTo>
                  <a:pt x="819210" y="923980"/>
                </a:moveTo>
                <a:lnTo>
                  <a:pt x="664341" y="923980"/>
                </a:lnTo>
                <a:lnTo>
                  <a:pt x="747411" y="979628"/>
                </a:lnTo>
                <a:lnTo>
                  <a:pt x="819210" y="923980"/>
                </a:lnTo>
                <a:close/>
              </a:path>
              <a:path w="1993264" h="979805">
                <a:moveTo>
                  <a:pt x="1116236" y="815165"/>
                </a:moveTo>
                <a:lnTo>
                  <a:pt x="332207" y="815165"/>
                </a:lnTo>
                <a:lnTo>
                  <a:pt x="415204" y="838431"/>
                </a:lnTo>
                <a:lnTo>
                  <a:pt x="498274" y="897871"/>
                </a:lnTo>
                <a:lnTo>
                  <a:pt x="581271" y="954685"/>
                </a:lnTo>
                <a:lnTo>
                  <a:pt x="664341" y="923980"/>
                </a:lnTo>
                <a:lnTo>
                  <a:pt x="819210" y="923980"/>
                </a:lnTo>
                <a:lnTo>
                  <a:pt x="830408" y="915301"/>
                </a:lnTo>
                <a:lnTo>
                  <a:pt x="913478" y="900496"/>
                </a:lnTo>
                <a:lnTo>
                  <a:pt x="1019508" y="900496"/>
                </a:lnTo>
                <a:lnTo>
                  <a:pt x="1079545" y="854111"/>
                </a:lnTo>
                <a:lnTo>
                  <a:pt x="1116236" y="815165"/>
                </a:lnTo>
                <a:close/>
              </a:path>
              <a:path w="1993264" h="979805">
                <a:moveTo>
                  <a:pt x="1019508" y="900496"/>
                </a:moveTo>
                <a:lnTo>
                  <a:pt x="913478" y="900496"/>
                </a:lnTo>
                <a:lnTo>
                  <a:pt x="996475" y="918292"/>
                </a:lnTo>
                <a:lnTo>
                  <a:pt x="1019508" y="900496"/>
                </a:lnTo>
                <a:close/>
              </a:path>
              <a:path w="1993264" h="979805">
                <a:moveTo>
                  <a:pt x="415204" y="605995"/>
                </a:moveTo>
                <a:lnTo>
                  <a:pt x="332207" y="618102"/>
                </a:lnTo>
                <a:lnTo>
                  <a:pt x="249137" y="683085"/>
                </a:lnTo>
                <a:lnTo>
                  <a:pt x="166067" y="712987"/>
                </a:lnTo>
                <a:lnTo>
                  <a:pt x="83070" y="740920"/>
                </a:lnTo>
                <a:lnTo>
                  <a:pt x="0" y="819760"/>
                </a:lnTo>
                <a:lnTo>
                  <a:pt x="0" y="899110"/>
                </a:lnTo>
                <a:lnTo>
                  <a:pt x="83070" y="857539"/>
                </a:lnTo>
                <a:lnTo>
                  <a:pt x="166067" y="855424"/>
                </a:lnTo>
                <a:lnTo>
                  <a:pt x="249137" y="850537"/>
                </a:lnTo>
                <a:lnTo>
                  <a:pt x="332207" y="815165"/>
                </a:lnTo>
                <a:lnTo>
                  <a:pt x="1116236" y="815165"/>
                </a:lnTo>
                <a:lnTo>
                  <a:pt x="1162615" y="765936"/>
                </a:lnTo>
                <a:lnTo>
                  <a:pt x="1256025" y="765936"/>
                </a:lnTo>
                <a:lnTo>
                  <a:pt x="1328682" y="720645"/>
                </a:lnTo>
                <a:lnTo>
                  <a:pt x="1966175" y="720645"/>
                </a:lnTo>
                <a:lnTo>
                  <a:pt x="1992951" y="698692"/>
                </a:lnTo>
                <a:lnTo>
                  <a:pt x="1992951" y="669009"/>
                </a:lnTo>
                <a:lnTo>
                  <a:pt x="581271" y="669009"/>
                </a:lnTo>
                <a:lnTo>
                  <a:pt x="498274" y="651651"/>
                </a:lnTo>
                <a:lnTo>
                  <a:pt x="415204" y="605995"/>
                </a:lnTo>
                <a:close/>
              </a:path>
              <a:path w="1993264" h="979805">
                <a:moveTo>
                  <a:pt x="1859787" y="784752"/>
                </a:moveTo>
                <a:lnTo>
                  <a:pt x="1577820" y="784752"/>
                </a:lnTo>
                <a:lnTo>
                  <a:pt x="1660817" y="876283"/>
                </a:lnTo>
                <a:lnTo>
                  <a:pt x="1743887" y="787597"/>
                </a:lnTo>
                <a:lnTo>
                  <a:pt x="1851866" y="787597"/>
                </a:lnTo>
                <a:lnTo>
                  <a:pt x="1859787" y="784752"/>
                </a:lnTo>
                <a:close/>
              </a:path>
              <a:path w="1993264" h="979805">
                <a:moveTo>
                  <a:pt x="1966175" y="720645"/>
                </a:moveTo>
                <a:lnTo>
                  <a:pt x="1328682" y="720645"/>
                </a:lnTo>
                <a:lnTo>
                  <a:pt x="1411680" y="778845"/>
                </a:lnTo>
                <a:lnTo>
                  <a:pt x="1494750" y="823188"/>
                </a:lnTo>
                <a:lnTo>
                  <a:pt x="1577820" y="784752"/>
                </a:lnTo>
                <a:lnTo>
                  <a:pt x="1859787" y="784752"/>
                </a:lnTo>
                <a:lnTo>
                  <a:pt x="1909954" y="766738"/>
                </a:lnTo>
                <a:lnTo>
                  <a:pt x="1966175" y="720645"/>
                </a:lnTo>
                <a:close/>
              </a:path>
              <a:path w="1993264" h="979805">
                <a:moveTo>
                  <a:pt x="1851866" y="787597"/>
                </a:moveTo>
                <a:lnTo>
                  <a:pt x="1743887" y="787597"/>
                </a:lnTo>
                <a:lnTo>
                  <a:pt x="1826884" y="796567"/>
                </a:lnTo>
                <a:lnTo>
                  <a:pt x="1851866" y="787597"/>
                </a:lnTo>
                <a:close/>
              </a:path>
              <a:path w="1993264" h="979805">
                <a:moveTo>
                  <a:pt x="1256025" y="765936"/>
                </a:moveTo>
                <a:lnTo>
                  <a:pt x="1162615" y="765936"/>
                </a:lnTo>
                <a:lnTo>
                  <a:pt x="1245612" y="772427"/>
                </a:lnTo>
                <a:lnTo>
                  <a:pt x="1256025" y="765936"/>
                </a:lnTo>
                <a:close/>
              </a:path>
              <a:path w="1993264" h="979805">
                <a:moveTo>
                  <a:pt x="664341" y="615695"/>
                </a:moveTo>
                <a:lnTo>
                  <a:pt x="581271" y="669009"/>
                </a:lnTo>
                <a:lnTo>
                  <a:pt x="1992951" y="669009"/>
                </a:lnTo>
                <a:lnTo>
                  <a:pt x="1992951" y="629479"/>
                </a:lnTo>
                <a:lnTo>
                  <a:pt x="747411" y="629479"/>
                </a:lnTo>
                <a:lnTo>
                  <a:pt x="664341" y="615695"/>
                </a:lnTo>
                <a:close/>
              </a:path>
              <a:path w="1993264" h="979805">
                <a:moveTo>
                  <a:pt x="1328682" y="203262"/>
                </a:moveTo>
                <a:lnTo>
                  <a:pt x="1245612" y="310910"/>
                </a:lnTo>
                <a:lnTo>
                  <a:pt x="1162615" y="328633"/>
                </a:lnTo>
                <a:lnTo>
                  <a:pt x="1079545" y="425341"/>
                </a:lnTo>
                <a:lnTo>
                  <a:pt x="996475" y="484927"/>
                </a:lnTo>
                <a:lnTo>
                  <a:pt x="913478" y="488647"/>
                </a:lnTo>
                <a:lnTo>
                  <a:pt x="830408" y="536709"/>
                </a:lnTo>
                <a:lnTo>
                  <a:pt x="747411" y="629479"/>
                </a:lnTo>
                <a:lnTo>
                  <a:pt x="1992951" y="629479"/>
                </a:lnTo>
                <a:lnTo>
                  <a:pt x="1992951" y="245052"/>
                </a:lnTo>
                <a:lnTo>
                  <a:pt x="1494750" y="245052"/>
                </a:lnTo>
                <a:lnTo>
                  <a:pt x="1411680" y="227257"/>
                </a:lnTo>
                <a:lnTo>
                  <a:pt x="1328682" y="203262"/>
                </a:lnTo>
                <a:close/>
              </a:path>
              <a:path w="1993264" h="979805">
                <a:moveTo>
                  <a:pt x="1577820" y="191666"/>
                </a:moveTo>
                <a:lnTo>
                  <a:pt x="1494750" y="245052"/>
                </a:lnTo>
                <a:lnTo>
                  <a:pt x="1992951" y="245052"/>
                </a:lnTo>
                <a:lnTo>
                  <a:pt x="1992951" y="243010"/>
                </a:lnTo>
                <a:lnTo>
                  <a:pt x="1660817" y="243010"/>
                </a:lnTo>
                <a:lnTo>
                  <a:pt x="1577820" y="191666"/>
                </a:lnTo>
                <a:close/>
              </a:path>
              <a:path w="1993264" h="979805">
                <a:moveTo>
                  <a:pt x="1992951" y="0"/>
                </a:moveTo>
                <a:lnTo>
                  <a:pt x="1909954" y="86206"/>
                </a:lnTo>
                <a:lnTo>
                  <a:pt x="1826884" y="131570"/>
                </a:lnTo>
                <a:lnTo>
                  <a:pt x="1743887" y="143239"/>
                </a:lnTo>
                <a:lnTo>
                  <a:pt x="1660817" y="243010"/>
                </a:lnTo>
                <a:lnTo>
                  <a:pt x="1992951" y="243010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08373" y="2308869"/>
            <a:ext cx="83185" cy="55880"/>
          </a:xfrm>
          <a:custGeom>
            <a:avLst/>
            <a:gdLst/>
            <a:ahLst/>
            <a:cxnLst/>
            <a:rect l="l" t="t" r="r" b="b"/>
            <a:pathLst>
              <a:path w="83184" h="55880">
                <a:moveTo>
                  <a:pt x="83070" y="55647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76239" y="2200053"/>
            <a:ext cx="249554" cy="139700"/>
          </a:xfrm>
          <a:custGeom>
            <a:avLst/>
            <a:gdLst/>
            <a:ahLst/>
            <a:cxnLst/>
            <a:rect l="l" t="t" r="r" b="b"/>
            <a:pathLst>
              <a:path w="249555" h="139700">
                <a:moveTo>
                  <a:pt x="249064" y="139519"/>
                </a:moveTo>
                <a:lnTo>
                  <a:pt x="166067" y="82705"/>
                </a:lnTo>
                <a:lnTo>
                  <a:pt x="82997" y="2326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76239" y="2194962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157510" y="2285384"/>
            <a:ext cx="83185" cy="18415"/>
          </a:xfrm>
          <a:custGeom>
            <a:avLst/>
            <a:gdLst/>
            <a:ahLst/>
            <a:cxnLst/>
            <a:rect l="l" t="t" r="r" b="b"/>
            <a:pathLst>
              <a:path w="83184" h="18414">
                <a:moveTo>
                  <a:pt x="82997" y="1779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44031" y="2002990"/>
            <a:ext cx="332740" cy="201930"/>
          </a:xfrm>
          <a:custGeom>
            <a:avLst/>
            <a:gdLst/>
            <a:ahLst/>
            <a:cxnLst/>
            <a:rect l="l" t="t" r="r" b="b"/>
            <a:pathLst>
              <a:path w="332740" h="201930">
                <a:moveTo>
                  <a:pt x="0" y="201658"/>
                </a:moveTo>
                <a:lnTo>
                  <a:pt x="83070" y="122818"/>
                </a:lnTo>
                <a:lnTo>
                  <a:pt x="166067" y="94885"/>
                </a:lnTo>
                <a:lnTo>
                  <a:pt x="249137" y="64982"/>
                </a:lnTo>
                <a:lnTo>
                  <a:pt x="33220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572714" y="210553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406647" y="21508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76239" y="220005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44031" y="2204648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79350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987919" y="217248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821851" y="2169641"/>
            <a:ext cx="83185" cy="92075"/>
          </a:xfrm>
          <a:custGeom>
            <a:avLst/>
            <a:gdLst/>
            <a:ahLst/>
            <a:cxnLst/>
            <a:rect l="l" t="t" r="r" b="b"/>
            <a:pathLst>
              <a:path w="83185" h="92075">
                <a:moveTo>
                  <a:pt x="82997" y="91530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821851" y="2164549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821851" y="21696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572714" y="2105533"/>
            <a:ext cx="166370" cy="102870"/>
          </a:xfrm>
          <a:custGeom>
            <a:avLst/>
            <a:gdLst/>
            <a:ahLst/>
            <a:cxnLst/>
            <a:rect l="l" t="t" r="r" b="b"/>
            <a:pathLst>
              <a:path w="166369" h="102869">
                <a:moveTo>
                  <a:pt x="166067" y="102542"/>
                </a:moveTo>
                <a:lnTo>
                  <a:pt x="82997" y="5820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572714" y="2100441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987919" y="2172485"/>
            <a:ext cx="83185" cy="9525"/>
          </a:xfrm>
          <a:custGeom>
            <a:avLst/>
            <a:gdLst/>
            <a:ahLst/>
            <a:cxnLst/>
            <a:rect l="l" t="t" r="r" b="b"/>
            <a:pathLst>
              <a:path w="83185" h="9525">
                <a:moveTo>
                  <a:pt x="-5091" y="4485"/>
                </a:moveTo>
                <a:lnTo>
                  <a:pt x="88088" y="4485"/>
                </a:lnTo>
              </a:path>
            </a:pathLst>
          </a:custGeom>
          <a:ln w="19154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987919" y="2167393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406647" y="2150824"/>
            <a:ext cx="83185" cy="6985"/>
          </a:xfrm>
          <a:custGeom>
            <a:avLst/>
            <a:gdLst/>
            <a:ahLst/>
            <a:cxnLst/>
            <a:rect l="l" t="t" r="r" b="b"/>
            <a:pathLst>
              <a:path w="83184" h="6985">
                <a:moveTo>
                  <a:pt x="-5091" y="3245"/>
                </a:moveTo>
                <a:lnTo>
                  <a:pt x="88088" y="3245"/>
                </a:lnTo>
              </a:path>
            </a:pathLst>
          </a:custGeom>
          <a:ln w="16674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406647" y="2145732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825303" y="2000583"/>
            <a:ext cx="83185" cy="53340"/>
          </a:xfrm>
          <a:custGeom>
            <a:avLst/>
            <a:gdLst/>
            <a:ahLst/>
            <a:cxnLst/>
            <a:rect l="l" t="t" r="r" b="b"/>
            <a:pathLst>
              <a:path w="83184" h="53339">
                <a:moveTo>
                  <a:pt x="0" y="53313"/>
                </a:moveTo>
                <a:lnTo>
                  <a:pt x="0" y="53313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991443" y="1873535"/>
            <a:ext cx="166370" cy="140970"/>
          </a:xfrm>
          <a:custGeom>
            <a:avLst/>
            <a:gdLst/>
            <a:ahLst/>
            <a:cxnLst/>
            <a:rect l="l" t="t" r="r" b="b"/>
            <a:pathLst>
              <a:path w="166369" h="140969">
                <a:moveTo>
                  <a:pt x="0" y="140832"/>
                </a:moveTo>
                <a:lnTo>
                  <a:pt x="82997" y="48062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240507" y="1713521"/>
            <a:ext cx="166370" cy="156845"/>
          </a:xfrm>
          <a:custGeom>
            <a:avLst/>
            <a:gdLst/>
            <a:ahLst/>
            <a:cxnLst/>
            <a:rect l="l" t="t" r="r" b="b"/>
            <a:pathLst>
              <a:path w="166369" h="156844">
                <a:moveTo>
                  <a:pt x="0" y="156294"/>
                </a:moveTo>
                <a:lnTo>
                  <a:pt x="83070" y="96708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489644" y="1588150"/>
            <a:ext cx="83185" cy="107950"/>
          </a:xfrm>
          <a:custGeom>
            <a:avLst/>
            <a:gdLst/>
            <a:ahLst/>
            <a:cxnLst/>
            <a:rect l="l" t="t" r="r" b="b"/>
            <a:pathLst>
              <a:path w="83184" h="107950">
                <a:moveTo>
                  <a:pt x="0" y="107648"/>
                </a:moveTo>
                <a:lnTo>
                  <a:pt x="0" y="10764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738781" y="1576554"/>
            <a:ext cx="83185" cy="53975"/>
          </a:xfrm>
          <a:custGeom>
            <a:avLst/>
            <a:gdLst/>
            <a:ahLst/>
            <a:cxnLst/>
            <a:rect l="l" t="t" r="r" b="b"/>
            <a:pathLst>
              <a:path w="83185" h="53975">
                <a:moveTo>
                  <a:pt x="0" y="53386"/>
                </a:moveTo>
                <a:lnTo>
                  <a:pt x="0" y="53386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904849" y="1528127"/>
            <a:ext cx="83185" cy="100330"/>
          </a:xfrm>
          <a:custGeom>
            <a:avLst/>
            <a:gdLst/>
            <a:ahLst/>
            <a:cxnLst/>
            <a:rect l="l" t="t" r="r" b="b"/>
            <a:pathLst>
              <a:path w="83185" h="100330">
                <a:moveTo>
                  <a:pt x="0" y="99771"/>
                </a:moveTo>
                <a:lnTo>
                  <a:pt x="0" y="99771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070916" y="1384888"/>
            <a:ext cx="166370" cy="132080"/>
          </a:xfrm>
          <a:custGeom>
            <a:avLst/>
            <a:gdLst/>
            <a:ahLst/>
            <a:cxnLst/>
            <a:rect l="l" t="t" r="r" b="b"/>
            <a:pathLst>
              <a:path w="166369" h="132080">
                <a:moveTo>
                  <a:pt x="0" y="131569"/>
                </a:moveTo>
                <a:lnTo>
                  <a:pt x="83070" y="86206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241485" y="2164608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44031" y="1734234"/>
            <a:ext cx="1993264" cy="510540"/>
          </a:xfrm>
          <a:custGeom>
            <a:avLst/>
            <a:gdLst/>
            <a:ahLst/>
            <a:cxnLst/>
            <a:rect l="l" t="t" r="r" b="b"/>
            <a:pathLst>
              <a:path w="1993264" h="510539">
                <a:moveTo>
                  <a:pt x="0" y="510089"/>
                </a:moveTo>
                <a:lnTo>
                  <a:pt x="82997" y="449920"/>
                </a:lnTo>
                <a:lnTo>
                  <a:pt x="166067" y="434896"/>
                </a:lnTo>
                <a:lnTo>
                  <a:pt x="249137" y="417465"/>
                </a:lnTo>
                <a:lnTo>
                  <a:pt x="332134" y="367287"/>
                </a:lnTo>
                <a:lnTo>
                  <a:pt x="415204" y="372903"/>
                </a:lnTo>
                <a:lnTo>
                  <a:pt x="498201" y="425414"/>
                </a:lnTo>
                <a:lnTo>
                  <a:pt x="581271" y="462537"/>
                </a:lnTo>
                <a:lnTo>
                  <a:pt x="664268" y="420528"/>
                </a:lnTo>
                <a:lnTo>
                  <a:pt x="747338" y="455244"/>
                </a:lnTo>
                <a:lnTo>
                  <a:pt x="830408" y="376695"/>
                </a:lnTo>
                <a:lnTo>
                  <a:pt x="913405" y="345262"/>
                </a:lnTo>
                <a:lnTo>
                  <a:pt x="996475" y="352263"/>
                </a:lnTo>
                <a:lnTo>
                  <a:pt x="1079472" y="290416"/>
                </a:lnTo>
                <a:lnTo>
                  <a:pt x="1162542" y="197938"/>
                </a:lnTo>
                <a:lnTo>
                  <a:pt x="1245612" y="192322"/>
                </a:lnTo>
                <a:lnTo>
                  <a:pt x="1328609" y="112607"/>
                </a:lnTo>
                <a:lnTo>
                  <a:pt x="1411679" y="153741"/>
                </a:lnTo>
                <a:lnTo>
                  <a:pt x="1494677" y="184810"/>
                </a:lnTo>
                <a:lnTo>
                  <a:pt x="1577747" y="138863"/>
                </a:lnTo>
                <a:lnTo>
                  <a:pt x="1660817" y="210337"/>
                </a:lnTo>
                <a:lnTo>
                  <a:pt x="1743814" y="116108"/>
                </a:lnTo>
                <a:lnTo>
                  <a:pt x="1826884" y="114722"/>
                </a:lnTo>
                <a:lnTo>
                  <a:pt x="1909881" y="77162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35200" y="223549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18197" y="217532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01267" y="216029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84337" y="214286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567334" y="20926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650404" y="209830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733401" y="215081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16471" y="2187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99468" y="214593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982538" y="218064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065608" y="210209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148606" y="207066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231676" y="207766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314673" y="20158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397743" y="192334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480813" y="191772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563810" y="183801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646880" y="187914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729877" y="191021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812947" y="186426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896017" y="19357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979014" y="184151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062084" y="184012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145081" y="180256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228151" y="172540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0669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83133" y="2416954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 txBox="1"/>
          <p:nvPr/>
        </p:nvSpPr>
        <p:spPr>
          <a:xfrm>
            <a:off x="100736" y="2373351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183133" y="2164535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 txBox="1"/>
          <p:nvPr/>
        </p:nvSpPr>
        <p:spPr>
          <a:xfrm>
            <a:off x="53622" y="2136842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183133" y="1912189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100736" y="1877069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9" name="object 109"/>
          <p:cNvSpPr/>
          <p:nvPr/>
        </p:nvSpPr>
        <p:spPr>
          <a:xfrm>
            <a:off x="183133" y="1659770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 txBox="1"/>
          <p:nvPr/>
        </p:nvSpPr>
        <p:spPr>
          <a:xfrm>
            <a:off x="53622" y="1624650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1" name="object 111"/>
          <p:cNvSpPr/>
          <p:nvPr/>
        </p:nvSpPr>
        <p:spPr>
          <a:xfrm>
            <a:off x="183133" y="1407351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 txBox="1"/>
          <p:nvPr/>
        </p:nvSpPr>
        <p:spPr>
          <a:xfrm>
            <a:off x="100736" y="1372231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.3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3" name="object 113"/>
          <p:cNvSpPr/>
          <p:nvPr/>
        </p:nvSpPr>
        <p:spPr>
          <a:xfrm>
            <a:off x="183133" y="1154932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 txBox="1"/>
          <p:nvPr/>
        </p:nvSpPr>
        <p:spPr>
          <a:xfrm>
            <a:off x="53622" y="1119812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5" name="object 115"/>
          <p:cNvSpPr/>
          <p:nvPr/>
        </p:nvSpPr>
        <p:spPr>
          <a:xfrm>
            <a:off x="206690" y="251658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4403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410098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57623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74230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90837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1074440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240507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406647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572714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/>
          <p:nvPr/>
        </p:nvSpPr>
        <p:spPr>
          <a:xfrm>
            <a:off x="216349" y="2525104"/>
            <a:ext cx="139954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</a:t>
            </a:r>
            <a:r>
              <a:rPr sz="350" spc="10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173878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90484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07091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23698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 txBox="1"/>
          <p:nvPr/>
        </p:nvSpPr>
        <p:spPr>
          <a:xfrm>
            <a:off x="1696117" y="2525104"/>
            <a:ext cx="58356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18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20  22</a:t>
            </a:r>
            <a:r>
              <a:rPr sz="350" spc="7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1111834" y="1018101"/>
            <a:ext cx="257810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is_all=1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3058083" y="782928"/>
            <a:ext cx="8826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Low-risk</a:t>
            </a:r>
            <a:r>
              <a:rPr sz="1100" spc="-8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5" dirty="0">
                <a:solidFill>
                  <a:srgbClr val="22373A"/>
                </a:solidFill>
                <a:latin typeface="Gill Sans MT"/>
                <a:cs typeface="Gill Sans MT"/>
              </a:rPr>
              <a:t>EMEs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33" name="object 133"/>
          <p:cNvSpPr/>
          <p:nvPr/>
        </p:nvSpPr>
        <p:spPr>
          <a:xfrm>
            <a:off x="2332824" y="948327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1696650"/>
                </a:move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lnTo>
                  <a:pt x="0" y="1696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334522" y="2643281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334522" y="949392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539515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541212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539515" y="211694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539515" y="178590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539515" y="145479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539515" y="112375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57685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74292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90906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0751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2411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40726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57333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373947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39055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40716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42376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44037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456980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2576856" y="1186840"/>
            <a:ext cx="1993264" cy="1051560"/>
          </a:xfrm>
          <a:custGeom>
            <a:avLst/>
            <a:gdLst/>
            <a:ahLst/>
            <a:cxnLst/>
            <a:rect l="l" t="t" r="r" b="b"/>
            <a:pathLst>
              <a:path w="1993264" h="1051560">
                <a:moveTo>
                  <a:pt x="1992951" y="810935"/>
                </a:moveTo>
                <a:lnTo>
                  <a:pt x="1411680" y="810935"/>
                </a:lnTo>
                <a:lnTo>
                  <a:pt x="1494750" y="887150"/>
                </a:lnTo>
                <a:lnTo>
                  <a:pt x="1577820" y="974377"/>
                </a:lnTo>
                <a:lnTo>
                  <a:pt x="1660817" y="990276"/>
                </a:lnTo>
                <a:lnTo>
                  <a:pt x="1743887" y="1038338"/>
                </a:lnTo>
                <a:lnTo>
                  <a:pt x="1826884" y="1051393"/>
                </a:lnTo>
                <a:lnTo>
                  <a:pt x="1909954" y="1045048"/>
                </a:lnTo>
                <a:lnTo>
                  <a:pt x="1992951" y="1034254"/>
                </a:lnTo>
                <a:lnTo>
                  <a:pt x="1992951" y="810935"/>
                </a:lnTo>
                <a:close/>
              </a:path>
              <a:path w="1993264" h="1051560">
                <a:moveTo>
                  <a:pt x="1992951" y="747484"/>
                </a:moveTo>
                <a:lnTo>
                  <a:pt x="581271" y="747484"/>
                </a:lnTo>
                <a:lnTo>
                  <a:pt x="664341" y="783002"/>
                </a:lnTo>
                <a:lnTo>
                  <a:pt x="747411" y="795036"/>
                </a:lnTo>
                <a:lnTo>
                  <a:pt x="830408" y="800141"/>
                </a:lnTo>
                <a:lnTo>
                  <a:pt x="913478" y="877668"/>
                </a:lnTo>
                <a:lnTo>
                  <a:pt x="996475" y="908227"/>
                </a:lnTo>
                <a:lnTo>
                  <a:pt x="1079545" y="978899"/>
                </a:lnTo>
                <a:lnTo>
                  <a:pt x="1162615" y="884013"/>
                </a:lnTo>
                <a:lnTo>
                  <a:pt x="1245612" y="810060"/>
                </a:lnTo>
                <a:lnTo>
                  <a:pt x="1992951" y="810060"/>
                </a:lnTo>
                <a:lnTo>
                  <a:pt x="1992951" y="747484"/>
                </a:lnTo>
                <a:close/>
              </a:path>
              <a:path w="1993264" h="1051560">
                <a:moveTo>
                  <a:pt x="1992951" y="810060"/>
                </a:moveTo>
                <a:lnTo>
                  <a:pt x="1245612" y="810060"/>
                </a:lnTo>
                <a:lnTo>
                  <a:pt x="1328682" y="819322"/>
                </a:lnTo>
                <a:lnTo>
                  <a:pt x="1411680" y="810935"/>
                </a:lnTo>
                <a:lnTo>
                  <a:pt x="1992951" y="810935"/>
                </a:lnTo>
                <a:lnTo>
                  <a:pt x="1992951" y="810060"/>
                </a:lnTo>
                <a:close/>
              </a:path>
              <a:path w="1993264" h="1051560">
                <a:moveTo>
                  <a:pt x="1992951" y="688700"/>
                </a:moveTo>
                <a:lnTo>
                  <a:pt x="83070" y="688700"/>
                </a:lnTo>
                <a:lnTo>
                  <a:pt x="166067" y="747557"/>
                </a:lnTo>
                <a:lnTo>
                  <a:pt x="249137" y="811519"/>
                </a:lnTo>
                <a:lnTo>
                  <a:pt x="415204" y="814144"/>
                </a:lnTo>
                <a:lnTo>
                  <a:pt x="498274" y="765425"/>
                </a:lnTo>
                <a:lnTo>
                  <a:pt x="581271" y="747484"/>
                </a:lnTo>
                <a:lnTo>
                  <a:pt x="1992951" y="747484"/>
                </a:lnTo>
                <a:lnTo>
                  <a:pt x="1992951" y="688700"/>
                </a:lnTo>
                <a:close/>
              </a:path>
              <a:path w="1993264" h="1051560">
                <a:moveTo>
                  <a:pt x="83070" y="488136"/>
                </a:moveTo>
                <a:lnTo>
                  <a:pt x="0" y="593086"/>
                </a:lnTo>
                <a:lnTo>
                  <a:pt x="0" y="717946"/>
                </a:lnTo>
                <a:lnTo>
                  <a:pt x="83070" y="688700"/>
                </a:lnTo>
                <a:lnTo>
                  <a:pt x="1992951" y="688700"/>
                </a:lnTo>
                <a:lnTo>
                  <a:pt x="1992951" y="519133"/>
                </a:lnTo>
                <a:lnTo>
                  <a:pt x="249137" y="519133"/>
                </a:lnTo>
                <a:lnTo>
                  <a:pt x="166067" y="491710"/>
                </a:lnTo>
                <a:lnTo>
                  <a:pt x="83070" y="488136"/>
                </a:lnTo>
                <a:close/>
              </a:path>
              <a:path w="1993264" h="1051560">
                <a:moveTo>
                  <a:pt x="830408" y="221131"/>
                </a:moveTo>
                <a:lnTo>
                  <a:pt x="747411" y="276997"/>
                </a:lnTo>
                <a:lnTo>
                  <a:pt x="664341" y="308066"/>
                </a:lnTo>
                <a:lnTo>
                  <a:pt x="581271" y="308795"/>
                </a:lnTo>
                <a:lnTo>
                  <a:pt x="498274" y="358171"/>
                </a:lnTo>
                <a:lnTo>
                  <a:pt x="415204" y="447002"/>
                </a:lnTo>
                <a:lnTo>
                  <a:pt x="332207" y="478144"/>
                </a:lnTo>
                <a:lnTo>
                  <a:pt x="249137" y="519133"/>
                </a:lnTo>
                <a:lnTo>
                  <a:pt x="1992951" y="519133"/>
                </a:lnTo>
                <a:lnTo>
                  <a:pt x="1992951" y="276049"/>
                </a:lnTo>
                <a:lnTo>
                  <a:pt x="1079545" y="276049"/>
                </a:lnTo>
                <a:lnTo>
                  <a:pt x="1027139" y="255482"/>
                </a:lnTo>
                <a:lnTo>
                  <a:pt x="913478" y="255482"/>
                </a:lnTo>
                <a:lnTo>
                  <a:pt x="830408" y="221131"/>
                </a:lnTo>
                <a:close/>
              </a:path>
              <a:path w="1993264" h="1051560">
                <a:moveTo>
                  <a:pt x="1411680" y="0"/>
                </a:moveTo>
                <a:lnTo>
                  <a:pt x="1328682" y="43686"/>
                </a:lnTo>
                <a:lnTo>
                  <a:pt x="1245612" y="70525"/>
                </a:lnTo>
                <a:lnTo>
                  <a:pt x="1162615" y="154616"/>
                </a:lnTo>
                <a:lnTo>
                  <a:pt x="1079545" y="276049"/>
                </a:lnTo>
                <a:lnTo>
                  <a:pt x="1992951" y="276049"/>
                </a:lnTo>
                <a:lnTo>
                  <a:pt x="1992951" y="106700"/>
                </a:lnTo>
                <a:lnTo>
                  <a:pt x="1743887" y="106700"/>
                </a:lnTo>
                <a:lnTo>
                  <a:pt x="1722587" y="100865"/>
                </a:lnTo>
                <a:lnTo>
                  <a:pt x="1577820" y="100865"/>
                </a:lnTo>
                <a:lnTo>
                  <a:pt x="1494750" y="41279"/>
                </a:lnTo>
                <a:lnTo>
                  <a:pt x="1411680" y="0"/>
                </a:lnTo>
                <a:close/>
              </a:path>
              <a:path w="1993264" h="1051560">
                <a:moveTo>
                  <a:pt x="996475" y="243448"/>
                </a:moveTo>
                <a:lnTo>
                  <a:pt x="913478" y="255482"/>
                </a:lnTo>
                <a:lnTo>
                  <a:pt x="1027139" y="255482"/>
                </a:lnTo>
                <a:lnTo>
                  <a:pt x="996475" y="243448"/>
                </a:lnTo>
                <a:close/>
              </a:path>
              <a:path w="1993264" h="1051560">
                <a:moveTo>
                  <a:pt x="1992951" y="11085"/>
                </a:moveTo>
                <a:lnTo>
                  <a:pt x="1909954" y="45947"/>
                </a:lnTo>
                <a:lnTo>
                  <a:pt x="1826884" y="93207"/>
                </a:lnTo>
                <a:lnTo>
                  <a:pt x="1743887" y="106700"/>
                </a:lnTo>
                <a:lnTo>
                  <a:pt x="1992951" y="106700"/>
                </a:lnTo>
                <a:lnTo>
                  <a:pt x="1992951" y="11085"/>
                </a:lnTo>
                <a:close/>
              </a:path>
              <a:path w="1993264" h="1051560">
                <a:moveTo>
                  <a:pt x="1660817" y="83945"/>
                </a:moveTo>
                <a:lnTo>
                  <a:pt x="1577820" y="100865"/>
                </a:lnTo>
                <a:lnTo>
                  <a:pt x="1722587" y="100865"/>
                </a:lnTo>
                <a:lnTo>
                  <a:pt x="1660817" y="83945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988536" y="1997775"/>
            <a:ext cx="581660" cy="240665"/>
          </a:xfrm>
          <a:custGeom>
            <a:avLst/>
            <a:gdLst/>
            <a:ahLst/>
            <a:cxnLst/>
            <a:rect l="l" t="t" r="r" b="b"/>
            <a:pathLst>
              <a:path w="581660" h="240664">
                <a:moveTo>
                  <a:pt x="581271" y="223319"/>
                </a:moveTo>
                <a:lnTo>
                  <a:pt x="498274" y="234113"/>
                </a:lnTo>
                <a:lnTo>
                  <a:pt x="415204" y="240458"/>
                </a:lnTo>
                <a:lnTo>
                  <a:pt x="332207" y="227403"/>
                </a:lnTo>
                <a:lnTo>
                  <a:pt x="249137" y="179340"/>
                </a:lnTo>
                <a:lnTo>
                  <a:pt x="166139" y="163441"/>
                </a:lnTo>
                <a:lnTo>
                  <a:pt x="83069" y="7621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822469" y="1996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158128" y="1934324"/>
            <a:ext cx="498475" cy="231775"/>
          </a:xfrm>
          <a:custGeom>
            <a:avLst/>
            <a:gdLst/>
            <a:ahLst/>
            <a:cxnLst/>
            <a:rect l="l" t="t" r="r" b="b"/>
            <a:pathLst>
              <a:path w="498475" h="231775">
                <a:moveTo>
                  <a:pt x="498274" y="231414"/>
                </a:moveTo>
                <a:lnTo>
                  <a:pt x="415204" y="160742"/>
                </a:lnTo>
                <a:lnTo>
                  <a:pt x="332207" y="130184"/>
                </a:lnTo>
                <a:lnTo>
                  <a:pt x="249137" y="52657"/>
                </a:lnTo>
                <a:lnTo>
                  <a:pt x="166139" y="47551"/>
                </a:lnTo>
                <a:lnTo>
                  <a:pt x="83069" y="3551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822470" y="1996900"/>
            <a:ext cx="166370" cy="9525"/>
          </a:xfrm>
          <a:custGeom>
            <a:avLst/>
            <a:gdLst/>
            <a:ahLst/>
            <a:cxnLst/>
            <a:rect l="l" t="t" r="r" b="b"/>
            <a:pathLst>
              <a:path w="166370" h="9525">
                <a:moveTo>
                  <a:pt x="166066" y="875"/>
                </a:moveTo>
                <a:lnTo>
                  <a:pt x="83069" y="926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822469" y="1991809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075131" y="1934324"/>
            <a:ext cx="83185" cy="18415"/>
          </a:xfrm>
          <a:custGeom>
            <a:avLst/>
            <a:gdLst/>
            <a:ahLst/>
            <a:cxnLst/>
            <a:rect l="l" t="t" r="r" b="b"/>
            <a:pathLst>
              <a:path w="83185" h="18414">
                <a:moveTo>
                  <a:pt x="82997" y="0"/>
                </a:moveTo>
                <a:lnTo>
                  <a:pt x="0" y="17941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2659926" y="1875541"/>
            <a:ext cx="332740" cy="125730"/>
          </a:xfrm>
          <a:custGeom>
            <a:avLst/>
            <a:gdLst/>
            <a:ahLst/>
            <a:cxnLst/>
            <a:rect l="l" t="t" r="r" b="b"/>
            <a:pathLst>
              <a:path w="332739" h="125730">
                <a:moveTo>
                  <a:pt x="332134" y="125443"/>
                </a:moveTo>
                <a:lnTo>
                  <a:pt x="249137" y="124057"/>
                </a:lnTo>
                <a:lnTo>
                  <a:pt x="166067" y="122818"/>
                </a:lnTo>
                <a:lnTo>
                  <a:pt x="82997" y="5885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2576856" y="1674977"/>
            <a:ext cx="83185" cy="105410"/>
          </a:xfrm>
          <a:custGeom>
            <a:avLst/>
            <a:gdLst/>
            <a:ahLst/>
            <a:cxnLst/>
            <a:rect l="l" t="t" r="r" b="b"/>
            <a:pathLst>
              <a:path w="83185" h="105410">
                <a:moveTo>
                  <a:pt x="0" y="104949"/>
                </a:move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2576856" y="1779926"/>
            <a:ext cx="83185" cy="125095"/>
          </a:xfrm>
          <a:custGeom>
            <a:avLst/>
            <a:gdLst/>
            <a:ahLst/>
            <a:cxnLst/>
            <a:rect l="l" t="t" r="r" b="b"/>
            <a:pathLst>
              <a:path w="83185" h="125094">
                <a:moveTo>
                  <a:pt x="83070" y="95614"/>
                </a:moveTo>
                <a:lnTo>
                  <a:pt x="0" y="12486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2825993" y="1664985"/>
            <a:ext cx="83185" cy="41275"/>
          </a:xfrm>
          <a:custGeom>
            <a:avLst/>
            <a:gdLst/>
            <a:ahLst/>
            <a:cxnLst/>
            <a:rect l="l" t="t" r="r" b="b"/>
            <a:pathLst>
              <a:path w="83185" h="41275">
                <a:moveTo>
                  <a:pt x="0" y="40987"/>
                </a:moveTo>
                <a:lnTo>
                  <a:pt x="0" y="40987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2992060" y="1495636"/>
            <a:ext cx="166370" cy="138430"/>
          </a:xfrm>
          <a:custGeom>
            <a:avLst/>
            <a:gdLst/>
            <a:ahLst/>
            <a:cxnLst/>
            <a:rect l="l" t="t" r="r" b="b"/>
            <a:pathLst>
              <a:path w="166369" h="138430">
                <a:moveTo>
                  <a:pt x="0" y="138206"/>
                </a:moveTo>
                <a:lnTo>
                  <a:pt x="83070" y="49375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324268" y="1407971"/>
            <a:ext cx="83185" cy="55880"/>
          </a:xfrm>
          <a:custGeom>
            <a:avLst/>
            <a:gdLst/>
            <a:ahLst/>
            <a:cxnLst/>
            <a:rect l="l" t="t" r="r" b="b"/>
            <a:pathLst>
              <a:path w="83185" h="55880">
                <a:moveTo>
                  <a:pt x="0" y="55866"/>
                </a:moveTo>
                <a:lnTo>
                  <a:pt x="0" y="55866"/>
                </a:lnTo>
                <a:lnTo>
                  <a:pt x="8299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3656402" y="1257366"/>
            <a:ext cx="166370" cy="205740"/>
          </a:xfrm>
          <a:custGeom>
            <a:avLst/>
            <a:gdLst/>
            <a:ahLst/>
            <a:cxnLst/>
            <a:rect l="l" t="t" r="r" b="b"/>
            <a:pathLst>
              <a:path w="166370" h="205740">
                <a:moveTo>
                  <a:pt x="0" y="205523"/>
                </a:moveTo>
                <a:lnTo>
                  <a:pt x="83070" y="84091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905539" y="1186840"/>
            <a:ext cx="83185" cy="43815"/>
          </a:xfrm>
          <a:custGeom>
            <a:avLst/>
            <a:gdLst/>
            <a:ahLst/>
            <a:cxnLst/>
            <a:rect l="l" t="t" r="r" b="b"/>
            <a:pathLst>
              <a:path w="83185" h="43815">
                <a:moveTo>
                  <a:pt x="0" y="43686"/>
                </a:moveTo>
                <a:lnTo>
                  <a:pt x="0" y="43686"/>
                </a:lnTo>
                <a:lnTo>
                  <a:pt x="8299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403740" y="1197926"/>
            <a:ext cx="166370" cy="82550"/>
          </a:xfrm>
          <a:custGeom>
            <a:avLst/>
            <a:gdLst/>
            <a:ahLst/>
            <a:cxnLst/>
            <a:rect l="l" t="t" r="r" b="b"/>
            <a:pathLst>
              <a:path w="166370" h="82550">
                <a:moveTo>
                  <a:pt x="0" y="82121"/>
                </a:moveTo>
                <a:lnTo>
                  <a:pt x="83070" y="34861"/>
                </a:lnTo>
                <a:lnTo>
                  <a:pt x="16606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2576856" y="1347364"/>
            <a:ext cx="1993264" cy="701675"/>
          </a:xfrm>
          <a:custGeom>
            <a:avLst/>
            <a:gdLst/>
            <a:ahLst/>
            <a:cxnLst/>
            <a:rect l="l" t="t" r="r" b="b"/>
            <a:pathLst>
              <a:path w="1993264" h="701675">
                <a:moveTo>
                  <a:pt x="1992951" y="489887"/>
                </a:moveTo>
                <a:lnTo>
                  <a:pt x="1411680" y="489887"/>
                </a:lnTo>
                <a:lnTo>
                  <a:pt x="1494750" y="559172"/>
                </a:lnTo>
                <a:lnTo>
                  <a:pt x="1577820" y="640930"/>
                </a:lnTo>
                <a:lnTo>
                  <a:pt x="1660817" y="650338"/>
                </a:lnTo>
                <a:lnTo>
                  <a:pt x="1743887" y="693441"/>
                </a:lnTo>
                <a:lnTo>
                  <a:pt x="1826884" y="701172"/>
                </a:lnTo>
                <a:lnTo>
                  <a:pt x="1909954" y="686731"/>
                </a:lnTo>
                <a:lnTo>
                  <a:pt x="1992951" y="671197"/>
                </a:lnTo>
                <a:lnTo>
                  <a:pt x="1992951" y="489887"/>
                </a:lnTo>
                <a:close/>
              </a:path>
              <a:path w="1993264" h="701675">
                <a:moveTo>
                  <a:pt x="1221774" y="524967"/>
                </a:moveTo>
                <a:lnTo>
                  <a:pt x="830408" y="524967"/>
                </a:lnTo>
                <a:lnTo>
                  <a:pt x="913478" y="594034"/>
                </a:lnTo>
                <a:lnTo>
                  <a:pt x="996475" y="616133"/>
                </a:lnTo>
                <a:lnTo>
                  <a:pt x="1079545" y="679219"/>
                </a:lnTo>
                <a:lnTo>
                  <a:pt x="1162615" y="579083"/>
                </a:lnTo>
                <a:lnTo>
                  <a:pt x="1221774" y="524967"/>
                </a:lnTo>
                <a:close/>
              </a:path>
              <a:path w="1993264" h="701675">
                <a:moveTo>
                  <a:pt x="1992951" y="488501"/>
                </a:moveTo>
                <a:lnTo>
                  <a:pt x="83070" y="488501"/>
                </a:lnTo>
                <a:lnTo>
                  <a:pt x="166067" y="536417"/>
                </a:lnTo>
                <a:lnTo>
                  <a:pt x="249137" y="593159"/>
                </a:lnTo>
                <a:lnTo>
                  <a:pt x="332207" y="586012"/>
                </a:lnTo>
                <a:lnTo>
                  <a:pt x="415204" y="580906"/>
                </a:lnTo>
                <a:lnTo>
                  <a:pt x="498274" y="524311"/>
                </a:lnTo>
                <a:lnTo>
                  <a:pt x="581271" y="500170"/>
                </a:lnTo>
                <a:lnTo>
                  <a:pt x="1356217" y="500170"/>
                </a:lnTo>
                <a:lnTo>
                  <a:pt x="1411680" y="489887"/>
                </a:lnTo>
                <a:lnTo>
                  <a:pt x="1992951" y="489887"/>
                </a:lnTo>
                <a:lnTo>
                  <a:pt x="1992951" y="488501"/>
                </a:lnTo>
                <a:close/>
              </a:path>
              <a:path w="1993264" h="701675">
                <a:moveTo>
                  <a:pt x="83070" y="367287"/>
                </a:moveTo>
                <a:lnTo>
                  <a:pt x="0" y="457286"/>
                </a:lnTo>
                <a:lnTo>
                  <a:pt x="0" y="532698"/>
                </a:lnTo>
                <a:lnTo>
                  <a:pt x="83070" y="488501"/>
                </a:lnTo>
                <a:lnTo>
                  <a:pt x="1992951" y="488501"/>
                </a:lnTo>
                <a:lnTo>
                  <a:pt x="1992951" y="416517"/>
                </a:lnTo>
                <a:lnTo>
                  <a:pt x="249137" y="416517"/>
                </a:lnTo>
                <a:lnTo>
                  <a:pt x="166067" y="381874"/>
                </a:lnTo>
                <a:lnTo>
                  <a:pt x="83070" y="367287"/>
                </a:lnTo>
                <a:close/>
              </a:path>
              <a:path w="1993264" h="701675">
                <a:moveTo>
                  <a:pt x="1356217" y="500170"/>
                </a:moveTo>
                <a:lnTo>
                  <a:pt x="581271" y="500170"/>
                </a:lnTo>
                <a:lnTo>
                  <a:pt x="664341" y="528468"/>
                </a:lnTo>
                <a:lnTo>
                  <a:pt x="747411" y="531969"/>
                </a:lnTo>
                <a:lnTo>
                  <a:pt x="830408" y="524967"/>
                </a:lnTo>
                <a:lnTo>
                  <a:pt x="1221774" y="524967"/>
                </a:lnTo>
                <a:lnTo>
                  <a:pt x="1245612" y="503160"/>
                </a:lnTo>
                <a:lnTo>
                  <a:pt x="1340090" y="503160"/>
                </a:lnTo>
                <a:lnTo>
                  <a:pt x="1356217" y="500170"/>
                </a:lnTo>
                <a:close/>
              </a:path>
              <a:path w="1993264" h="701675">
                <a:moveTo>
                  <a:pt x="1340090" y="503160"/>
                </a:moveTo>
                <a:lnTo>
                  <a:pt x="1245612" y="503160"/>
                </a:lnTo>
                <a:lnTo>
                  <a:pt x="1328682" y="505275"/>
                </a:lnTo>
                <a:lnTo>
                  <a:pt x="1340090" y="503160"/>
                </a:lnTo>
                <a:close/>
              </a:path>
              <a:path w="1993264" h="701675">
                <a:moveTo>
                  <a:pt x="581271" y="235134"/>
                </a:moveTo>
                <a:lnTo>
                  <a:pt x="498274" y="278237"/>
                </a:lnTo>
                <a:lnTo>
                  <a:pt x="415204" y="359119"/>
                </a:lnTo>
                <a:lnTo>
                  <a:pt x="332207" y="383843"/>
                </a:lnTo>
                <a:lnTo>
                  <a:pt x="249137" y="416517"/>
                </a:lnTo>
                <a:lnTo>
                  <a:pt x="1992951" y="416517"/>
                </a:lnTo>
                <a:lnTo>
                  <a:pt x="1992951" y="254680"/>
                </a:lnTo>
                <a:lnTo>
                  <a:pt x="1079545" y="254680"/>
                </a:lnTo>
                <a:lnTo>
                  <a:pt x="1052408" y="241552"/>
                </a:lnTo>
                <a:lnTo>
                  <a:pt x="664341" y="241552"/>
                </a:lnTo>
                <a:lnTo>
                  <a:pt x="581271" y="235134"/>
                </a:lnTo>
                <a:close/>
              </a:path>
              <a:path w="1993264" h="701675">
                <a:moveTo>
                  <a:pt x="1411680" y="0"/>
                </a:moveTo>
                <a:lnTo>
                  <a:pt x="1328682" y="36685"/>
                </a:lnTo>
                <a:lnTo>
                  <a:pt x="1245612" y="56376"/>
                </a:lnTo>
                <a:lnTo>
                  <a:pt x="1162615" y="138425"/>
                </a:lnTo>
                <a:lnTo>
                  <a:pt x="1079545" y="254680"/>
                </a:lnTo>
                <a:lnTo>
                  <a:pt x="1992951" y="254680"/>
                </a:lnTo>
                <a:lnTo>
                  <a:pt x="1992951" y="130621"/>
                </a:lnTo>
                <a:lnTo>
                  <a:pt x="1743887" y="130621"/>
                </a:lnTo>
                <a:lnTo>
                  <a:pt x="1691995" y="113264"/>
                </a:lnTo>
                <a:lnTo>
                  <a:pt x="1577820" y="113264"/>
                </a:lnTo>
                <a:lnTo>
                  <a:pt x="1494750" y="48208"/>
                </a:lnTo>
                <a:lnTo>
                  <a:pt x="1411680" y="0"/>
                </a:lnTo>
                <a:close/>
              </a:path>
              <a:path w="1993264" h="701675">
                <a:moveTo>
                  <a:pt x="830408" y="175256"/>
                </a:moveTo>
                <a:lnTo>
                  <a:pt x="747411" y="219016"/>
                </a:lnTo>
                <a:lnTo>
                  <a:pt x="664341" y="241552"/>
                </a:lnTo>
                <a:lnTo>
                  <a:pt x="1052408" y="241552"/>
                </a:lnTo>
                <a:lnTo>
                  <a:pt x="1004013" y="218140"/>
                </a:lnTo>
                <a:lnTo>
                  <a:pt x="913478" y="218140"/>
                </a:lnTo>
                <a:lnTo>
                  <a:pt x="830408" y="175256"/>
                </a:lnTo>
                <a:close/>
              </a:path>
              <a:path w="1993264" h="701675">
                <a:moveTo>
                  <a:pt x="996475" y="214494"/>
                </a:moveTo>
                <a:lnTo>
                  <a:pt x="913478" y="218140"/>
                </a:lnTo>
                <a:lnTo>
                  <a:pt x="1004013" y="218140"/>
                </a:lnTo>
                <a:lnTo>
                  <a:pt x="996475" y="214494"/>
                </a:lnTo>
                <a:close/>
              </a:path>
              <a:path w="1993264" h="701675">
                <a:moveTo>
                  <a:pt x="1992951" y="53094"/>
                </a:moveTo>
                <a:lnTo>
                  <a:pt x="1909954" y="83215"/>
                </a:lnTo>
                <a:lnTo>
                  <a:pt x="1826884" y="122380"/>
                </a:lnTo>
                <a:lnTo>
                  <a:pt x="1743887" y="130621"/>
                </a:lnTo>
                <a:lnTo>
                  <a:pt x="1992951" y="130621"/>
                </a:lnTo>
                <a:lnTo>
                  <a:pt x="1992951" y="53094"/>
                </a:lnTo>
                <a:close/>
              </a:path>
              <a:path w="1993264" h="701675">
                <a:moveTo>
                  <a:pt x="1660817" y="102834"/>
                </a:moveTo>
                <a:lnTo>
                  <a:pt x="1577820" y="113264"/>
                </a:lnTo>
                <a:lnTo>
                  <a:pt x="1691995" y="113264"/>
                </a:lnTo>
                <a:lnTo>
                  <a:pt x="1660817" y="102834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3988536" y="1837251"/>
            <a:ext cx="581660" cy="211454"/>
          </a:xfrm>
          <a:custGeom>
            <a:avLst/>
            <a:gdLst/>
            <a:ahLst/>
            <a:cxnLst/>
            <a:rect l="l" t="t" r="r" b="b"/>
            <a:pathLst>
              <a:path w="581660" h="211455">
                <a:moveTo>
                  <a:pt x="581271" y="181309"/>
                </a:moveTo>
                <a:lnTo>
                  <a:pt x="498274" y="196844"/>
                </a:lnTo>
                <a:lnTo>
                  <a:pt x="415204" y="211285"/>
                </a:lnTo>
                <a:lnTo>
                  <a:pt x="332207" y="203554"/>
                </a:lnTo>
                <a:lnTo>
                  <a:pt x="249137" y="160451"/>
                </a:lnTo>
                <a:lnTo>
                  <a:pt x="166139" y="151042"/>
                </a:lnTo>
                <a:lnTo>
                  <a:pt x="83069" y="6928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407265" y="1872332"/>
            <a:ext cx="249554" cy="154305"/>
          </a:xfrm>
          <a:custGeom>
            <a:avLst/>
            <a:gdLst/>
            <a:ahLst/>
            <a:cxnLst/>
            <a:rect l="l" t="t" r="r" b="b"/>
            <a:pathLst>
              <a:path w="249554" h="154305">
                <a:moveTo>
                  <a:pt x="249136" y="154251"/>
                </a:moveTo>
                <a:lnTo>
                  <a:pt x="166067" y="91165"/>
                </a:lnTo>
                <a:lnTo>
                  <a:pt x="83069" y="6906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933073" y="1837251"/>
            <a:ext cx="55880" cy="10795"/>
          </a:xfrm>
          <a:custGeom>
            <a:avLst/>
            <a:gdLst/>
            <a:ahLst/>
            <a:cxnLst/>
            <a:rect l="l" t="t" r="r" b="b"/>
            <a:pathLst>
              <a:path w="55879" h="10794">
                <a:moveTo>
                  <a:pt x="55462" y="0"/>
                </a:moveTo>
                <a:lnTo>
                  <a:pt x="55462" y="0"/>
                </a:lnTo>
                <a:lnTo>
                  <a:pt x="0" y="10283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075131" y="1847535"/>
            <a:ext cx="83185" cy="24765"/>
          </a:xfrm>
          <a:custGeom>
            <a:avLst/>
            <a:gdLst/>
            <a:ahLst/>
            <a:cxnLst/>
            <a:rect l="l" t="t" r="r" b="b"/>
            <a:pathLst>
              <a:path w="83185" h="24764">
                <a:moveTo>
                  <a:pt x="82997" y="0"/>
                </a:moveTo>
                <a:lnTo>
                  <a:pt x="0" y="2414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2659926" y="1835866"/>
            <a:ext cx="332740" cy="104775"/>
          </a:xfrm>
          <a:custGeom>
            <a:avLst/>
            <a:gdLst/>
            <a:ahLst/>
            <a:cxnLst/>
            <a:rect l="l" t="t" r="r" b="b"/>
            <a:pathLst>
              <a:path w="332739" h="104775">
                <a:moveTo>
                  <a:pt x="332134" y="92405"/>
                </a:moveTo>
                <a:lnTo>
                  <a:pt x="249137" y="97510"/>
                </a:lnTo>
                <a:lnTo>
                  <a:pt x="166067" y="104657"/>
                </a:lnTo>
                <a:lnTo>
                  <a:pt x="82996" y="4791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2659926" y="1830774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2576856" y="1714652"/>
            <a:ext cx="83185" cy="90170"/>
          </a:xfrm>
          <a:custGeom>
            <a:avLst/>
            <a:gdLst/>
            <a:ahLst/>
            <a:cxnLst/>
            <a:rect l="l" t="t" r="r" b="b"/>
            <a:pathLst>
              <a:path w="83185" h="90169">
                <a:moveTo>
                  <a:pt x="0" y="89998"/>
                </a:move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2659926" y="18358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2576856" y="1804650"/>
            <a:ext cx="0" cy="75565"/>
          </a:xfrm>
          <a:custGeom>
            <a:avLst/>
            <a:gdLst/>
            <a:ahLst/>
            <a:cxnLst/>
            <a:rect l="l" t="t" r="r" b="b"/>
            <a:pathLst>
              <a:path h="75564">
                <a:moveTo>
                  <a:pt x="0" y="75412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916946" y="1847535"/>
            <a:ext cx="16510" cy="3175"/>
          </a:xfrm>
          <a:custGeom>
            <a:avLst/>
            <a:gdLst/>
            <a:ahLst/>
            <a:cxnLst/>
            <a:rect l="l" t="t" r="r" b="b"/>
            <a:pathLst>
              <a:path w="16510" h="3175">
                <a:moveTo>
                  <a:pt x="16127" y="0"/>
                </a:moveTo>
                <a:lnTo>
                  <a:pt x="0" y="299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822469" y="18505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158128" y="1847535"/>
            <a:ext cx="249554" cy="32384"/>
          </a:xfrm>
          <a:custGeom>
            <a:avLst/>
            <a:gdLst/>
            <a:ahLst/>
            <a:cxnLst/>
            <a:rect l="l" t="t" r="r" b="b"/>
            <a:pathLst>
              <a:path w="249554" h="32385">
                <a:moveTo>
                  <a:pt x="249137" y="24797"/>
                </a:moveTo>
                <a:lnTo>
                  <a:pt x="166139" y="31798"/>
                </a:lnTo>
                <a:lnTo>
                  <a:pt x="83069" y="28297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3822472" y="1850525"/>
            <a:ext cx="94615" cy="2540"/>
          </a:xfrm>
          <a:custGeom>
            <a:avLst/>
            <a:gdLst/>
            <a:ahLst/>
            <a:cxnLst/>
            <a:rect l="l" t="t" r="r" b="b"/>
            <a:pathLst>
              <a:path w="94614" h="2539">
                <a:moveTo>
                  <a:pt x="94474" y="0"/>
                </a:moveTo>
                <a:lnTo>
                  <a:pt x="83067" y="211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822469" y="1845433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2992060" y="1582498"/>
            <a:ext cx="166370" cy="124460"/>
          </a:xfrm>
          <a:custGeom>
            <a:avLst/>
            <a:gdLst/>
            <a:ahLst/>
            <a:cxnLst/>
            <a:rect l="l" t="t" r="r" b="b"/>
            <a:pathLst>
              <a:path w="166369" h="124460">
                <a:moveTo>
                  <a:pt x="0" y="123985"/>
                </a:moveTo>
                <a:lnTo>
                  <a:pt x="83070" y="43102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3656402" y="1403741"/>
            <a:ext cx="166370" cy="198755"/>
          </a:xfrm>
          <a:custGeom>
            <a:avLst/>
            <a:gdLst/>
            <a:ahLst/>
            <a:cxnLst/>
            <a:rect l="l" t="t" r="r" b="b"/>
            <a:pathLst>
              <a:path w="166370" h="198755">
                <a:moveTo>
                  <a:pt x="0" y="198303"/>
                </a:moveTo>
                <a:lnTo>
                  <a:pt x="83070" y="82048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905539" y="1347364"/>
            <a:ext cx="83185" cy="36830"/>
          </a:xfrm>
          <a:custGeom>
            <a:avLst/>
            <a:gdLst/>
            <a:ahLst/>
            <a:cxnLst/>
            <a:rect l="l" t="t" r="r" b="b"/>
            <a:pathLst>
              <a:path w="83185" h="36830">
                <a:moveTo>
                  <a:pt x="0" y="36684"/>
                </a:moveTo>
                <a:lnTo>
                  <a:pt x="0" y="36684"/>
                </a:lnTo>
                <a:lnTo>
                  <a:pt x="8299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3324268" y="1522621"/>
            <a:ext cx="83185" cy="43815"/>
          </a:xfrm>
          <a:custGeom>
            <a:avLst/>
            <a:gdLst/>
            <a:ahLst/>
            <a:cxnLst/>
            <a:rect l="l" t="t" r="r" b="b"/>
            <a:pathLst>
              <a:path w="83185" h="43815">
                <a:moveTo>
                  <a:pt x="0" y="43759"/>
                </a:moveTo>
                <a:lnTo>
                  <a:pt x="0" y="43759"/>
                </a:lnTo>
                <a:lnTo>
                  <a:pt x="8299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4403740" y="1400459"/>
            <a:ext cx="166370" cy="69850"/>
          </a:xfrm>
          <a:custGeom>
            <a:avLst/>
            <a:gdLst/>
            <a:ahLst/>
            <a:cxnLst/>
            <a:rect l="l" t="t" r="r" b="b"/>
            <a:pathLst>
              <a:path w="166370" h="69850">
                <a:moveTo>
                  <a:pt x="0" y="69285"/>
                </a:moveTo>
                <a:lnTo>
                  <a:pt x="83070" y="30120"/>
                </a:lnTo>
                <a:lnTo>
                  <a:pt x="16606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2574310" y="1785907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2576856" y="1592344"/>
            <a:ext cx="1993264" cy="260350"/>
          </a:xfrm>
          <a:custGeom>
            <a:avLst/>
            <a:gdLst/>
            <a:ahLst/>
            <a:cxnLst/>
            <a:rect l="l" t="t" r="r" b="b"/>
            <a:pathLst>
              <a:path w="1993264" h="260350">
                <a:moveTo>
                  <a:pt x="0" y="250085"/>
                </a:moveTo>
                <a:lnTo>
                  <a:pt x="82997" y="182987"/>
                </a:lnTo>
                <a:lnTo>
                  <a:pt x="166067" y="214202"/>
                </a:lnTo>
                <a:lnTo>
                  <a:pt x="249137" y="259858"/>
                </a:lnTo>
                <a:lnTo>
                  <a:pt x="332134" y="239947"/>
                </a:lnTo>
                <a:lnTo>
                  <a:pt x="415204" y="225069"/>
                </a:lnTo>
                <a:lnTo>
                  <a:pt x="498201" y="156367"/>
                </a:lnTo>
                <a:lnTo>
                  <a:pt x="581271" y="122672"/>
                </a:lnTo>
                <a:lnTo>
                  <a:pt x="664268" y="140030"/>
                </a:lnTo>
                <a:lnTo>
                  <a:pt x="747338" y="130549"/>
                </a:lnTo>
                <a:lnTo>
                  <a:pt x="830408" y="105168"/>
                </a:lnTo>
                <a:lnTo>
                  <a:pt x="913405" y="161107"/>
                </a:lnTo>
                <a:lnTo>
                  <a:pt x="996475" y="170370"/>
                </a:lnTo>
                <a:lnTo>
                  <a:pt x="1079472" y="222006"/>
                </a:lnTo>
                <a:lnTo>
                  <a:pt x="1162542" y="113847"/>
                </a:lnTo>
                <a:lnTo>
                  <a:pt x="1245612" y="34861"/>
                </a:lnTo>
                <a:lnTo>
                  <a:pt x="1328609" y="26036"/>
                </a:lnTo>
                <a:lnTo>
                  <a:pt x="1411679" y="0"/>
                </a:lnTo>
                <a:lnTo>
                  <a:pt x="1494677" y="58783"/>
                </a:lnTo>
                <a:lnTo>
                  <a:pt x="1577747" y="132153"/>
                </a:lnTo>
                <a:lnTo>
                  <a:pt x="1660817" y="131643"/>
                </a:lnTo>
                <a:lnTo>
                  <a:pt x="1743814" y="167088"/>
                </a:lnTo>
                <a:lnTo>
                  <a:pt x="1826884" y="166869"/>
                </a:lnTo>
                <a:lnTo>
                  <a:pt x="1909881" y="140030"/>
                </a:lnTo>
                <a:lnTo>
                  <a:pt x="1992951" y="117202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2568025" y="183359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2651022" y="17665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2734092" y="179771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2817162" y="184337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2900159" y="18234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2983229" y="180858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3066226" y="17398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3149296" y="170618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3232293" y="172354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3315363" y="171406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3398434" y="168868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3481430" y="174462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3564501" y="17538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3647497" y="18055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3730568" y="16973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3813638" y="161837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3896635" y="16095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3979705" y="158351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4062702" y="164229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4145772" y="171566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4228842" y="171515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4311839" y="175060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4394909" y="175038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4477906" y="172354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4560976" y="170071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253951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2515958" y="244806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 txBox="1"/>
          <p:nvPr/>
        </p:nvSpPr>
        <p:spPr>
          <a:xfrm>
            <a:off x="2433561" y="2404457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1" name="object 221"/>
          <p:cNvSpPr/>
          <p:nvPr/>
        </p:nvSpPr>
        <p:spPr>
          <a:xfrm>
            <a:off x="2515958" y="211694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 txBox="1"/>
          <p:nvPr/>
        </p:nvSpPr>
        <p:spPr>
          <a:xfrm>
            <a:off x="2386447" y="2073344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3" name="object 223"/>
          <p:cNvSpPr/>
          <p:nvPr/>
        </p:nvSpPr>
        <p:spPr>
          <a:xfrm>
            <a:off x="2515958" y="178590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 txBox="1"/>
          <p:nvPr/>
        </p:nvSpPr>
        <p:spPr>
          <a:xfrm>
            <a:off x="2433561" y="1758213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5" name="object 225"/>
          <p:cNvSpPr/>
          <p:nvPr/>
        </p:nvSpPr>
        <p:spPr>
          <a:xfrm>
            <a:off x="2515958" y="145479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 txBox="1"/>
          <p:nvPr/>
        </p:nvSpPr>
        <p:spPr>
          <a:xfrm>
            <a:off x="2386447" y="1419674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7" name="object 227"/>
          <p:cNvSpPr/>
          <p:nvPr/>
        </p:nvSpPr>
        <p:spPr>
          <a:xfrm>
            <a:off x="2515958" y="112375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 txBox="1"/>
          <p:nvPr/>
        </p:nvSpPr>
        <p:spPr>
          <a:xfrm>
            <a:off x="2433561" y="108863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9" name="object 229"/>
          <p:cNvSpPr/>
          <p:nvPr/>
        </p:nvSpPr>
        <p:spPr>
          <a:xfrm>
            <a:off x="2539515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257685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274292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290906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 txBox="1"/>
          <p:nvPr/>
        </p:nvSpPr>
        <p:spPr>
          <a:xfrm>
            <a:off x="2549174" y="2493925"/>
            <a:ext cx="38798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</a:tabLst>
            </a:pPr>
            <a:r>
              <a:rPr sz="350" spc="45" dirty="0">
                <a:latin typeface="Tahoma"/>
                <a:cs typeface="Tahoma"/>
              </a:rPr>
              <a:t>0	2	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34" name="object 234"/>
          <p:cNvSpPr/>
          <p:nvPr/>
        </p:nvSpPr>
        <p:spPr>
          <a:xfrm>
            <a:off x="30751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32411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3407265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357333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373947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39055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 txBox="1"/>
          <p:nvPr/>
        </p:nvSpPr>
        <p:spPr>
          <a:xfrm>
            <a:off x="3047448" y="2493925"/>
            <a:ext cx="90106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</a:tabLst>
            </a:pPr>
            <a:r>
              <a:rPr sz="350" spc="45" dirty="0">
                <a:latin typeface="Tahoma"/>
                <a:cs typeface="Tahoma"/>
              </a:rPr>
              <a:t>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</a:t>
            </a:r>
            <a:r>
              <a:rPr sz="350" spc="10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41" name="object 241"/>
          <p:cNvSpPr/>
          <p:nvPr/>
        </p:nvSpPr>
        <p:spPr>
          <a:xfrm>
            <a:off x="40716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42376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44037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456980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 txBox="1"/>
          <p:nvPr/>
        </p:nvSpPr>
        <p:spPr>
          <a:xfrm>
            <a:off x="4028942" y="2493925"/>
            <a:ext cx="58356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18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20  22</a:t>
            </a:r>
            <a:r>
              <a:rPr sz="350" spc="7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46" name="object 246"/>
          <p:cNvSpPr txBox="1"/>
          <p:nvPr/>
        </p:nvSpPr>
        <p:spPr>
          <a:xfrm>
            <a:off x="3444659" y="986922"/>
            <a:ext cx="257810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is_all=1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47" name="object 247"/>
          <p:cNvSpPr/>
          <p:nvPr/>
        </p:nvSpPr>
        <p:spPr>
          <a:xfrm>
            <a:off x="354944" y="3221003"/>
            <a:ext cx="202291" cy="111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 txBox="1"/>
          <p:nvPr/>
        </p:nvSpPr>
        <p:spPr>
          <a:xfrm>
            <a:off x="347294" y="3052780"/>
            <a:ext cx="3644265" cy="27749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70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sz="600" spc="5" dirty="0">
                <a:solidFill>
                  <a:srgbClr val="FFFFFF"/>
                </a:solidFill>
                <a:latin typeface="Gill Sans MT"/>
                <a:cs typeface="Gill Sans MT"/>
                <a:hlinkClick r:id="rId3" action="ppaction://hlinksldjump"/>
              </a:rPr>
              <a:t>US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249" name="object 249"/>
          <p:cNvSpPr txBox="1"/>
          <p:nvPr/>
        </p:nvSpPr>
        <p:spPr>
          <a:xfrm>
            <a:off x="4402785" y="3210495"/>
            <a:ext cx="120014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12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89738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60" dirty="0">
                <a:solidFill>
                  <a:srgbClr val="E09300"/>
                </a:solidFill>
              </a:rPr>
              <a:t>Where </a:t>
            </a:r>
            <a:r>
              <a:rPr sz="1200" spc="-25" dirty="0">
                <a:solidFill>
                  <a:srgbClr val="E09300"/>
                </a:solidFill>
              </a:rPr>
              <a:t>does </a:t>
            </a:r>
            <a:r>
              <a:rPr sz="1200" spc="-35" dirty="0">
                <a:solidFill>
                  <a:srgbClr val="E09300"/>
                </a:solidFill>
              </a:rPr>
              <a:t>the </a:t>
            </a:r>
            <a:r>
              <a:rPr sz="1200" spc="-30" dirty="0">
                <a:solidFill>
                  <a:srgbClr val="E09300"/>
                </a:solidFill>
              </a:rPr>
              <a:t>money</a:t>
            </a:r>
            <a:r>
              <a:rPr sz="1200" spc="-50" dirty="0">
                <a:solidFill>
                  <a:srgbClr val="E09300"/>
                </a:solidFill>
              </a:rPr>
              <a:t> </a:t>
            </a:r>
            <a:r>
              <a:rPr sz="1200" spc="25" dirty="0">
                <a:solidFill>
                  <a:srgbClr val="E09300"/>
                </a:solidFill>
              </a:rPr>
              <a:t>go?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396490" cy="0"/>
          </a:xfrm>
          <a:custGeom>
            <a:avLst/>
            <a:gdLst/>
            <a:ahLst/>
            <a:cxnLst/>
            <a:rect l="l" t="t" r="r" b="b"/>
            <a:pathLst>
              <a:path w="2396490">
                <a:moveTo>
                  <a:pt x="0" y="0"/>
                </a:moveTo>
                <a:lnTo>
                  <a:pt x="2396210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655" marR="336550" indent="-118110">
              <a:lnSpc>
                <a:spcPct val="104200"/>
              </a:lnSpc>
              <a:spcBef>
                <a:spcPts val="100"/>
              </a:spcBef>
              <a:buChar char="•"/>
              <a:tabLst>
                <a:tab pos="288290" algn="l"/>
              </a:tabLst>
            </a:pPr>
            <a:r>
              <a:rPr spc="-120" dirty="0"/>
              <a:t>We </a:t>
            </a:r>
            <a:r>
              <a:rPr spc="5" dirty="0"/>
              <a:t>focus </a:t>
            </a:r>
            <a:r>
              <a:rPr spc="-15" dirty="0"/>
              <a:t>on </a:t>
            </a:r>
            <a:r>
              <a:rPr dirty="0"/>
              <a:t>spillovers </a:t>
            </a:r>
            <a:r>
              <a:rPr spc="-10" dirty="0"/>
              <a:t>towards </a:t>
            </a:r>
            <a:r>
              <a:rPr spc="-5" dirty="0"/>
              <a:t>countries </a:t>
            </a:r>
            <a:r>
              <a:rPr spc="40" dirty="0"/>
              <a:t>financially</a:t>
            </a:r>
            <a:r>
              <a:rPr spc="-80" dirty="0"/>
              <a:t> </a:t>
            </a:r>
            <a:r>
              <a:rPr spc="-35" dirty="0"/>
              <a:t>more  </a:t>
            </a:r>
            <a:r>
              <a:rPr spc="10" dirty="0"/>
              <a:t>shielded </a:t>
            </a:r>
            <a:r>
              <a:rPr spc="-5" dirty="0"/>
              <a:t>from </a:t>
            </a:r>
            <a:r>
              <a:rPr spc="20" dirty="0"/>
              <a:t>climatic</a:t>
            </a:r>
            <a:r>
              <a:rPr spc="-114" dirty="0"/>
              <a:t> </a:t>
            </a:r>
            <a:r>
              <a:rPr spc="-5" dirty="0"/>
              <a:t>events</a:t>
            </a:r>
          </a:p>
          <a:p>
            <a:pPr marL="565150" marR="5080" lvl="1" indent="-114300">
              <a:lnSpc>
                <a:spcPct val="114599"/>
              </a:lnSpc>
              <a:spcBef>
                <a:spcPts val="180"/>
              </a:spcBef>
              <a:buChar char="•"/>
              <a:tabLst>
                <a:tab pos="565785" algn="l"/>
              </a:tabLst>
            </a:pP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employ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0" dirty="0">
                <a:solidFill>
                  <a:srgbClr val="22373A"/>
                </a:solidFill>
                <a:latin typeface="Gill Sans MT"/>
                <a:cs typeface="Gill Sans MT"/>
              </a:rPr>
              <a:t>high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non-life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insurance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premium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to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GDP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from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5" dirty="0">
                <a:solidFill>
                  <a:srgbClr val="22373A"/>
                </a:solidFill>
                <a:latin typeface="Gill Sans MT"/>
                <a:cs typeface="Gill Sans MT"/>
              </a:rPr>
              <a:t>IMF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(WB  GFDD)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Climate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Risk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Dashboard </a:t>
            </a: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(robust 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OECD</a:t>
            </a:r>
            <a:r>
              <a:rPr sz="1000" spc="-15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equivalent)</a:t>
            </a:r>
            <a:endParaRPr sz="1000">
              <a:latin typeface="Gill Sans MT"/>
              <a:cs typeface="Gill Sans MT"/>
            </a:endParaRPr>
          </a:p>
          <a:p>
            <a:pPr marL="56515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56578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countries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with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0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value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larger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than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the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sample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median</a:t>
            </a:r>
            <a:endParaRPr sz="1000">
              <a:latin typeface="Gill Sans MT"/>
              <a:cs typeface="Gill Sans MT"/>
            </a:endParaRPr>
          </a:p>
          <a:p>
            <a:pPr marL="56515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56578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AUS,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AUT,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CAN,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ESP,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FRA,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GBR,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KOR,</a:t>
            </a:r>
            <a:r>
              <a:rPr sz="1000" spc="-16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USA</a:t>
            </a:r>
            <a:endParaRPr sz="1000">
              <a:latin typeface="Gill Sans MT"/>
              <a:cs typeface="Gill Sans MT"/>
            </a:endParaRPr>
          </a:p>
          <a:p>
            <a:pPr marL="56515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565785" algn="l"/>
              </a:tabLst>
            </a:pP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DEU,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JPN,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CHE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exclusion </a:t>
            </a:r>
            <a:r>
              <a:rPr sz="1000" spc="55" dirty="0">
                <a:solidFill>
                  <a:srgbClr val="22373A"/>
                </a:solidFill>
                <a:latin typeface="Lucida Sans Unicode"/>
                <a:cs typeface="Lucida Sans Unicode"/>
              </a:rPr>
              <a:t>⇒</a:t>
            </a:r>
            <a:r>
              <a:rPr sz="1000" spc="-225" dirty="0">
                <a:solidFill>
                  <a:srgbClr val="22373A"/>
                </a:solidFill>
                <a:latin typeface="Lucida Sans Unicode"/>
                <a:cs typeface="Lucida Sans Unicode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good </a:t>
            </a: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control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group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02785" y="3220614"/>
            <a:ext cx="120014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13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89738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60" dirty="0">
                <a:solidFill>
                  <a:srgbClr val="E09300"/>
                </a:solidFill>
              </a:rPr>
              <a:t>Where </a:t>
            </a:r>
            <a:r>
              <a:rPr sz="1200" spc="-25" dirty="0">
                <a:solidFill>
                  <a:srgbClr val="E09300"/>
                </a:solidFill>
              </a:rPr>
              <a:t>does </a:t>
            </a:r>
            <a:r>
              <a:rPr sz="1200" spc="-35" dirty="0">
                <a:solidFill>
                  <a:srgbClr val="E09300"/>
                </a:solidFill>
              </a:rPr>
              <a:t>the </a:t>
            </a:r>
            <a:r>
              <a:rPr sz="1200" spc="-30" dirty="0">
                <a:solidFill>
                  <a:srgbClr val="E09300"/>
                </a:solidFill>
              </a:rPr>
              <a:t>money</a:t>
            </a:r>
            <a:r>
              <a:rPr sz="1200" spc="-50" dirty="0">
                <a:solidFill>
                  <a:srgbClr val="E09300"/>
                </a:solidFill>
              </a:rPr>
              <a:t> </a:t>
            </a:r>
            <a:r>
              <a:rPr sz="1200" spc="25" dirty="0">
                <a:solidFill>
                  <a:srgbClr val="E09300"/>
                </a:solidFill>
              </a:rPr>
              <a:t>go?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396490" cy="0"/>
          </a:xfrm>
          <a:custGeom>
            <a:avLst/>
            <a:gdLst/>
            <a:ahLst/>
            <a:cxnLst/>
            <a:rect l="l" t="t" r="r" b="b"/>
            <a:pathLst>
              <a:path w="2396490">
                <a:moveTo>
                  <a:pt x="0" y="0"/>
                </a:moveTo>
                <a:lnTo>
                  <a:pt x="2396210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655" marR="336550" indent="-118110">
              <a:lnSpc>
                <a:spcPct val="104200"/>
              </a:lnSpc>
              <a:spcBef>
                <a:spcPts val="100"/>
              </a:spcBef>
              <a:buChar char="•"/>
              <a:tabLst>
                <a:tab pos="288290" algn="l"/>
              </a:tabLst>
            </a:pPr>
            <a:r>
              <a:rPr spc="-120" dirty="0"/>
              <a:t>We </a:t>
            </a:r>
            <a:r>
              <a:rPr spc="5" dirty="0"/>
              <a:t>focus </a:t>
            </a:r>
            <a:r>
              <a:rPr spc="-15" dirty="0"/>
              <a:t>on </a:t>
            </a:r>
            <a:r>
              <a:rPr dirty="0"/>
              <a:t>spillovers </a:t>
            </a:r>
            <a:r>
              <a:rPr spc="-10" dirty="0"/>
              <a:t>towards </a:t>
            </a:r>
            <a:r>
              <a:rPr spc="-5" dirty="0"/>
              <a:t>countries </a:t>
            </a:r>
            <a:r>
              <a:rPr spc="40" dirty="0"/>
              <a:t>financially</a:t>
            </a:r>
            <a:r>
              <a:rPr spc="-80" dirty="0"/>
              <a:t> </a:t>
            </a:r>
            <a:r>
              <a:rPr spc="-35" dirty="0"/>
              <a:t>more  </a:t>
            </a:r>
            <a:r>
              <a:rPr spc="10" dirty="0"/>
              <a:t>shielded </a:t>
            </a:r>
            <a:r>
              <a:rPr spc="-5" dirty="0"/>
              <a:t>from </a:t>
            </a:r>
            <a:r>
              <a:rPr spc="20" dirty="0"/>
              <a:t>climatic</a:t>
            </a:r>
            <a:r>
              <a:rPr spc="-114" dirty="0"/>
              <a:t> </a:t>
            </a:r>
            <a:r>
              <a:rPr spc="-5" dirty="0"/>
              <a:t>events</a:t>
            </a:r>
          </a:p>
          <a:p>
            <a:pPr marL="565150" marR="5080" lvl="1" indent="-114300">
              <a:lnSpc>
                <a:spcPct val="114599"/>
              </a:lnSpc>
              <a:spcBef>
                <a:spcPts val="180"/>
              </a:spcBef>
              <a:buChar char="•"/>
              <a:tabLst>
                <a:tab pos="565785" algn="l"/>
              </a:tabLst>
            </a:pP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employ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0" dirty="0">
                <a:solidFill>
                  <a:srgbClr val="22373A"/>
                </a:solidFill>
                <a:latin typeface="Gill Sans MT"/>
                <a:cs typeface="Gill Sans MT"/>
              </a:rPr>
              <a:t>high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non-life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insurance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premium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to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GDP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from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5" dirty="0">
                <a:solidFill>
                  <a:srgbClr val="22373A"/>
                </a:solidFill>
                <a:latin typeface="Gill Sans MT"/>
                <a:cs typeface="Gill Sans MT"/>
              </a:rPr>
              <a:t>IMF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(WB  GFDD)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Climate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Risk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Dashboard </a:t>
            </a: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(robust 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OECD</a:t>
            </a:r>
            <a:r>
              <a:rPr sz="1000" spc="-15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equivalent)</a:t>
            </a:r>
            <a:endParaRPr sz="1000">
              <a:latin typeface="Gill Sans MT"/>
              <a:cs typeface="Gill Sans MT"/>
            </a:endParaRPr>
          </a:p>
          <a:p>
            <a:pPr marL="56515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56578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countries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with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0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value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larger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than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the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sample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median</a:t>
            </a:r>
            <a:endParaRPr sz="1000">
              <a:latin typeface="Gill Sans MT"/>
              <a:cs typeface="Gill Sans MT"/>
            </a:endParaRPr>
          </a:p>
          <a:p>
            <a:pPr marL="56515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56578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AUS,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AUT, </a:t>
            </a:r>
            <a:r>
              <a:rPr sz="1000" spc="-35" dirty="0">
                <a:solidFill>
                  <a:srgbClr val="22373A"/>
                </a:solidFill>
                <a:latin typeface="Gill Sans MT"/>
                <a:cs typeface="Gill Sans MT"/>
              </a:rPr>
              <a:t>CAN,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ESP,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FRA,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GBR, </a:t>
            </a:r>
            <a:r>
              <a:rPr sz="1000" spc="-40" dirty="0">
                <a:solidFill>
                  <a:srgbClr val="22373A"/>
                </a:solidFill>
                <a:latin typeface="Gill Sans MT"/>
                <a:cs typeface="Gill Sans MT"/>
              </a:rPr>
              <a:t>KOR,</a:t>
            </a:r>
            <a:r>
              <a:rPr sz="1000" spc="-16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USA</a:t>
            </a:r>
            <a:endParaRPr sz="1000">
              <a:latin typeface="Gill Sans MT"/>
              <a:cs typeface="Gill Sans MT"/>
            </a:endParaRPr>
          </a:p>
          <a:p>
            <a:pPr marL="56515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565785" algn="l"/>
              </a:tabLst>
            </a:pP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DEU,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JPN,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CHE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exclusion </a:t>
            </a:r>
            <a:r>
              <a:rPr sz="1000" spc="55" dirty="0">
                <a:solidFill>
                  <a:srgbClr val="22373A"/>
                </a:solidFill>
                <a:latin typeface="Lucida Sans Unicode"/>
                <a:cs typeface="Lucida Sans Unicode"/>
              </a:rPr>
              <a:t>⇒</a:t>
            </a:r>
            <a:r>
              <a:rPr sz="1000" spc="-225" dirty="0">
                <a:solidFill>
                  <a:srgbClr val="22373A"/>
                </a:solidFill>
                <a:latin typeface="Lucida Sans Unicode"/>
                <a:cs typeface="Lucida Sans Unicode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good </a:t>
            </a: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control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group</a:t>
            </a:r>
            <a:endParaRPr sz="1000">
              <a:latin typeface="Gill Sans MT"/>
              <a:cs typeface="Gill Sans MT"/>
            </a:endParaRPr>
          </a:p>
          <a:p>
            <a:pPr marL="287655" indent="-118110">
              <a:lnSpc>
                <a:spcPct val="100000"/>
              </a:lnSpc>
              <a:spcBef>
                <a:spcPts val="1350"/>
              </a:spcBef>
              <a:buChar char="•"/>
              <a:tabLst>
                <a:tab pos="288290" algn="l"/>
              </a:tabLst>
            </a:pPr>
            <a:r>
              <a:rPr dirty="0"/>
              <a:t>Different </a:t>
            </a:r>
            <a:r>
              <a:rPr spc="-5" dirty="0"/>
              <a:t>from </a:t>
            </a:r>
            <a:r>
              <a:rPr spc="15" dirty="0"/>
              <a:t>standard </a:t>
            </a:r>
            <a:r>
              <a:rPr spc="50" dirty="0"/>
              <a:t>flight</a:t>
            </a:r>
            <a:r>
              <a:rPr spc="-160" dirty="0"/>
              <a:t> </a:t>
            </a:r>
            <a:r>
              <a:rPr spc="-30" dirty="0"/>
              <a:t>to </a:t>
            </a:r>
            <a:r>
              <a:rPr spc="25" dirty="0"/>
              <a:t>safety</a:t>
            </a:r>
          </a:p>
          <a:p>
            <a:pPr marL="287655" marR="110489" indent="-118110">
              <a:lnSpc>
                <a:spcPct val="118000"/>
              </a:lnSpc>
              <a:spcBef>
                <a:spcPts val="900"/>
              </a:spcBef>
              <a:buChar char="•"/>
              <a:tabLst>
                <a:tab pos="288290" algn="l"/>
              </a:tabLst>
            </a:pPr>
            <a:r>
              <a:rPr spc="-5" dirty="0"/>
              <a:t>Disasters</a:t>
            </a:r>
            <a:r>
              <a:rPr spc="-30" dirty="0"/>
              <a:t> </a:t>
            </a:r>
            <a:r>
              <a:rPr dirty="0"/>
              <a:t>increase</a:t>
            </a:r>
            <a:r>
              <a:rPr spc="-30" dirty="0"/>
              <a:t> </a:t>
            </a:r>
            <a:r>
              <a:rPr spc="15" dirty="0"/>
              <a:t>climate</a:t>
            </a:r>
            <a:r>
              <a:rPr spc="-30" dirty="0"/>
              <a:t> </a:t>
            </a:r>
            <a:r>
              <a:rPr spc="5" dirty="0"/>
              <a:t>risk</a:t>
            </a:r>
            <a:r>
              <a:rPr spc="-30" dirty="0"/>
              <a:t> </a:t>
            </a:r>
            <a:r>
              <a:rPr dirty="0"/>
              <a:t>awareness</a:t>
            </a:r>
            <a:r>
              <a:rPr spc="-25" dirty="0"/>
              <a:t> </a:t>
            </a:r>
            <a:r>
              <a:rPr spc="55" dirty="0">
                <a:latin typeface="Lucida Sans Unicode"/>
                <a:cs typeface="Lucida Sans Unicode"/>
              </a:rPr>
              <a:t>⇒</a:t>
            </a:r>
            <a:r>
              <a:rPr spc="-75" dirty="0">
                <a:latin typeface="Lucida Sans Unicode"/>
                <a:cs typeface="Lucida Sans Unicode"/>
              </a:rPr>
              <a:t> </a:t>
            </a:r>
            <a:r>
              <a:rPr spc="50" dirty="0"/>
              <a:t>flight</a:t>
            </a:r>
            <a:r>
              <a:rPr spc="-30" dirty="0"/>
              <a:t> to </a:t>
            </a:r>
            <a:r>
              <a:rPr spc="20" dirty="0"/>
              <a:t>climatic  </a:t>
            </a:r>
            <a:r>
              <a:rPr spc="25" dirty="0"/>
              <a:t>safety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402785" y="3220614"/>
            <a:ext cx="120014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13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340804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E09300"/>
                </a:solidFill>
              </a:rPr>
              <a:t>Spillovers </a:t>
            </a:r>
            <a:r>
              <a:rPr sz="1200" spc="10" dirty="0">
                <a:solidFill>
                  <a:srgbClr val="E09300"/>
                </a:solidFill>
              </a:rPr>
              <a:t>only </a:t>
            </a:r>
            <a:r>
              <a:rPr sz="1200" spc="-25" dirty="0">
                <a:solidFill>
                  <a:srgbClr val="E09300"/>
                </a:solidFill>
              </a:rPr>
              <a:t>towards </a:t>
            </a:r>
            <a:r>
              <a:rPr sz="1200" dirty="0">
                <a:solidFill>
                  <a:srgbClr val="E09300"/>
                </a:solidFill>
              </a:rPr>
              <a:t>high-insurance</a:t>
            </a:r>
            <a:r>
              <a:rPr sz="1200" spc="-65" dirty="0">
                <a:solidFill>
                  <a:srgbClr val="E09300"/>
                </a:solidFill>
              </a:rPr>
              <a:t> </a:t>
            </a:r>
            <a:r>
              <a:rPr sz="1200" spc="-20" dirty="0">
                <a:solidFill>
                  <a:srgbClr val="E09300"/>
                </a:solidFill>
              </a:rPr>
              <a:t>countries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580640" cy="0"/>
          </a:xfrm>
          <a:custGeom>
            <a:avLst/>
            <a:gdLst/>
            <a:ahLst/>
            <a:cxnLst/>
            <a:rect l="l" t="t" r="r" b="b"/>
            <a:pathLst>
              <a:path w="2580640">
                <a:moveTo>
                  <a:pt x="0" y="0"/>
                </a:moveTo>
                <a:lnTo>
                  <a:pt x="2580502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3793" y="782928"/>
            <a:ext cx="126555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High-insurance</a:t>
            </a:r>
            <a:r>
              <a:rPr sz="1100" spc="-10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25" dirty="0">
                <a:solidFill>
                  <a:srgbClr val="22373A"/>
                </a:solidFill>
                <a:latin typeface="Gill Sans MT"/>
                <a:cs typeface="Gill Sans MT"/>
              </a:rPr>
              <a:t>ADVs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78873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80570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117590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119288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47923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221434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94953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68464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690" y="141974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6690" y="115493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403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10098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7623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4230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837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444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40507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06647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572714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3878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90484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7091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3698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44031" y="1174040"/>
            <a:ext cx="1993264" cy="1284605"/>
          </a:xfrm>
          <a:custGeom>
            <a:avLst/>
            <a:gdLst/>
            <a:ahLst/>
            <a:cxnLst/>
            <a:rect l="l" t="t" r="r" b="b"/>
            <a:pathLst>
              <a:path w="1993264" h="1284605">
                <a:moveTo>
                  <a:pt x="1927478" y="1163928"/>
                </a:moveTo>
                <a:lnTo>
                  <a:pt x="1577820" y="1163928"/>
                </a:lnTo>
                <a:lnTo>
                  <a:pt x="1660817" y="1284558"/>
                </a:lnTo>
                <a:lnTo>
                  <a:pt x="1743887" y="1186975"/>
                </a:lnTo>
                <a:lnTo>
                  <a:pt x="1890296" y="1186975"/>
                </a:lnTo>
                <a:lnTo>
                  <a:pt x="1909954" y="1182453"/>
                </a:lnTo>
                <a:lnTo>
                  <a:pt x="1927478" y="1163928"/>
                </a:lnTo>
                <a:close/>
              </a:path>
              <a:path w="1993264" h="1284605">
                <a:moveTo>
                  <a:pt x="855645" y="1224973"/>
                </a:moveTo>
                <a:lnTo>
                  <a:pt x="664341" y="1224973"/>
                </a:lnTo>
                <a:lnTo>
                  <a:pt x="747411" y="1283100"/>
                </a:lnTo>
                <a:lnTo>
                  <a:pt x="830408" y="1230224"/>
                </a:lnTo>
                <a:lnTo>
                  <a:pt x="855645" y="1224973"/>
                </a:lnTo>
                <a:close/>
              </a:path>
              <a:path w="1993264" h="1284605">
                <a:moveTo>
                  <a:pt x="1135044" y="1109010"/>
                </a:moveTo>
                <a:lnTo>
                  <a:pt x="332207" y="1109010"/>
                </a:lnTo>
                <a:lnTo>
                  <a:pt x="415204" y="1123524"/>
                </a:lnTo>
                <a:lnTo>
                  <a:pt x="498274" y="1185516"/>
                </a:lnTo>
                <a:lnTo>
                  <a:pt x="581271" y="1258157"/>
                </a:lnTo>
                <a:lnTo>
                  <a:pt x="664341" y="1224973"/>
                </a:lnTo>
                <a:lnTo>
                  <a:pt x="855645" y="1224973"/>
                </a:lnTo>
                <a:lnTo>
                  <a:pt x="913478" y="1212939"/>
                </a:lnTo>
                <a:lnTo>
                  <a:pt x="1017956" y="1212939"/>
                </a:lnTo>
                <a:lnTo>
                  <a:pt x="1079545" y="1165678"/>
                </a:lnTo>
                <a:lnTo>
                  <a:pt x="1135044" y="1109010"/>
                </a:lnTo>
                <a:close/>
              </a:path>
              <a:path w="1993264" h="1284605">
                <a:moveTo>
                  <a:pt x="1017956" y="1212939"/>
                </a:moveTo>
                <a:lnTo>
                  <a:pt x="913478" y="1212939"/>
                </a:lnTo>
                <a:lnTo>
                  <a:pt x="996475" y="1229421"/>
                </a:lnTo>
                <a:lnTo>
                  <a:pt x="1017956" y="1212939"/>
                </a:lnTo>
                <a:close/>
              </a:path>
              <a:path w="1993264" h="1284605">
                <a:moveTo>
                  <a:pt x="415204" y="719186"/>
                </a:moveTo>
                <a:lnTo>
                  <a:pt x="332207" y="756163"/>
                </a:lnTo>
                <a:lnTo>
                  <a:pt x="249137" y="838504"/>
                </a:lnTo>
                <a:lnTo>
                  <a:pt x="166067" y="904872"/>
                </a:lnTo>
                <a:lnTo>
                  <a:pt x="83070" y="942432"/>
                </a:lnTo>
                <a:lnTo>
                  <a:pt x="0" y="1058905"/>
                </a:lnTo>
                <a:lnTo>
                  <a:pt x="0" y="1206666"/>
                </a:lnTo>
                <a:lnTo>
                  <a:pt x="83070" y="1153645"/>
                </a:lnTo>
                <a:lnTo>
                  <a:pt x="205110" y="1153645"/>
                </a:lnTo>
                <a:lnTo>
                  <a:pt x="249137" y="1142048"/>
                </a:lnTo>
                <a:lnTo>
                  <a:pt x="332207" y="1109010"/>
                </a:lnTo>
                <a:lnTo>
                  <a:pt x="1135044" y="1109010"/>
                </a:lnTo>
                <a:lnTo>
                  <a:pt x="1162615" y="1080858"/>
                </a:lnTo>
                <a:lnTo>
                  <a:pt x="1270617" y="1080858"/>
                </a:lnTo>
                <a:lnTo>
                  <a:pt x="1328682" y="1050372"/>
                </a:lnTo>
                <a:lnTo>
                  <a:pt x="1992951" y="1050372"/>
                </a:lnTo>
                <a:lnTo>
                  <a:pt x="1992951" y="765279"/>
                </a:lnTo>
                <a:lnTo>
                  <a:pt x="581271" y="765279"/>
                </a:lnTo>
                <a:lnTo>
                  <a:pt x="498274" y="752297"/>
                </a:lnTo>
                <a:lnTo>
                  <a:pt x="415204" y="719186"/>
                </a:lnTo>
                <a:close/>
              </a:path>
              <a:path w="1993264" h="1284605">
                <a:moveTo>
                  <a:pt x="1992951" y="1050372"/>
                </a:moveTo>
                <a:lnTo>
                  <a:pt x="1328682" y="1050372"/>
                </a:lnTo>
                <a:lnTo>
                  <a:pt x="1411680" y="1121992"/>
                </a:lnTo>
                <a:lnTo>
                  <a:pt x="1494750" y="1206010"/>
                </a:lnTo>
                <a:lnTo>
                  <a:pt x="1577820" y="1163928"/>
                </a:lnTo>
                <a:lnTo>
                  <a:pt x="1927478" y="1163928"/>
                </a:lnTo>
                <a:lnTo>
                  <a:pt x="1992951" y="1094715"/>
                </a:lnTo>
                <a:lnTo>
                  <a:pt x="1992951" y="1050372"/>
                </a:lnTo>
                <a:close/>
              </a:path>
              <a:path w="1993264" h="1284605">
                <a:moveTo>
                  <a:pt x="1890296" y="1186975"/>
                </a:moveTo>
                <a:lnTo>
                  <a:pt x="1743887" y="1186975"/>
                </a:lnTo>
                <a:lnTo>
                  <a:pt x="1826884" y="1201561"/>
                </a:lnTo>
                <a:lnTo>
                  <a:pt x="1890296" y="1186975"/>
                </a:lnTo>
                <a:close/>
              </a:path>
              <a:path w="1993264" h="1284605">
                <a:moveTo>
                  <a:pt x="205110" y="1153645"/>
                </a:moveTo>
                <a:lnTo>
                  <a:pt x="83070" y="1153645"/>
                </a:lnTo>
                <a:lnTo>
                  <a:pt x="166067" y="1163928"/>
                </a:lnTo>
                <a:lnTo>
                  <a:pt x="205110" y="1153645"/>
                </a:lnTo>
                <a:close/>
              </a:path>
              <a:path w="1993264" h="1284605">
                <a:moveTo>
                  <a:pt x="1270617" y="1080858"/>
                </a:moveTo>
                <a:lnTo>
                  <a:pt x="1162615" y="1080858"/>
                </a:lnTo>
                <a:lnTo>
                  <a:pt x="1245612" y="1093986"/>
                </a:lnTo>
                <a:lnTo>
                  <a:pt x="1270617" y="1080858"/>
                </a:lnTo>
                <a:close/>
              </a:path>
              <a:path w="1993264" h="1284605">
                <a:moveTo>
                  <a:pt x="1328682" y="189332"/>
                </a:moveTo>
                <a:lnTo>
                  <a:pt x="1245612" y="318714"/>
                </a:lnTo>
                <a:lnTo>
                  <a:pt x="1162615" y="338844"/>
                </a:lnTo>
                <a:lnTo>
                  <a:pt x="1079545" y="438469"/>
                </a:lnTo>
                <a:lnTo>
                  <a:pt x="996475" y="495940"/>
                </a:lnTo>
                <a:lnTo>
                  <a:pt x="913478" y="506588"/>
                </a:lnTo>
                <a:lnTo>
                  <a:pt x="830408" y="580979"/>
                </a:lnTo>
                <a:lnTo>
                  <a:pt x="747411" y="686439"/>
                </a:lnTo>
                <a:lnTo>
                  <a:pt x="664341" y="692930"/>
                </a:lnTo>
                <a:lnTo>
                  <a:pt x="581271" y="765279"/>
                </a:lnTo>
                <a:lnTo>
                  <a:pt x="1992951" y="765279"/>
                </a:lnTo>
                <a:lnTo>
                  <a:pt x="1992951" y="263577"/>
                </a:lnTo>
                <a:lnTo>
                  <a:pt x="1494750" y="263577"/>
                </a:lnTo>
                <a:lnTo>
                  <a:pt x="1411680" y="216536"/>
                </a:lnTo>
                <a:lnTo>
                  <a:pt x="1328682" y="189332"/>
                </a:lnTo>
                <a:close/>
              </a:path>
              <a:path w="1993264" h="1284605">
                <a:moveTo>
                  <a:pt x="1577820" y="199178"/>
                </a:moveTo>
                <a:lnTo>
                  <a:pt x="1494750" y="263577"/>
                </a:lnTo>
                <a:lnTo>
                  <a:pt x="1992951" y="263577"/>
                </a:lnTo>
                <a:lnTo>
                  <a:pt x="1992951" y="255628"/>
                </a:lnTo>
                <a:lnTo>
                  <a:pt x="1660817" y="255628"/>
                </a:lnTo>
                <a:lnTo>
                  <a:pt x="1577820" y="199178"/>
                </a:lnTo>
                <a:close/>
              </a:path>
              <a:path w="1993264" h="1284605">
                <a:moveTo>
                  <a:pt x="1992951" y="0"/>
                </a:moveTo>
                <a:lnTo>
                  <a:pt x="1909954" y="105314"/>
                </a:lnTo>
                <a:lnTo>
                  <a:pt x="1826884" y="144697"/>
                </a:lnTo>
                <a:lnTo>
                  <a:pt x="1743887" y="147761"/>
                </a:lnTo>
                <a:lnTo>
                  <a:pt x="1660817" y="255628"/>
                </a:lnTo>
                <a:lnTo>
                  <a:pt x="1992951" y="255628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821851" y="2337969"/>
            <a:ext cx="83185" cy="120650"/>
          </a:xfrm>
          <a:custGeom>
            <a:avLst/>
            <a:gdLst/>
            <a:ahLst/>
            <a:cxnLst/>
            <a:rect l="l" t="t" r="r" b="b"/>
            <a:pathLst>
              <a:path w="83185" h="120650">
                <a:moveTo>
                  <a:pt x="82997" y="12063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08373" y="2399013"/>
            <a:ext cx="83185" cy="58419"/>
          </a:xfrm>
          <a:custGeom>
            <a:avLst/>
            <a:gdLst/>
            <a:ahLst/>
            <a:cxnLst/>
            <a:rect l="l" t="t" r="r" b="b"/>
            <a:pathLst>
              <a:path w="83184" h="58419">
                <a:moveTo>
                  <a:pt x="83070" y="58127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76239" y="2283050"/>
            <a:ext cx="249554" cy="149225"/>
          </a:xfrm>
          <a:custGeom>
            <a:avLst/>
            <a:gdLst/>
            <a:ahLst/>
            <a:cxnLst/>
            <a:rect l="l" t="t" r="r" b="b"/>
            <a:pathLst>
              <a:path w="249555" h="149225">
                <a:moveTo>
                  <a:pt x="249064" y="149146"/>
                </a:moveTo>
                <a:lnTo>
                  <a:pt x="166067" y="76506"/>
                </a:lnTo>
                <a:lnTo>
                  <a:pt x="82997" y="1451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157510" y="2386979"/>
            <a:ext cx="83185" cy="16510"/>
          </a:xfrm>
          <a:custGeom>
            <a:avLst/>
            <a:gdLst/>
            <a:ahLst/>
            <a:cxnLst/>
            <a:rect l="l" t="t" r="r" b="b"/>
            <a:pathLst>
              <a:path w="83184" h="16510">
                <a:moveTo>
                  <a:pt x="82997" y="16482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4031" y="1930203"/>
            <a:ext cx="332740" cy="302895"/>
          </a:xfrm>
          <a:custGeom>
            <a:avLst/>
            <a:gdLst/>
            <a:ahLst/>
            <a:cxnLst/>
            <a:rect l="l" t="t" r="r" b="b"/>
            <a:pathLst>
              <a:path w="332740" h="302894">
                <a:moveTo>
                  <a:pt x="0" y="302742"/>
                </a:moveTo>
                <a:lnTo>
                  <a:pt x="83070" y="186269"/>
                </a:lnTo>
                <a:lnTo>
                  <a:pt x="166067" y="148709"/>
                </a:lnTo>
                <a:lnTo>
                  <a:pt x="249137" y="82340"/>
                </a:lnTo>
                <a:lnTo>
                  <a:pt x="33220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572714" y="22244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44031" y="2232946"/>
            <a:ext cx="0" cy="147955"/>
          </a:xfrm>
          <a:custGeom>
            <a:avLst/>
            <a:gdLst/>
            <a:ahLst/>
            <a:cxnLst/>
            <a:rect l="l" t="t" r="r" b="b"/>
            <a:pathLst>
              <a:path h="147955">
                <a:moveTo>
                  <a:pt x="0" y="147761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572714" y="2224413"/>
            <a:ext cx="166370" cy="156210"/>
          </a:xfrm>
          <a:custGeom>
            <a:avLst/>
            <a:gdLst/>
            <a:ahLst/>
            <a:cxnLst/>
            <a:rect l="l" t="t" r="r" b="b"/>
            <a:pathLst>
              <a:path w="166369" h="156210">
                <a:moveTo>
                  <a:pt x="166067" y="155637"/>
                </a:moveTo>
                <a:lnTo>
                  <a:pt x="82997" y="7161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572714" y="2219321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987919" y="2361015"/>
            <a:ext cx="83185" cy="14604"/>
          </a:xfrm>
          <a:custGeom>
            <a:avLst/>
            <a:gdLst/>
            <a:ahLst/>
            <a:cxnLst/>
            <a:rect l="l" t="t" r="r" b="b"/>
            <a:pathLst>
              <a:path w="83185" h="14605">
                <a:moveTo>
                  <a:pt x="82997" y="14586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406647" y="2254899"/>
            <a:ext cx="83185" cy="13335"/>
          </a:xfrm>
          <a:custGeom>
            <a:avLst/>
            <a:gdLst/>
            <a:ahLst/>
            <a:cxnLst/>
            <a:rect l="l" t="t" r="r" b="b"/>
            <a:pathLst>
              <a:path w="83184" h="13335">
                <a:moveTo>
                  <a:pt x="82997" y="13127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25303" y="1866971"/>
            <a:ext cx="83185" cy="72390"/>
          </a:xfrm>
          <a:custGeom>
            <a:avLst/>
            <a:gdLst/>
            <a:ahLst/>
            <a:cxnLst/>
            <a:rect l="l" t="t" r="r" b="b"/>
            <a:pathLst>
              <a:path w="83184" h="72389">
                <a:moveTo>
                  <a:pt x="0" y="72348"/>
                </a:moveTo>
                <a:lnTo>
                  <a:pt x="0" y="7234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91443" y="1680629"/>
            <a:ext cx="166370" cy="180340"/>
          </a:xfrm>
          <a:custGeom>
            <a:avLst/>
            <a:gdLst/>
            <a:ahLst/>
            <a:cxnLst/>
            <a:rect l="l" t="t" r="r" b="b"/>
            <a:pathLst>
              <a:path w="166369" h="180339">
                <a:moveTo>
                  <a:pt x="0" y="179851"/>
                </a:moveTo>
                <a:lnTo>
                  <a:pt x="82997" y="74391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240507" y="1512884"/>
            <a:ext cx="166370" cy="157480"/>
          </a:xfrm>
          <a:custGeom>
            <a:avLst/>
            <a:gdLst/>
            <a:ahLst/>
            <a:cxnLst/>
            <a:rect l="l" t="t" r="r" b="b"/>
            <a:pathLst>
              <a:path w="166369" h="157480">
                <a:moveTo>
                  <a:pt x="0" y="157096"/>
                </a:moveTo>
                <a:lnTo>
                  <a:pt x="83070" y="99625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489644" y="1363373"/>
            <a:ext cx="83185" cy="129539"/>
          </a:xfrm>
          <a:custGeom>
            <a:avLst/>
            <a:gdLst/>
            <a:ahLst/>
            <a:cxnLst/>
            <a:rect l="l" t="t" r="r" b="b"/>
            <a:pathLst>
              <a:path w="83184" h="129540">
                <a:moveTo>
                  <a:pt x="0" y="129382"/>
                </a:moveTo>
                <a:lnTo>
                  <a:pt x="0" y="129382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738781" y="1373219"/>
            <a:ext cx="83185" cy="64769"/>
          </a:xfrm>
          <a:custGeom>
            <a:avLst/>
            <a:gdLst/>
            <a:ahLst/>
            <a:cxnLst/>
            <a:rect l="l" t="t" r="r" b="b"/>
            <a:pathLst>
              <a:path w="83185" h="64769">
                <a:moveTo>
                  <a:pt x="0" y="64399"/>
                </a:moveTo>
                <a:lnTo>
                  <a:pt x="0" y="64399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904849" y="1321801"/>
            <a:ext cx="83185" cy="107950"/>
          </a:xfrm>
          <a:custGeom>
            <a:avLst/>
            <a:gdLst/>
            <a:ahLst/>
            <a:cxnLst/>
            <a:rect l="l" t="t" r="r" b="b"/>
            <a:pathLst>
              <a:path w="83185" h="107950">
                <a:moveTo>
                  <a:pt x="0" y="107866"/>
                </a:moveTo>
                <a:lnTo>
                  <a:pt x="0" y="107867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070916" y="1174040"/>
            <a:ext cx="166370" cy="144780"/>
          </a:xfrm>
          <a:custGeom>
            <a:avLst/>
            <a:gdLst/>
            <a:ahLst/>
            <a:cxnLst/>
            <a:rect l="l" t="t" r="r" b="b"/>
            <a:pathLst>
              <a:path w="166369" h="144780">
                <a:moveTo>
                  <a:pt x="0" y="144697"/>
                </a:moveTo>
                <a:lnTo>
                  <a:pt x="83070" y="105314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44031" y="1390722"/>
            <a:ext cx="1993264" cy="960755"/>
          </a:xfrm>
          <a:custGeom>
            <a:avLst/>
            <a:gdLst/>
            <a:ahLst/>
            <a:cxnLst/>
            <a:rect l="l" t="t" r="r" b="b"/>
            <a:pathLst>
              <a:path w="1993264" h="960755">
                <a:moveTo>
                  <a:pt x="415204" y="582584"/>
                </a:moveTo>
                <a:lnTo>
                  <a:pt x="332207" y="609277"/>
                </a:lnTo>
                <a:lnTo>
                  <a:pt x="249137" y="681918"/>
                </a:lnTo>
                <a:lnTo>
                  <a:pt x="166067" y="739461"/>
                </a:lnTo>
                <a:lnTo>
                  <a:pt x="83070" y="767613"/>
                </a:lnTo>
                <a:lnTo>
                  <a:pt x="0" y="871469"/>
                </a:lnTo>
                <a:lnTo>
                  <a:pt x="0" y="960738"/>
                </a:lnTo>
                <a:lnTo>
                  <a:pt x="83070" y="895172"/>
                </a:lnTo>
                <a:lnTo>
                  <a:pt x="168237" y="895172"/>
                </a:lnTo>
                <a:lnTo>
                  <a:pt x="249137" y="865270"/>
                </a:lnTo>
                <a:lnTo>
                  <a:pt x="332207" y="822531"/>
                </a:lnTo>
                <a:lnTo>
                  <a:pt x="1056282" y="822531"/>
                </a:lnTo>
                <a:lnTo>
                  <a:pt x="1079545" y="805028"/>
                </a:lnTo>
                <a:lnTo>
                  <a:pt x="1162615" y="717290"/>
                </a:lnTo>
                <a:lnTo>
                  <a:pt x="1254609" y="717290"/>
                </a:lnTo>
                <a:lnTo>
                  <a:pt x="1328682" y="663247"/>
                </a:lnTo>
                <a:lnTo>
                  <a:pt x="1991226" y="663247"/>
                </a:lnTo>
                <a:lnTo>
                  <a:pt x="1992951" y="661351"/>
                </a:lnTo>
                <a:lnTo>
                  <a:pt x="1992951" y="646108"/>
                </a:lnTo>
                <a:lnTo>
                  <a:pt x="581271" y="646108"/>
                </a:lnTo>
                <a:lnTo>
                  <a:pt x="498274" y="621384"/>
                </a:lnTo>
                <a:lnTo>
                  <a:pt x="415204" y="582584"/>
                </a:lnTo>
                <a:close/>
              </a:path>
              <a:path w="1993264" h="960755">
                <a:moveTo>
                  <a:pt x="806859" y="902976"/>
                </a:moveTo>
                <a:lnTo>
                  <a:pt x="664341" y="902976"/>
                </a:lnTo>
                <a:lnTo>
                  <a:pt x="747411" y="948267"/>
                </a:lnTo>
                <a:lnTo>
                  <a:pt x="806859" y="902976"/>
                </a:lnTo>
                <a:close/>
              </a:path>
              <a:path w="1993264" h="960755">
                <a:moveTo>
                  <a:pt x="1056282" y="822531"/>
                </a:moveTo>
                <a:lnTo>
                  <a:pt x="332207" y="822531"/>
                </a:lnTo>
                <a:lnTo>
                  <a:pt x="415204" y="826834"/>
                </a:lnTo>
                <a:lnTo>
                  <a:pt x="498274" y="883065"/>
                </a:lnTo>
                <a:lnTo>
                  <a:pt x="581271" y="943891"/>
                </a:lnTo>
                <a:lnTo>
                  <a:pt x="664341" y="902976"/>
                </a:lnTo>
                <a:lnTo>
                  <a:pt x="806859" y="902976"/>
                </a:lnTo>
                <a:lnTo>
                  <a:pt x="830408" y="885034"/>
                </a:lnTo>
                <a:lnTo>
                  <a:pt x="913478" y="856445"/>
                </a:lnTo>
                <a:lnTo>
                  <a:pt x="1011209" y="856445"/>
                </a:lnTo>
                <a:lnTo>
                  <a:pt x="1056282" y="822531"/>
                </a:lnTo>
                <a:close/>
              </a:path>
              <a:path w="1993264" h="960755">
                <a:moveTo>
                  <a:pt x="168237" y="895172"/>
                </a:moveTo>
                <a:lnTo>
                  <a:pt x="83070" y="895172"/>
                </a:lnTo>
                <a:lnTo>
                  <a:pt x="166067" y="895974"/>
                </a:lnTo>
                <a:lnTo>
                  <a:pt x="168237" y="895172"/>
                </a:lnTo>
                <a:close/>
              </a:path>
              <a:path w="1993264" h="960755">
                <a:moveTo>
                  <a:pt x="1011209" y="856445"/>
                </a:moveTo>
                <a:lnTo>
                  <a:pt x="913478" y="856445"/>
                </a:lnTo>
                <a:lnTo>
                  <a:pt x="996475" y="867531"/>
                </a:lnTo>
                <a:lnTo>
                  <a:pt x="1011209" y="856445"/>
                </a:lnTo>
                <a:close/>
              </a:path>
              <a:path w="1993264" h="960755">
                <a:moveTo>
                  <a:pt x="1896810" y="756236"/>
                </a:moveTo>
                <a:lnTo>
                  <a:pt x="1577820" y="756236"/>
                </a:lnTo>
                <a:lnTo>
                  <a:pt x="1660817" y="864176"/>
                </a:lnTo>
                <a:lnTo>
                  <a:pt x="1743887" y="764550"/>
                </a:lnTo>
                <a:lnTo>
                  <a:pt x="1866842" y="764550"/>
                </a:lnTo>
                <a:lnTo>
                  <a:pt x="1896810" y="756236"/>
                </a:lnTo>
                <a:close/>
              </a:path>
              <a:path w="1993264" h="960755">
                <a:moveTo>
                  <a:pt x="1991226" y="663247"/>
                </a:moveTo>
                <a:lnTo>
                  <a:pt x="1328682" y="663247"/>
                </a:lnTo>
                <a:lnTo>
                  <a:pt x="1411680" y="726042"/>
                </a:lnTo>
                <a:lnTo>
                  <a:pt x="1494750" y="802767"/>
                </a:lnTo>
                <a:lnTo>
                  <a:pt x="1577820" y="756236"/>
                </a:lnTo>
                <a:lnTo>
                  <a:pt x="1896810" y="756236"/>
                </a:lnTo>
                <a:lnTo>
                  <a:pt x="1909954" y="752589"/>
                </a:lnTo>
                <a:lnTo>
                  <a:pt x="1991226" y="663247"/>
                </a:lnTo>
                <a:close/>
              </a:path>
              <a:path w="1993264" h="960755">
                <a:moveTo>
                  <a:pt x="1866842" y="764550"/>
                </a:moveTo>
                <a:lnTo>
                  <a:pt x="1743887" y="764550"/>
                </a:lnTo>
                <a:lnTo>
                  <a:pt x="1826884" y="775636"/>
                </a:lnTo>
                <a:lnTo>
                  <a:pt x="1866842" y="764550"/>
                </a:lnTo>
                <a:close/>
              </a:path>
              <a:path w="1993264" h="960755">
                <a:moveTo>
                  <a:pt x="1254609" y="717290"/>
                </a:moveTo>
                <a:lnTo>
                  <a:pt x="1162615" y="717290"/>
                </a:lnTo>
                <a:lnTo>
                  <a:pt x="1245612" y="723854"/>
                </a:lnTo>
                <a:lnTo>
                  <a:pt x="1254609" y="717290"/>
                </a:lnTo>
                <a:close/>
              </a:path>
              <a:path w="1993264" h="960755">
                <a:moveTo>
                  <a:pt x="664341" y="581563"/>
                </a:moveTo>
                <a:lnTo>
                  <a:pt x="581271" y="646108"/>
                </a:lnTo>
                <a:lnTo>
                  <a:pt x="1992951" y="646108"/>
                </a:lnTo>
                <a:lnTo>
                  <a:pt x="1992951" y="587835"/>
                </a:lnTo>
                <a:lnTo>
                  <a:pt x="747411" y="587835"/>
                </a:lnTo>
                <a:lnTo>
                  <a:pt x="664341" y="581563"/>
                </a:lnTo>
                <a:close/>
              </a:path>
              <a:path w="1993264" h="960755">
                <a:moveTo>
                  <a:pt x="1328682" y="143093"/>
                </a:moveTo>
                <a:lnTo>
                  <a:pt x="1245612" y="255482"/>
                </a:lnTo>
                <a:lnTo>
                  <a:pt x="1162615" y="269047"/>
                </a:lnTo>
                <a:lnTo>
                  <a:pt x="1079545" y="365683"/>
                </a:lnTo>
                <a:lnTo>
                  <a:pt x="996475" y="424393"/>
                </a:lnTo>
                <a:lnTo>
                  <a:pt x="913478" y="429717"/>
                </a:lnTo>
                <a:lnTo>
                  <a:pt x="830408" y="492804"/>
                </a:lnTo>
                <a:lnTo>
                  <a:pt x="747411" y="587835"/>
                </a:lnTo>
                <a:lnTo>
                  <a:pt x="1992951" y="587835"/>
                </a:lnTo>
                <a:lnTo>
                  <a:pt x="1992951" y="242573"/>
                </a:lnTo>
                <a:lnTo>
                  <a:pt x="1660817" y="242573"/>
                </a:lnTo>
                <a:lnTo>
                  <a:pt x="1649873" y="233456"/>
                </a:lnTo>
                <a:lnTo>
                  <a:pt x="1494750" y="233456"/>
                </a:lnTo>
                <a:lnTo>
                  <a:pt x="1411680" y="179049"/>
                </a:lnTo>
                <a:lnTo>
                  <a:pt x="1328682" y="143093"/>
                </a:lnTo>
                <a:close/>
              </a:path>
              <a:path w="1993264" h="960755">
                <a:moveTo>
                  <a:pt x="1743887" y="136821"/>
                </a:moveTo>
                <a:lnTo>
                  <a:pt x="1660817" y="242573"/>
                </a:lnTo>
                <a:lnTo>
                  <a:pt x="1992951" y="242573"/>
                </a:lnTo>
                <a:lnTo>
                  <a:pt x="1992951" y="137185"/>
                </a:lnTo>
                <a:lnTo>
                  <a:pt x="1826884" y="137185"/>
                </a:lnTo>
                <a:lnTo>
                  <a:pt x="1743887" y="136821"/>
                </a:lnTo>
                <a:close/>
              </a:path>
              <a:path w="1993264" h="960755">
                <a:moveTo>
                  <a:pt x="1577820" y="173433"/>
                </a:moveTo>
                <a:lnTo>
                  <a:pt x="1494750" y="233456"/>
                </a:lnTo>
                <a:lnTo>
                  <a:pt x="1649873" y="233456"/>
                </a:lnTo>
                <a:lnTo>
                  <a:pt x="1577820" y="173433"/>
                </a:lnTo>
                <a:close/>
              </a:path>
              <a:path w="1993264" h="960755">
                <a:moveTo>
                  <a:pt x="1992951" y="0"/>
                </a:moveTo>
                <a:lnTo>
                  <a:pt x="1909954" y="101813"/>
                </a:lnTo>
                <a:lnTo>
                  <a:pt x="1826884" y="137185"/>
                </a:lnTo>
                <a:lnTo>
                  <a:pt x="1992951" y="137185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44031" y="2000000"/>
            <a:ext cx="332740" cy="262255"/>
          </a:xfrm>
          <a:custGeom>
            <a:avLst/>
            <a:gdLst/>
            <a:ahLst/>
            <a:cxnLst/>
            <a:rect l="l" t="t" r="r" b="b"/>
            <a:pathLst>
              <a:path w="332740" h="262255">
                <a:moveTo>
                  <a:pt x="0" y="262192"/>
                </a:moveTo>
                <a:lnTo>
                  <a:pt x="83070" y="158336"/>
                </a:lnTo>
                <a:lnTo>
                  <a:pt x="166067" y="130184"/>
                </a:lnTo>
                <a:lnTo>
                  <a:pt x="249137" y="72640"/>
                </a:lnTo>
                <a:lnTo>
                  <a:pt x="33220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572714" y="20539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406647" y="21080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76239" y="22132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44031" y="2262192"/>
            <a:ext cx="0" cy="89535"/>
          </a:xfrm>
          <a:custGeom>
            <a:avLst/>
            <a:gdLst/>
            <a:ahLst/>
            <a:cxnLst/>
            <a:rect l="l" t="t" r="r" b="b"/>
            <a:pathLst>
              <a:path h="89535">
                <a:moveTo>
                  <a:pt x="0" y="89269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08373" y="2293699"/>
            <a:ext cx="83185" cy="45720"/>
          </a:xfrm>
          <a:custGeom>
            <a:avLst/>
            <a:gdLst/>
            <a:ahLst/>
            <a:cxnLst/>
            <a:rect l="l" t="t" r="r" b="b"/>
            <a:pathLst>
              <a:path w="83184" h="45719">
                <a:moveTo>
                  <a:pt x="83070" y="45291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76239" y="2213254"/>
            <a:ext cx="249554" cy="121920"/>
          </a:xfrm>
          <a:custGeom>
            <a:avLst/>
            <a:gdLst/>
            <a:ahLst/>
            <a:cxnLst/>
            <a:rect l="l" t="t" r="r" b="b"/>
            <a:pathLst>
              <a:path w="249555" h="121919">
                <a:moveTo>
                  <a:pt x="249064" y="121359"/>
                </a:moveTo>
                <a:lnTo>
                  <a:pt x="166067" y="60533"/>
                </a:lnTo>
                <a:lnTo>
                  <a:pt x="82997" y="430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76239" y="2208162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157510" y="2247168"/>
            <a:ext cx="83185" cy="11430"/>
          </a:xfrm>
          <a:custGeom>
            <a:avLst/>
            <a:gdLst/>
            <a:ahLst/>
            <a:cxnLst/>
            <a:rect l="l" t="t" r="r" b="b"/>
            <a:pathLst>
              <a:path w="83184" h="11430">
                <a:moveTo>
                  <a:pt x="82997" y="1108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987919" y="2155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821851" y="2146959"/>
            <a:ext cx="83185" cy="107950"/>
          </a:xfrm>
          <a:custGeom>
            <a:avLst/>
            <a:gdLst/>
            <a:ahLst/>
            <a:cxnLst/>
            <a:rect l="l" t="t" r="r" b="b"/>
            <a:pathLst>
              <a:path w="83185" h="107950">
                <a:moveTo>
                  <a:pt x="82997" y="107939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821851" y="2141867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821851" y="21469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572714" y="2053970"/>
            <a:ext cx="166370" cy="139700"/>
          </a:xfrm>
          <a:custGeom>
            <a:avLst/>
            <a:gdLst/>
            <a:ahLst/>
            <a:cxnLst/>
            <a:rect l="l" t="t" r="r" b="b"/>
            <a:pathLst>
              <a:path w="166369" h="139700">
                <a:moveTo>
                  <a:pt x="166067" y="139519"/>
                </a:moveTo>
                <a:lnTo>
                  <a:pt x="82997" y="6279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572714" y="2048878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987919" y="2155273"/>
            <a:ext cx="83185" cy="11430"/>
          </a:xfrm>
          <a:custGeom>
            <a:avLst/>
            <a:gdLst/>
            <a:ahLst/>
            <a:cxnLst/>
            <a:rect l="l" t="t" r="r" b="b"/>
            <a:pathLst>
              <a:path w="83185" h="11430">
                <a:moveTo>
                  <a:pt x="82997" y="11085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987919" y="2150181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406647" y="2108013"/>
            <a:ext cx="83185" cy="6985"/>
          </a:xfrm>
          <a:custGeom>
            <a:avLst/>
            <a:gdLst/>
            <a:ahLst/>
            <a:cxnLst/>
            <a:rect l="l" t="t" r="r" b="b"/>
            <a:pathLst>
              <a:path w="83184" h="6985">
                <a:moveTo>
                  <a:pt x="-5091" y="3281"/>
                </a:moveTo>
                <a:lnTo>
                  <a:pt x="88088" y="3281"/>
                </a:lnTo>
              </a:path>
            </a:pathLst>
          </a:custGeom>
          <a:ln w="16747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406647" y="2102921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25303" y="1972286"/>
            <a:ext cx="83185" cy="64769"/>
          </a:xfrm>
          <a:custGeom>
            <a:avLst/>
            <a:gdLst/>
            <a:ahLst/>
            <a:cxnLst/>
            <a:rect l="l" t="t" r="r" b="b"/>
            <a:pathLst>
              <a:path w="83184" h="64769">
                <a:moveTo>
                  <a:pt x="0" y="64545"/>
                </a:moveTo>
                <a:lnTo>
                  <a:pt x="0" y="64545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991443" y="1820440"/>
            <a:ext cx="166370" cy="158115"/>
          </a:xfrm>
          <a:custGeom>
            <a:avLst/>
            <a:gdLst/>
            <a:ahLst/>
            <a:cxnLst/>
            <a:rect l="l" t="t" r="r" b="b"/>
            <a:pathLst>
              <a:path w="166369" h="158114">
                <a:moveTo>
                  <a:pt x="0" y="158117"/>
                </a:moveTo>
                <a:lnTo>
                  <a:pt x="82997" y="63086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240507" y="1659770"/>
            <a:ext cx="166370" cy="155575"/>
          </a:xfrm>
          <a:custGeom>
            <a:avLst/>
            <a:gdLst/>
            <a:ahLst/>
            <a:cxnLst/>
            <a:rect l="l" t="t" r="r" b="b"/>
            <a:pathLst>
              <a:path w="166369" h="155575">
                <a:moveTo>
                  <a:pt x="0" y="155346"/>
                </a:moveTo>
                <a:lnTo>
                  <a:pt x="83070" y="96635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489644" y="1533816"/>
            <a:ext cx="83185" cy="112395"/>
          </a:xfrm>
          <a:custGeom>
            <a:avLst/>
            <a:gdLst/>
            <a:ahLst/>
            <a:cxnLst/>
            <a:rect l="l" t="t" r="r" b="b"/>
            <a:pathLst>
              <a:path w="83184" h="112394">
                <a:moveTo>
                  <a:pt x="0" y="112388"/>
                </a:moveTo>
                <a:lnTo>
                  <a:pt x="0" y="11238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904849" y="1527544"/>
            <a:ext cx="83185" cy="106045"/>
          </a:xfrm>
          <a:custGeom>
            <a:avLst/>
            <a:gdLst/>
            <a:ahLst/>
            <a:cxnLst/>
            <a:rect l="l" t="t" r="r" b="b"/>
            <a:pathLst>
              <a:path w="83185" h="106044">
                <a:moveTo>
                  <a:pt x="0" y="105751"/>
                </a:moveTo>
                <a:lnTo>
                  <a:pt x="0" y="105751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738781" y="1564156"/>
            <a:ext cx="83185" cy="60325"/>
          </a:xfrm>
          <a:custGeom>
            <a:avLst/>
            <a:gdLst/>
            <a:ahLst/>
            <a:cxnLst/>
            <a:rect l="l" t="t" r="r" b="b"/>
            <a:pathLst>
              <a:path w="83185" h="60325">
                <a:moveTo>
                  <a:pt x="0" y="60023"/>
                </a:moveTo>
                <a:lnTo>
                  <a:pt x="0" y="60023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2070916" y="1390722"/>
            <a:ext cx="166370" cy="137795"/>
          </a:xfrm>
          <a:custGeom>
            <a:avLst/>
            <a:gdLst/>
            <a:ahLst/>
            <a:cxnLst/>
            <a:rect l="l" t="t" r="r" b="b"/>
            <a:pathLst>
              <a:path w="166369" h="137794">
                <a:moveTo>
                  <a:pt x="0" y="137185"/>
                </a:moveTo>
                <a:lnTo>
                  <a:pt x="83070" y="101813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41485" y="2214421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44031" y="1721471"/>
            <a:ext cx="1993264" cy="585470"/>
          </a:xfrm>
          <a:custGeom>
            <a:avLst/>
            <a:gdLst/>
            <a:ahLst/>
            <a:cxnLst/>
            <a:rect l="l" t="t" r="r" b="b"/>
            <a:pathLst>
              <a:path w="1993264" h="585469">
                <a:moveTo>
                  <a:pt x="0" y="585428"/>
                </a:moveTo>
                <a:lnTo>
                  <a:pt x="82997" y="500681"/>
                </a:lnTo>
                <a:lnTo>
                  <a:pt x="166067" y="487042"/>
                </a:lnTo>
                <a:lnTo>
                  <a:pt x="249137" y="442918"/>
                </a:lnTo>
                <a:lnTo>
                  <a:pt x="332134" y="385229"/>
                </a:lnTo>
                <a:lnTo>
                  <a:pt x="415204" y="373997"/>
                </a:lnTo>
                <a:lnTo>
                  <a:pt x="498201" y="421549"/>
                </a:lnTo>
                <a:lnTo>
                  <a:pt x="581271" y="464287"/>
                </a:lnTo>
                <a:lnTo>
                  <a:pt x="664268" y="411557"/>
                </a:lnTo>
                <a:lnTo>
                  <a:pt x="747338" y="437375"/>
                </a:lnTo>
                <a:lnTo>
                  <a:pt x="830408" y="358244"/>
                </a:lnTo>
                <a:lnTo>
                  <a:pt x="913405" y="312369"/>
                </a:lnTo>
                <a:lnTo>
                  <a:pt x="996475" y="315286"/>
                </a:lnTo>
                <a:lnTo>
                  <a:pt x="1079472" y="254680"/>
                </a:lnTo>
                <a:lnTo>
                  <a:pt x="1162542" y="162420"/>
                </a:lnTo>
                <a:lnTo>
                  <a:pt x="1245612" y="158992"/>
                </a:lnTo>
                <a:lnTo>
                  <a:pt x="1328609" y="72421"/>
                </a:lnTo>
                <a:lnTo>
                  <a:pt x="1411679" y="121870"/>
                </a:lnTo>
                <a:lnTo>
                  <a:pt x="1494677" y="187363"/>
                </a:lnTo>
                <a:lnTo>
                  <a:pt x="1577747" y="134122"/>
                </a:lnTo>
                <a:lnTo>
                  <a:pt x="1660817" y="222662"/>
                </a:lnTo>
                <a:lnTo>
                  <a:pt x="1743814" y="119973"/>
                </a:lnTo>
                <a:lnTo>
                  <a:pt x="1826884" y="125735"/>
                </a:lnTo>
                <a:lnTo>
                  <a:pt x="1909881" y="96489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35200" y="229806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18197" y="221332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01267" y="219968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84337" y="215555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567334" y="209786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650404" y="208663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733401" y="21341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16471" y="217692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99468" y="212419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82538" y="215001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065608" y="20708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148606" y="20250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231676" y="202792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314673" y="19673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397743" y="18750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480813" y="187163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563810" y="178506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646880" y="18345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729877" y="190000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812947" y="184676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896017" y="193530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979014" y="183261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062084" y="183837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145081" y="180912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228151" y="171263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0669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83133" y="2479239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 txBox="1"/>
          <p:nvPr/>
        </p:nvSpPr>
        <p:spPr>
          <a:xfrm>
            <a:off x="100736" y="2435635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183133" y="2214348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 txBox="1"/>
          <p:nvPr/>
        </p:nvSpPr>
        <p:spPr>
          <a:xfrm>
            <a:off x="53622" y="2186655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183133" y="1949531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100736" y="1914411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183133" y="1684640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53622" y="1649520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183133" y="1419749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100736" y="1384630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.3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183133" y="1154932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 txBox="1"/>
          <p:nvPr/>
        </p:nvSpPr>
        <p:spPr>
          <a:xfrm>
            <a:off x="53622" y="1119812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206690" y="251658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4403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10098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7623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74230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90837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074440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240507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406647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572714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73878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 txBox="1"/>
          <p:nvPr/>
        </p:nvSpPr>
        <p:spPr>
          <a:xfrm>
            <a:off x="216349" y="2525104"/>
            <a:ext cx="156527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12  14  16  18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190484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07091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23698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 txBox="1"/>
          <p:nvPr/>
        </p:nvSpPr>
        <p:spPr>
          <a:xfrm>
            <a:off x="1862184" y="2525104"/>
            <a:ext cx="41783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20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22</a:t>
            </a:r>
            <a:r>
              <a:rPr sz="350" spc="13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1111834" y="1018101"/>
            <a:ext cx="257810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is_all=1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2887675" y="776235"/>
            <a:ext cx="122364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Low-insurance</a:t>
            </a:r>
            <a:r>
              <a:rPr sz="11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25" dirty="0">
                <a:solidFill>
                  <a:srgbClr val="22373A"/>
                </a:solidFill>
                <a:latin typeface="Gill Sans MT"/>
                <a:cs typeface="Gill Sans MT"/>
              </a:rPr>
              <a:t>ADVs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34" name="object 134"/>
          <p:cNvSpPr/>
          <p:nvPr/>
        </p:nvSpPr>
        <p:spPr>
          <a:xfrm>
            <a:off x="2332824" y="941647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1696650"/>
                </a:move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lnTo>
                  <a:pt x="0" y="1696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334522" y="2636600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334522" y="942712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539515" y="107973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541212" y="108142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539515" y="242416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539515" y="216277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539515" y="1901315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539515" y="1639926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539515" y="137846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539515" y="111707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576856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742923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909063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075131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3241198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3407265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3573332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3739472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905539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4071606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4237673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4403740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4569808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2576856" y="1169147"/>
            <a:ext cx="1993264" cy="1272540"/>
          </a:xfrm>
          <a:custGeom>
            <a:avLst/>
            <a:gdLst/>
            <a:ahLst/>
            <a:cxnLst/>
            <a:rect l="l" t="t" r="r" b="b"/>
            <a:pathLst>
              <a:path w="1993264" h="1272539">
                <a:moveTo>
                  <a:pt x="1478093" y="1192007"/>
                </a:moveTo>
                <a:lnTo>
                  <a:pt x="830408" y="1192007"/>
                </a:lnTo>
                <a:lnTo>
                  <a:pt x="913478" y="1240142"/>
                </a:lnTo>
                <a:lnTo>
                  <a:pt x="996475" y="1272233"/>
                </a:lnTo>
                <a:lnTo>
                  <a:pt x="1079545" y="1248165"/>
                </a:lnTo>
                <a:lnTo>
                  <a:pt x="1162615" y="1204260"/>
                </a:lnTo>
                <a:lnTo>
                  <a:pt x="1460155" y="1204260"/>
                </a:lnTo>
                <a:lnTo>
                  <a:pt x="1478093" y="1192007"/>
                </a:lnTo>
                <a:close/>
              </a:path>
              <a:path w="1993264" h="1272539">
                <a:moveTo>
                  <a:pt x="1460155" y="1204260"/>
                </a:moveTo>
                <a:lnTo>
                  <a:pt x="1162615" y="1204260"/>
                </a:lnTo>
                <a:lnTo>
                  <a:pt x="1245612" y="1216221"/>
                </a:lnTo>
                <a:lnTo>
                  <a:pt x="1328682" y="1222420"/>
                </a:lnTo>
                <a:lnTo>
                  <a:pt x="1411680" y="1237371"/>
                </a:lnTo>
                <a:lnTo>
                  <a:pt x="1460155" y="1204260"/>
                </a:lnTo>
                <a:close/>
              </a:path>
              <a:path w="1993264" h="1272539">
                <a:moveTo>
                  <a:pt x="1992951" y="1188798"/>
                </a:moveTo>
                <a:lnTo>
                  <a:pt x="1909954" y="1188798"/>
                </a:lnTo>
                <a:lnTo>
                  <a:pt x="1992951" y="1234308"/>
                </a:lnTo>
                <a:lnTo>
                  <a:pt x="1992951" y="1188798"/>
                </a:lnTo>
                <a:close/>
              </a:path>
              <a:path w="1993264" h="1272539">
                <a:moveTo>
                  <a:pt x="1992951" y="847766"/>
                </a:moveTo>
                <a:lnTo>
                  <a:pt x="166067" y="847766"/>
                </a:lnTo>
                <a:lnTo>
                  <a:pt x="249137" y="933535"/>
                </a:lnTo>
                <a:lnTo>
                  <a:pt x="332207" y="940390"/>
                </a:lnTo>
                <a:lnTo>
                  <a:pt x="415204" y="1032723"/>
                </a:lnTo>
                <a:lnTo>
                  <a:pt x="498274" y="1073784"/>
                </a:lnTo>
                <a:lnTo>
                  <a:pt x="581271" y="1121190"/>
                </a:lnTo>
                <a:lnTo>
                  <a:pt x="664341" y="1162688"/>
                </a:lnTo>
                <a:lnTo>
                  <a:pt x="747411" y="1222128"/>
                </a:lnTo>
                <a:lnTo>
                  <a:pt x="830408" y="1192007"/>
                </a:lnTo>
                <a:lnTo>
                  <a:pt x="1478093" y="1192007"/>
                </a:lnTo>
                <a:lnTo>
                  <a:pt x="1494750" y="1180630"/>
                </a:lnTo>
                <a:lnTo>
                  <a:pt x="1992951" y="1180630"/>
                </a:lnTo>
                <a:lnTo>
                  <a:pt x="1992951" y="847766"/>
                </a:lnTo>
                <a:close/>
              </a:path>
              <a:path w="1993264" h="1272539">
                <a:moveTo>
                  <a:pt x="1992951" y="1180630"/>
                </a:moveTo>
                <a:lnTo>
                  <a:pt x="1494750" y="1180630"/>
                </a:lnTo>
                <a:lnTo>
                  <a:pt x="1577820" y="1187704"/>
                </a:lnTo>
                <a:lnTo>
                  <a:pt x="1660817" y="1207833"/>
                </a:lnTo>
                <a:lnTo>
                  <a:pt x="1743887" y="1196018"/>
                </a:lnTo>
                <a:lnTo>
                  <a:pt x="1876926" y="1196018"/>
                </a:lnTo>
                <a:lnTo>
                  <a:pt x="1909954" y="1188798"/>
                </a:lnTo>
                <a:lnTo>
                  <a:pt x="1992951" y="1188798"/>
                </a:lnTo>
                <a:lnTo>
                  <a:pt x="1992951" y="1180630"/>
                </a:lnTo>
                <a:close/>
              </a:path>
              <a:path w="1993264" h="1272539">
                <a:moveTo>
                  <a:pt x="1876926" y="1196018"/>
                </a:moveTo>
                <a:lnTo>
                  <a:pt x="1743887" y="1196018"/>
                </a:lnTo>
                <a:lnTo>
                  <a:pt x="1826884" y="1206958"/>
                </a:lnTo>
                <a:lnTo>
                  <a:pt x="1876926" y="1196018"/>
                </a:lnTo>
                <a:close/>
              </a:path>
              <a:path w="1993264" h="1272539">
                <a:moveTo>
                  <a:pt x="0" y="695994"/>
                </a:moveTo>
                <a:lnTo>
                  <a:pt x="0" y="795546"/>
                </a:lnTo>
                <a:lnTo>
                  <a:pt x="83070" y="849589"/>
                </a:lnTo>
                <a:lnTo>
                  <a:pt x="166067" y="847766"/>
                </a:lnTo>
                <a:lnTo>
                  <a:pt x="1992951" y="847766"/>
                </a:lnTo>
                <a:lnTo>
                  <a:pt x="1992951" y="703287"/>
                </a:lnTo>
                <a:lnTo>
                  <a:pt x="249137" y="703287"/>
                </a:lnTo>
                <a:lnTo>
                  <a:pt x="236090" y="696140"/>
                </a:lnTo>
                <a:lnTo>
                  <a:pt x="83070" y="696140"/>
                </a:lnTo>
                <a:lnTo>
                  <a:pt x="0" y="695994"/>
                </a:lnTo>
                <a:close/>
              </a:path>
              <a:path w="1993264" h="1272539">
                <a:moveTo>
                  <a:pt x="332207" y="667915"/>
                </a:moveTo>
                <a:lnTo>
                  <a:pt x="249137" y="703287"/>
                </a:lnTo>
                <a:lnTo>
                  <a:pt x="1992951" y="703287"/>
                </a:lnTo>
                <a:lnTo>
                  <a:pt x="1992951" y="698838"/>
                </a:lnTo>
                <a:lnTo>
                  <a:pt x="498274" y="698838"/>
                </a:lnTo>
                <a:lnTo>
                  <a:pt x="415204" y="684543"/>
                </a:lnTo>
                <a:lnTo>
                  <a:pt x="332207" y="667915"/>
                </a:lnTo>
                <a:close/>
              </a:path>
              <a:path w="1993264" h="1272539">
                <a:moveTo>
                  <a:pt x="664341" y="637356"/>
                </a:moveTo>
                <a:lnTo>
                  <a:pt x="581271" y="655516"/>
                </a:lnTo>
                <a:lnTo>
                  <a:pt x="498274" y="698838"/>
                </a:lnTo>
                <a:lnTo>
                  <a:pt x="1992951" y="698838"/>
                </a:lnTo>
                <a:lnTo>
                  <a:pt x="1992951" y="648296"/>
                </a:lnTo>
                <a:lnTo>
                  <a:pt x="747411" y="648296"/>
                </a:lnTo>
                <a:lnTo>
                  <a:pt x="664341" y="637356"/>
                </a:lnTo>
                <a:close/>
              </a:path>
              <a:path w="1993264" h="1272539">
                <a:moveTo>
                  <a:pt x="166067" y="657777"/>
                </a:moveTo>
                <a:lnTo>
                  <a:pt x="83070" y="696140"/>
                </a:lnTo>
                <a:lnTo>
                  <a:pt x="236090" y="696140"/>
                </a:lnTo>
                <a:lnTo>
                  <a:pt x="166067" y="657777"/>
                </a:lnTo>
                <a:close/>
              </a:path>
              <a:path w="1993264" h="1272539">
                <a:moveTo>
                  <a:pt x="830408" y="595055"/>
                </a:moveTo>
                <a:lnTo>
                  <a:pt x="747411" y="648296"/>
                </a:lnTo>
                <a:lnTo>
                  <a:pt x="1992951" y="648296"/>
                </a:lnTo>
                <a:lnTo>
                  <a:pt x="1992951" y="604755"/>
                </a:lnTo>
                <a:lnTo>
                  <a:pt x="913478" y="604755"/>
                </a:lnTo>
                <a:lnTo>
                  <a:pt x="830408" y="595055"/>
                </a:lnTo>
                <a:close/>
              </a:path>
              <a:path w="1993264" h="1272539">
                <a:moveTo>
                  <a:pt x="1992951" y="0"/>
                </a:moveTo>
                <a:lnTo>
                  <a:pt x="1909954" y="10866"/>
                </a:lnTo>
                <a:lnTo>
                  <a:pt x="1826884" y="65201"/>
                </a:lnTo>
                <a:lnTo>
                  <a:pt x="1743887" y="112826"/>
                </a:lnTo>
                <a:lnTo>
                  <a:pt x="1660817" y="177006"/>
                </a:lnTo>
                <a:lnTo>
                  <a:pt x="1577820" y="215004"/>
                </a:lnTo>
                <a:lnTo>
                  <a:pt x="1494750" y="236373"/>
                </a:lnTo>
                <a:lnTo>
                  <a:pt x="1411680" y="339062"/>
                </a:lnTo>
                <a:lnTo>
                  <a:pt x="1328682" y="375674"/>
                </a:lnTo>
                <a:lnTo>
                  <a:pt x="1245612" y="431103"/>
                </a:lnTo>
                <a:lnTo>
                  <a:pt x="1162615" y="467423"/>
                </a:lnTo>
                <a:lnTo>
                  <a:pt x="1079545" y="535032"/>
                </a:lnTo>
                <a:lnTo>
                  <a:pt x="996475" y="587470"/>
                </a:lnTo>
                <a:lnTo>
                  <a:pt x="913478" y="604755"/>
                </a:lnTo>
                <a:lnTo>
                  <a:pt x="1992951" y="604755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739472" y="23734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407265" y="2361154"/>
            <a:ext cx="166370" cy="80645"/>
          </a:xfrm>
          <a:custGeom>
            <a:avLst/>
            <a:gdLst/>
            <a:ahLst/>
            <a:cxnLst/>
            <a:rect l="l" t="t" r="r" b="b"/>
            <a:pathLst>
              <a:path w="166370" h="80644">
                <a:moveTo>
                  <a:pt x="166067" y="80225"/>
                </a:moveTo>
                <a:lnTo>
                  <a:pt x="83069" y="4813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407265" y="2356063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739472" y="2373407"/>
            <a:ext cx="249554" cy="33655"/>
          </a:xfrm>
          <a:custGeom>
            <a:avLst/>
            <a:gdLst/>
            <a:ahLst/>
            <a:cxnLst/>
            <a:rect l="l" t="t" r="r" b="b"/>
            <a:pathLst>
              <a:path w="249554" h="33655">
                <a:moveTo>
                  <a:pt x="249063" y="33111"/>
                </a:moveTo>
                <a:lnTo>
                  <a:pt x="166066" y="18160"/>
                </a:lnTo>
                <a:lnTo>
                  <a:pt x="82996" y="1196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3739472" y="2368315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486811" y="2357945"/>
            <a:ext cx="83185" cy="45720"/>
          </a:xfrm>
          <a:custGeom>
            <a:avLst/>
            <a:gdLst/>
            <a:ahLst/>
            <a:cxnLst/>
            <a:rect l="l" t="t" r="r" b="b"/>
            <a:pathLst>
              <a:path w="83185" h="45719">
                <a:moveTo>
                  <a:pt x="82996" y="45509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071606" y="234977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407265" y="23611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742924" y="2016913"/>
            <a:ext cx="581660" cy="374650"/>
          </a:xfrm>
          <a:custGeom>
            <a:avLst/>
            <a:gdLst/>
            <a:ahLst/>
            <a:cxnLst/>
            <a:rect l="l" t="t" r="r" b="b"/>
            <a:pathLst>
              <a:path w="581660" h="374650">
                <a:moveTo>
                  <a:pt x="581344" y="374362"/>
                </a:moveTo>
                <a:lnTo>
                  <a:pt x="498274" y="314922"/>
                </a:lnTo>
                <a:lnTo>
                  <a:pt x="415204" y="273423"/>
                </a:lnTo>
                <a:lnTo>
                  <a:pt x="332207" y="226017"/>
                </a:lnTo>
                <a:lnTo>
                  <a:pt x="249137" y="184956"/>
                </a:lnTo>
                <a:lnTo>
                  <a:pt x="166139" y="92624"/>
                </a:lnTo>
                <a:lnTo>
                  <a:pt x="83069" y="8576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453783" y="2357945"/>
            <a:ext cx="33655" cy="7620"/>
          </a:xfrm>
          <a:custGeom>
            <a:avLst/>
            <a:gdLst/>
            <a:ahLst/>
            <a:cxnLst/>
            <a:rect l="l" t="t" r="r" b="b"/>
            <a:pathLst>
              <a:path w="33654" h="7619">
                <a:moveTo>
                  <a:pt x="33028" y="0"/>
                </a:moveTo>
                <a:lnTo>
                  <a:pt x="33028" y="0"/>
                </a:lnTo>
                <a:lnTo>
                  <a:pt x="0" y="722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071607" y="2349777"/>
            <a:ext cx="249554" cy="27305"/>
          </a:xfrm>
          <a:custGeom>
            <a:avLst/>
            <a:gdLst/>
            <a:ahLst/>
            <a:cxnLst/>
            <a:rect l="l" t="t" r="r" b="b"/>
            <a:pathLst>
              <a:path w="249554" h="27305">
                <a:moveTo>
                  <a:pt x="249136" y="15388"/>
                </a:moveTo>
                <a:lnTo>
                  <a:pt x="166066" y="27203"/>
                </a:lnTo>
                <a:lnTo>
                  <a:pt x="83069" y="707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071606" y="2344685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4320744" y="2365166"/>
            <a:ext cx="133350" cy="11430"/>
          </a:xfrm>
          <a:custGeom>
            <a:avLst/>
            <a:gdLst/>
            <a:ahLst/>
            <a:cxnLst/>
            <a:rect l="l" t="t" r="r" b="b"/>
            <a:pathLst>
              <a:path w="133350" h="11430">
                <a:moveTo>
                  <a:pt x="133038" y="0"/>
                </a:moveTo>
                <a:lnTo>
                  <a:pt x="82996" y="1093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576856" y="1865141"/>
            <a:ext cx="166370" cy="153670"/>
          </a:xfrm>
          <a:custGeom>
            <a:avLst/>
            <a:gdLst/>
            <a:ahLst/>
            <a:cxnLst/>
            <a:rect l="l" t="t" r="r" b="b"/>
            <a:pathLst>
              <a:path w="166369" h="153669">
                <a:moveTo>
                  <a:pt x="166067" y="151772"/>
                </a:moveTo>
                <a:lnTo>
                  <a:pt x="83070" y="153595"/>
                </a:lnTo>
                <a:lnTo>
                  <a:pt x="0" y="9955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075131" y="1824664"/>
            <a:ext cx="83185" cy="43815"/>
          </a:xfrm>
          <a:custGeom>
            <a:avLst/>
            <a:gdLst/>
            <a:ahLst/>
            <a:cxnLst/>
            <a:rect l="l" t="t" r="r" b="b"/>
            <a:pathLst>
              <a:path w="83185" h="43814">
                <a:moveTo>
                  <a:pt x="0" y="43321"/>
                </a:moveTo>
                <a:lnTo>
                  <a:pt x="0" y="43321"/>
                </a:lnTo>
                <a:lnTo>
                  <a:pt x="8299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324268" y="1764203"/>
            <a:ext cx="83185" cy="53340"/>
          </a:xfrm>
          <a:custGeom>
            <a:avLst/>
            <a:gdLst/>
            <a:ahLst/>
            <a:cxnLst/>
            <a:rect l="l" t="t" r="r" b="b"/>
            <a:pathLst>
              <a:path w="83185" h="53339">
                <a:moveTo>
                  <a:pt x="0" y="53240"/>
                </a:moveTo>
                <a:lnTo>
                  <a:pt x="0" y="53240"/>
                </a:lnTo>
                <a:lnTo>
                  <a:pt x="8299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573332" y="1636571"/>
            <a:ext cx="166370" cy="120650"/>
          </a:xfrm>
          <a:custGeom>
            <a:avLst/>
            <a:gdLst/>
            <a:ahLst/>
            <a:cxnLst/>
            <a:rect l="l" t="t" r="r" b="b"/>
            <a:pathLst>
              <a:path w="166370" h="120650">
                <a:moveTo>
                  <a:pt x="0" y="120046"/>
                </a:moveTo>
                <a:lnTo>
                  <a:pt x="83070" y="67608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822469" y="1544822"/>
            <a:ext cx="83185" cy="55880"/>
          </a:xfrm>
          <a:custGeom>
            <a:avLst/>
            <a:gdLst/>
            <a:ahLst/>
            <a:cxnLst/>
            <a:rect l="l" t="t" r="r" b="b"/>
            <a:pathLst>
              <a:path w="83185" h="55880">
                <a:moveTo>
                  <a:pt x="0" y="55428"/>
                </a:moveTo>
                <a:lnTo>
                  <a:pt x="0" y="5542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988536" y="1405521"/>
            <a:ext cx="83185" cy="102870"/>
          </a:xfrm>
          <a:custGeom>
            <a:avLst/>
            <a:gdLst/>
            <a:ahLst/>
            <a:cxnLst/>
            <a:rect l="l" t="t" r="r" b="b"/>
            <a:pathLst>
              <a:path w="83185" h="102869">
                <a:moveTo>
                  <a:pt x="0" y="102688"/>
                </a:moveTo>
                <a:lnTo>
                  <a:pt x="0" y="10268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4237673" y="1180014"/>
            <a:ext cx="249554" cy="166370"/>
          </a:xfrm>
          <a:custGeom>
            <a:avLst/>
            <a:gdLst/>
            <a:ahLst/>
            <a:cxnLst/>
            <a:rect l="l" t="t" r="r" b="b"/>
            <a:pathLst>
              <a:path w="249554" h="166369">
                <a:moveTo>
                  <a:pt x="0" y="166140"/>
                </a:moveTo>
                <a:lnTo>
                  <a:pt x="83070" y="101959"/>
                </a:lnTo>
                <a:lnTo>
                  <a:pt x="166067" y="54334"/>
                </a:lnTo>
                <a:lnTo>
                  <a:pt x="24913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2576856" y="1413179"/>
            <a:ext cx="1993264" cy="892810"/>
          </a:xfrm>
          <a:custGeom>
            <a:avLst/>
            <a:gdLst/>
            <a:ahLst/>
            <a:cxnLst/>
            <a:rect l="l" t="t" r="r" b="b"/>
            <a:pathLst>
              <a:path w="1993264" h="892810">
                <a:moveTo>
                  <a:pt x="1136212" y="829825"/>
                </a:moveTo>
                <a:lnTo>
                  <a:pt x="830408" y="829825"/>
                </a:lnTo>
                <a:lnTo>
                  <a:pt x="913478" y="870375"/>
                </a:lnTo>
                <a:lnTo>
                  <a:pt x="996475" y="892692"/>
                </a:lnTo>
                <a:lnTo>
                  <a:pt x="1079545" y="863009"/>
                </a:lnTo>
                <a:lnTo>
                  <a:pt x="1136212" y="829825"/>
                </a:lnTo>
                <a:close/>
              </a:path>
              <a:path w="1993264" h="892810">
                <a:moveTo>
                  <a:pt x="1992951" y="642461"/>
                </a:moveTo>
                <a:lnTo>
                  <a:pt x="332207" y="642461"/>
                </a:lnTo>
                <a:lnTo>
                  <a:pt x="415204" y="719770"/>
                </a:lnTo>
                <a:lnTo>
                  <a:pt x="498274" y="755507"/>
                </a:lnTo>
                <a:lnTo>
                  <a:pt x="664341" y="814655"/>
                </a:lnTo>
                <a:lnTo>
                  <a:pt x="747411" y="864540"/>
                </a:lnTo>
                <a:lnTo>
                  <a:pt x="830408" y="829825"/>
                </a:lnTo>
                <a:lnTo>
                  <a:pt x="1136212" y="829825"/>
                </a:lnTo>
                <a:lnTo>
                  <a:pt x="1162615" y="814363"/>
                </a:lnTo>
                <a:lnTo>
                  <a:pt x="1279043" y="814363"/>
                </a:lnTo>
                <a:lnTo>
                  <a:pt x="1328682" y="810789"/>
                </a:lnTo>
                <a:lnTo>
                  <a:pt x="1417666" y="810789"/>
                </a:lnTo>
                <a:lnTo>
                  <a:pt x="1494750" y="749745"/>
                </a:lnTo>
                <a:lnTo>
                  <a:pt x="1698253" y="749745"/>
                </a:lnTo>
                <a:lnTo>
                  <a:pt x="1743887" y="737565"/>
                </a:lnTo>
                <a:lnTo>
                  <a:pt x="1826884" y="736909"/>
                </a:lnTo>
                <a:lnTo>
                  <a:pt x="1909954" y="711601"/>
                </a:lnTo>
                <a:lnTo>
                  <a:pt x="1992951" y="711601"/>
                </a:lnTo>
                <a:lnTo>
                  <a:pt x="1992951" y="642461"/>
                </a:lnTo>
                <a:close/>
              </a:path>
              <a:path w="1993264" h="892810">
                <a:moveTo>
                  <a:pt x="1279043" y="814363"/>
                </a:moveTo>
                <a:lnTo>
                  <a:pt x="1162615" y="814363"/>
                </a:lnTo>
                <a:lnTo>
                  <a:pt x="1245612" y="816770"/>
                </a:lnTo>
                <a:lnTo>
                  <a:pt x="1279043" y="814363"/>
                </a:lnTo>
                <a:close/>
              </a:path>
              <a:path w="1993264" h="892810">
                <a:moveTo>
                  <a:pt x="1417666" y="810789"/>
                </a:moveTo>
                <a:lnTo>
                  <a:pt x="1328682" y="810789"/>
                </a:lnTo>
                <a:lnTo>
                  <a:pt x="1411680" y="815530"/>
                </a:lnTo>
                <a:lnTo>
                  <a:pt x="1417666" y="810789"/>
                </a:lnTo>
                <a:close/>
              </a:path>
              <a:path w="1993264" h="892810">
                <a:moveTo>
                  <a:pt x="1698253" y="749745"/>
                </a:moveTo>
                <a:lnTo>
                  <a:pt x="1494750" y="749745"/>
                </a:lnTo>
                <a:lnTo>
                  <a:pt x="1577820" y="751131"/>
                </a:lnTo>
                <a:lnTo>
                  <a:pt x="1660817" y="759737"/>
                </a:lnTo>
                <a:lnTo>
                  <a:pt x="1698253" y="749745"/>
                </a:lnTo>
                <a:close/>
              </a:path>
              <a:path w="1993264" h="892810">
                <a:moveTo>
                  <a:pt x="1992951" y="711601"/>
                </a:moveTo>
                <a:lnTo>
                  <a:pt x="1909954" y="711601"/>
                </a:lnTo>
                <a:lnTo>
                  <a:pt x="1992951" y="745952"/>
                </a:lnTo>
                <a:lnTo>
                  <a:pt x="1992951" y="711601"/>
                </a:lnTo>
                <a:close/>
              </a:path>
              <a:path w="1993264" h="892810">
                <a:moveTo>
                  <a:pt x="1992951" y="566174"/>
                </a:moveTo>
                <a:lnTo>
                  <a:pt x="166067" y="566174"/>
                </a:lnTo>
                <a:lnTo>
                  <a:pt x="249137" y="643920"/>
                </a:lnTo>
                <a:lnTo>
                  <a:pt x="332207" y="642461"/>
                </a:lnTo>
                <a:lnTo>
                  <a:pt x="1992951" y="642461"/>
                </a:lnTo>
                <a:lnTo>
                  <a:pt x="1992951" y="566174"/>
                </a:lnTo>
                <a:close/>
              </a:path>
              <a:path w="1993264" h="892810">
                <a:moveTo>
                  <a:pt x="0" y="471654"/>
                </a:moveTo>
                <a:lnTo>
                  <a:pt x="0" y="531823"/>
                </a:lnTo>
                <a:lnTo>
                  <a:pt x="83070" y="575145"/>
                </a:lnTo>
                <a:lnTo>
                  <a:pt x="166067" y="566174"/>
                </a:lnTo>
                <a:lnTo>
                  <a:pt x="1992951" y="566174"/>
                </a:lnTo>
                <a:lnTo>
                  <a:pt x="1992951" y="528978"/>
                </a:lnTo>
                <a:lnTo>
                  <a:pt x="498274" y="528978"/>
                </a:lnTo>
                <a:lnTo>
                  <a:pt x="415204" y="509432"/>
                </a:lnTo>
                <a:lnTo>
                  <a:pt x="403128" y="504838"/>
                </a:lnTo>
                <a:lnTo>
                  <a:pt x="249137" y="504838"/>
                </a:lnTo>
                <a:lnTo>
                  <a:pt x="214345" y="482448"/>
                </a:lnTo>
                <a:lnTo>
                  <a:pt x="83070" y="482448"/>
                </a:lnTo>
                <a:lnTo>
                  <a:pt x="0" y="471654"/>
                </a:lnTo>
                <a:close/>
              </a:path>
              <a:path w="1993264" h="892810">
                <a:moveTo>
                  <a:pt x="664341" y="497253"/>
                </a:moveTo>
                <a:lnTo>
                  <a:pt x="581271" y="503671"/>
                </a:lnTo>
                <a:lnTo>
                  <a:pt x="498274" y="528978"/>
                </a:lnTo>
                <a:lnTo>
                  <a:pt x="1992951" y="528978"/>
                </a:lnTo>
                <a:lnTo>
                  <a:pt x="1992951" y="517893"/>
                </a:lnTo>
                <a:lnTo>
                  <a:pt x="747411" y="517893"/>
                </a:lnTo>
                <a:lnTo>
                  <a:pt x="664341" y="497253"/>
                </a:lnTo>
                <a:close/>
              </a:path>
              <a:path w="1993264" h="892810">
                <a:moveTo>
                  <a:pt x="830408" y="469174"/>
                </a:moveTo>
                <a:lnTo>
                  <a:pt x="747411" y="517893"/>
                </a:lnTo>
                <a:lnTo>
                  <a:pt x="1992951" y="517893"/>
                </a:lnTo>
                <a:lnTo>
                  <a:pt x="1992951" y="486459"/>
                </a:lnTo>
                <a:lnTo>
                  <a:pt x="913478" y="486459"/>
                </a:lnTo>
                <a:lnTo>
                  <a:pt x="830408" y="469174"/>
                </a:lnTo>
                <a:close/>
              </a:path>
              <a:path w="1993264" h="892810">
                <a:moveTo>
                  <a:pt x="332207" y="477853"/>
                </a:moveTo>
                <a:lnTo>
                  <a:pt x="249137" y="504838"/>
                </a:lnTo>
                <a:lnTo>
                  <a:pt x="403128" y="504838"/>
                </a:lnTo>
                <a:lnTo>
                  <a:pt x="332207" y="477853"/>
                </a:lnTo>
                <a:close/>
              </a:path>
              <a:path w="1993264" h="892810">
                <a:moveTo>
                  <a:pt x="1909954" y="0"/>
                </a:moveTo>
                <a:lnTo>
                  <a:pt x="1826884" y="47187"/>
                </a:lnTo>
                <a:lnTo>
                  <a:pt x="1743887" y="83142"/>
                </a:lnTo>
                <a:lnTo>
                  <a:pt x="1660817" y="137040"/>
                </a:lnTo>
                <a:lnTo>
                  <a:pt x="1577820" y="163514"/>
                </a:lnTo>
                <a:lnTo>
                  <a:pt x="1494750" y="179267"/>
                </a:lnTo>
                <a:lnTo>
                  <a:pt x="1411680" y="272840"/>
                </a:lnTo>
                <a:lnTo>
                  <a:pt x="1328682" y="299241"/>
                </a:lnTo>
                <a:lnTo>
                  <a:pt x="1245612" y="342490"/>
                </a:lnTo>
                <a:lnTo>
                  <a:pt x="1162615" y="369183"/>
                </a:lnTo>
                <a:lnTo>
                  <a:pt x="1079545" y="432197"/>
                </a:lnTo>
                <a:lnTo>
                  <a:pt x="996475" y="479020"/>
                </a:lnTo>
                <a:lnTo>
                  <a:pt x="913478" y="486459"/>
                </a:lnTo>
                <a:lnTo>
                  <a:pt x="1992951" y="486459"/>
                </a:lnTo>
                <a:lnTo>
                  <a:pt x="1992951" y="291"/>
                </a:lnTo>
                <a:lnTo>
                  <a:pt x="1909954" y="0"/>
                </a:lnTo>
                <a:close/>
              </a:path>
              <a:path w="1993264" h="892810">
                <a:moveTo>
                  <a:pt x="166067" y="451378"/>
                </a:moveTo>
                <a:lnTo>
                  <a:pt x="83070" y="482448"/>
                </a:lnTo>
                <a:lnTo>
                  <a:pt x="214345" y="482448"/>
                </a:lnTo>
                <a:lnTo>
                  <a:pt x="166067" y="451378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3407265" y="2243004"/>
            <a:ext cx="166370" cy="62865"/>
          </a:xfrm>
          <a:custGeom>
            <a:avLst/>
            <a:gdLst/>
            <a:ahLst/>
            <a:cxnLst/>
            <a:rect l="l" t="t" r="r" b="b"/>
            <a:pathLst>
              <a:path w="166370" h="62864">
                <a:moveTo>
                  <a:pt x="166066" y="62867"/>
                </a:moveTo>
                <a:lnTo>
                  <a:pt x="83069" y="4055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407265" y="2237912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4486811" y="212478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4275109" y="2150088"/>
            <a:ext cx="128905" cy="13335"/>
          </a:xfrm>
          <a:custGeom>
            <a:avLst/>
            <a:gdLst/>
            <a:ahLst/>
            <a:cxnLst/>
            <a:rect l="l" t="t" r="r" b="b"/>
            <a:pathLst>
              <a:path w="128904" h="13335">
                <a:moveTo>
                  <a:pt x="128631" y="0"/>
                </a:moveTo>
                <a:lnTo>
                  <a:pt x="45634" y="656"/>
                </a:lnTo>
                <a:lnTo>
                  <a:pt x="0" y="12836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071606" y="21629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4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855899" y="2223968"/>
            <a:ext cx="50165" cy="3810"/>
          </a:xfrm>
          <a:custGeom>
            <a:avLst/>
            <a:gdLst/>
            <a:ahLst/>
            <a:cxnLst/>
            <a:rect l="l" t="t" r="r" b="b"/>
            <a:pathLst>
              <a:path w="50164" h="3810">
                <a:moveTo>
                  <a:pt x="49641" y="0"/>
                </a:moveTo>
                <a:lnTo>
                  <a:pt x="49640" y="0"/>
                </a:lnTo>
                <a:lnTo>
                  <a:pt x="0" y="3573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739472" y="22275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3407265" y="224300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2909064" y="2055640"/>
            <a:ext cx="415290" cy="222250"/>
          </a:xfrm>
          <a:custGeom>
            <a:avLst/>
            <a:gdLst/>
            <a:ahLst/>
            <a:cxnLst/>
            <a:rect l="l" t="t" r="r" b="b"/>
            <a:pathLst>
              <a:path w="415289" h="222250">
                <a:moveTo>
                  <a:pt x="415204" y="222079"/>
                </a:moveTo>
                <a:lnTo>
                  <a:pt x="332134" y="172193"/>
                </a:lnTo>
                <a:lnTo>
                  <a:pt x="249064" y="142509"/>
                </a:lnTo>
                <a:lnTo>
                  <a:pt x="166067" y="113045"/>
                </a:lnTo>
                <a:lnTo>
                  <a:pt x="82997" y="7730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3739474" y="2227542"/>
            <a:ext cx="116839" cy="2540"/>
          </a:xfrm>
          <a:custGeom>
            <a:avLst/>
            <a:gdLst/>
            <a:ahLst/>
            <a:cxnLst/>
            <a:rect l="l" t="t" r="r" b="b"/>
            <a:pathLst>
              <a:path w="116839" h="2539">
                <a:moveTo>
                  <a:pt x="116424" y="0"/>
                </a:moveTo>
                <a:lnTo>
                  <a:pt x="82994" y="240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3739472" y="2222450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3905540" y="2223969"/>
            <a:ext cx="83185" cy="5080"/>
          </a:xfrm>
          <a:custGeom>
            <a:avLst/>
            <a:gdLst/>
            <a:ahLst/>
            <a:cxnLst/>
            <a:rect l="l" t="t" r="r" b="b"/>
            <a:pathLst>
              <a:path w="83185" h="5080">
                <a:moveTo>
                  <a:pt x="-5091" y="2370"/>
                </a:moveTo>
                <a:lnTo>
                  <a:pt x="88087" y="2370"/>
                </a:lnTo>
              </a:path>
            </a:pathLst>
          </a:custGeom>
          <a:ln w="14924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071610" y="2162924"/>
            <a:ext cx="203835" cy="10160"/>
          </a:xfrm>
          <a:custGeom>
            <a:avLst/>
            <a:gdLst/>
            <a:ahLst/>
            <a:cxnLst/>
            <a:rect l="l" t="t" r="r" b="b"/>
            <a:pathLst>
              <a:path w="203835" h="10160">
                <a:moveTo>
                  <a:pt x="203498" y="0"/>
                </a:moveTo>
                <a:lnTo>
                  <a:pt x="166063" y="9991"/>
                </a:lnTo>
                <a:lnTo>
                  <a:pt x="83065" y="138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4071606" y="2157832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4486811" y="2124780"/>
            <a:ext cx="83185" cy="34925"/>
          </a:xfrm>
          <a:custGeom>
            <a:avLst/>
            <a:gdLst/>
            <a:ahLst/>
            <a:cxnLst/>
            <a:rect l="l" t="t" r="r" b="b"/>
            <a:pathLst>
              <a:path w="83185" h="34925">
                <a:moveTo>
                  <a:pt x="82996" y="34350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4486811" y="2119689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2571764" y="1879741"/>
            <a:ext cx="342390" cy="1824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3324268" y="1882353"/>
            <a:ext cx="83185" cy="48895"/>
          </a:xfrm>
          <a:custGeom>
            <a:avLst/>
            <a:gdLst/>
            <a:ahLst/>
            <a:cxnLst/>
            <a:rect l="l" t="t" r="r" b="b"/>
            <a:pathLst>
              <a:path w="83185" h="48894">
                <a:moveTo>
                  <a:pt x="0" y="48718"/>
                </a:moveTo>
                <a:lnTo>
                  <a:pt x="0" y="48718"/>
                </a:lnTo>
                <a:lnTo>
                  <a:pt x="8299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3573332" y="1782363"/>
            <a:ext cx="166370" cy="109855"/>
          </a:xfrm>
          <a:custGeom>
            <a:avLst/>
            <a:gdLst/>
            <a:ahLst/>
            <a:cxnLst/>
            <a:rect l="l" t="t" r="r" b="b"/>
            <a:pathLst>
              <a:path w="166370" h="109855">
                <a:moveTo>
                  <a:pt x="0" y="109836"/>
                </a:moveTo>
                <a:lnTo>
                  <a:pt x="83070" y="63013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3822469" y="1712421"/>
            <a:ext cx="83185" cy="43815"/>
          </a:xfrm>
          <a:custGeom>
            <a:avLst/>
            <a:gdLst/>
            <a:ahLst/>
            <a:cxnLst/>
            <a:rect l="l" t="t" r="r" b="b"/>
            <a:pathLst>
              <a:path w="83185" h="43814">
                <a:moveTo>
                  <a:pt x="0" y="43248"/>
                </a:moveTo>
                <a:lnTo>
                  <a:pt x="0" y="4324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3988536" y="1592447"/>
            <a:ext cx="83185" cy="93980"/>
          </a:xfrm>
          <a:custGeom>
            <a:avLst/>
            <a:gdLst/>
            <a:ahLst/>
            <a:cxnLst/>
            <a:rect l="l" t="t" r="r" b="b"/>
            <a:pathLst>
              <a:path w="83185" h="93980">
                <a:moveTo>
                  <a:pt x="0" y="93572"/>
                </a:moveTo>
                <a:lnTo>
                  <a:pt x="0" y="93572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4237673" y="1496322"/>
            <a:ext cx="83185" cy="53975"/>
          </a:xfrm>
          <a:custGeom>
            <a:avLst/>
            <a:gdLst/>
            <a:ahLst/>
            <a:cxnLst/>
            <a:rect l="l" t="t" r="r" b="b"/>
            <a:pathLst>
              <a:path w="83185" h="53975">
                <a:moveTo>
                  <a:pt x="0" y="53897"/>
                </a:moveTo>
                <a:lnTo>
                  <a:pt x="0" y="53897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4403740" y="1413179"/>
            <a:ext cx="83185" cy="47625"/>
          </a:xfrm>
          <a:custGeom>
            <a:avLst/>
            <a:gdLst/>
            <a:ahLst/>
            <a:cxnLst/>
            <a:rect l="l" t="t" r="r" b="b"/>
            <a:pathLst>
              <a:path w="83185" h="47625">
                <a:moveTo>
                  <a:pt x="0" y="47187"/>
                </a:moveTo>
                <a:lnTo>
                  <a:pt x="0" y="47187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2574310" y="1901388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2576856" y="1769016"/>
            <a:ext cx="1993264" cy="335915"/>
          </a:xfrm>
          <a:custGeom>
            <a:avLst/>
            <a:gdLst/>
            <a:ahLst/>
            <a:cxnLst/>
            <a:rect l="l" t="t" r="r" b="b"/>
            <a:pathLst>
              <a:path w="1993264" h="335914">
                <a:moveTo>
                  <a:pt x="0" y="145937"/>
                </a:moveTo>
                <a:lnTo>
                  <a:pt x="82997" y="172995"/>
                </a:lnTo>
                <a:lnTo>
                  <a:pt x="166067" y="152939"/>
                </a:lnTo>
                <a:lnTo>
                  <a:pt x="249137" y="218578"/>
                </a:lnTo>
                <a:lnTo>
                  <a:pt x="332134" y="204356"/>
                </a:lnTo>
                <a:lnTo>
                  <a:pt x="415204" y="258837"/>
                </a:lnTo>
                <a:lnTo>
                  <a:pt x="498201" y="286478"/>
                </a:lnTo>
                <a:lnTo>
                  <a:pt x="581271" y="288520"/>
                </a:lnTo>
                <a:lnTo>
                  <a:pt x="664268" y="300189"/>
                </a:lnTo>
                <a:lnTo>
                  <a:pt x="747338" y="335416"/>
                </a:lnTo>
                <a:lnTo>
                  <a:pt x="830408" y="293698"/>
                </a:lnTo>
                <a:lnTo>
                  <a:pt x="913405" y="322653"/>
                </a:lnTo>
                <a:lnTo>
                  <a:pt x="996475" y="330019"/>
                </a:lnTo>
                <a:lnTo>
                  <a:pt x="1079472" y="291802"/>
                </a:lnTo>
                <a:lnTo>
                  <a:pt x="1162542" y="236009"/>
                </a:lnTo>
                <a:lnTo>
                  <a:pt x="1245612" y="223829"/>
                </a:lnTo>
                <a:lnTo>
                  <a:pt x="1328609" y="199178"/>
                </a:lnTo>
                <a:lnTo>
                  <a:pt x="1411679" y="188384"/>
                </a:lnTo>
                <a:lnTo>
                  <a:pt x="1494677" y="108669"/>
                </a:lnTo>
                <a:lnTo>
                  <a:pt x="1577747" y="101521"/>
                </a:lnTo>
                <a:lnTo>
                  <a:pt x="1660817" y="92551"/>
                </a:lnTo>
                <a:lnTo>
                  <a:pt x="1743814" y="54553"/>
                </a:lnTo>
                <a:lnTo>
                  <a:pt x="1826884" y="36247"/>
                </a:lnTo>
                <a:lnTo>
                  <a:pt x="1909881" y="0"/>
                </a:lnTo>
                <a:lnTo>
                  <a:pt x="1992951" y="17357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2568025" y="190612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2651022" y="19331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2734092" y="191312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2817162" y="197876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2900159" y="196454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2983229" y="201902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3066226" y="204666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3149296" y="204870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3232293" y="206037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3315363" y="209560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3398434" y="20538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3481430" y="208283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3564501" y="209020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3647497" y="205198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3730568" y="199619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3813638" y="19840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3896635" y="195936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3979705" y="19485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4062702" y="186885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4145772" y="186170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4228842" y="185273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4311839" y="18147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4394909" y="179643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4477906" y="176018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4560976" y="177754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2539515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2515958" y="242416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 txBox="1"/>
          <p:nvPr/>
        </p:nvSpPr>
        <p:spPr>
          <a:xfrm>
            <a:off x="2433561" y="2380565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33" name="object 233"/>
          <p:cNvSpPr/>
          <p:nvPr/>
        </p:nvSpPr>
        <p:spPr>
          <a:xfrm>
            <a:off x="2515958" y="216277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 txBox="1"/>
          <p:nvPr/>
        </p:nvSpPr>
        <p:spPr>
          <a:xfrm>
            <a:off x="2386447" y="2119175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35" name="object 235"/>
          <p:cNvSpPr/>
          <p:nvPr/>
        </p:nvSpPr>
        <p:spPr>
          <a:xfrm>
            <a:off x="2515958" y="190131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 txBox="1"/>
          <p:nvPr/>
        </p:nvSpPr>
        <p:spPr>
          <a:xfrm>
            <a:off x="2433561" y="1873622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37" name="object 237"/>
          <p:cNvSpPr/>
          <p:nvPr/>
        </p:nvSpPr>
        <p:spPr>
          <a:xfrm>
            <a:off x="2515958" y="163992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 txBox="1"/>
          <p:nvPr/>
        </p:nvSpPr>
        <p:spPr>
          <a:xfrm>
            <a:off x="2386447" y="1604806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39" name="object 239"/>
          <p:cNvSpPr/>
          <p:nvPr/>
        </p:nvSpPr>
        <p:spPr>
          <a:xfrm>
            <a:off x="2515958" y="137846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 txBox="1"/>
          <p:nvPr/>
        </p:nvSpPr>
        <p:spPr>
          <a:xfrm>
            <a:off x="2433561" y="134334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41" name="object 241"/>
          <p:cNvSpPr/>
          <p:nvPr/>
        </p:nvSpPr>
        <p:spPr>
          <a:xfrm>
            <a:off x="2515958" y="111707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 txBox="1"/>
          <p:nvPr/>
        </p:nvSpPr>
        <p:spPr>
          <a:xfrm>
            <a:off x="2386447" y="108195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43" name="object 243"/>
          <p:cNvSpPr/>
          <p:nvPr/>
        </p:nvSpPr>
        <p:spPr>
          <a:xfrm>
            <a:off x="2539515" y="247872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2576856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2742923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2909063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3075131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3241198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3407265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3573332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3739472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3905539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4071606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 txBox="1"/>
          <p:nvPr/>
        </p:nvSpPr>
        <p:spPr>
          <a:xfrm>
            <a:off x="2549174" y="2487245"/>
            <a:ext cx="156527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12  14  16  18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55" name="object 255"/>
          <p:cNvSpPr/>
          <p:nvPr/>
        </p:nvSpPr>
        <p:spPr>
          <a:xfrm>
            <a:off x="4237673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4403740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4569808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 txBox="1"/>
          <p:nvPr/>
        </p:nvSpPr>
        <p:spPr>
          <a:xfrm>
            <a:off x="4195009" y="2487245"/>
            <a:ext cx="41783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20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22</a:t>
            </a:r>
            <a:r>
              <a:rPr sz="350" spc="13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61" name="object 26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r>
              <a:rPr spc="-30" dirty="0"/>
              <a:t>14</a:t>
            </a:r>
          </a:p>
        </p:txBody>
      </p:sp>
      <p:sp>
        <p:nvSpPr>
          <p:cNvPr id="259" name="object 259"/>
          <p:cNvSpPr txBox="1"/>
          <p:nvPr/>
        </p:nvSpPr>
        <p:spPr>
          <a:xfrm>
            <a:off x="3444659" y="980242"/>
            <a:ext cx="257810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is_all=1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60" name="object 260"/>
          <p:cNvSpPr txBox="1"/>
          <p:nvPr/>
        </p:nvSpPr>
        <p:spPr>
          <a:xfrm>
            <a:off x="347294" y="3075138"/>
            <a:ext cx="364426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52590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25" dirty="0">
                <a:solidFill>
                  <a:srgbClr val="E09300"/>
                </a:solidFill>
              </a:rPr>
              <a:t>Snapshot </a:t>
            </a:r>
            <a:r>
              <a:rPr sz="1200" spc="-10" dirty="0">
                <a:solidFill>
                  <a:srgbClr val="E09300"/>
                </a:solidFill>
              </a:rPr>
              <a:t>on</a:t>
            </a:r>
            <a:r>
              <a:rPr sz="1200" spc="-90" dirty="0">
                <a:solidFill>
                  <a:srgbClr val="E09300"/>
                </a:solidFill>
              </a:rPr>
              <a:t> </a:t>
            </a:r>
            <a:r>
              <a:rPr sz="1200" spc="-5" dirty="0">
                <a:solidFill>
                  <a:srgbClr val="E09300"/>
                </a:solidFill>
              </a:rPr>
              <a:t>channels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765425" cy="0"/>
          </a:xfrm>
          <a:custGeom>
            <a:avLst/>
            <a:gdLst/>
            <a:ahLst/>
            <a:cxnLst/>
            <a:rect l="l" t="t" r="r" b="b"/>
            <a:pathLst>
              <a:path w="2765425">
                <a:moveTo>
                  <a:pt x="0" y="0"/>
                </a:moveTo>
                <a:lnTo>
                  <a:pt x="2764864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79756" y="423389"/>
            <a:ext cx="513715" cy="513715"/>
          </a:xfrm>
          <a:custGeom>
            <a:avLst/>
            <a:gdLst/>
            <a:ahLst/>
            <a:cxnLst/>
            <a:rect l="l" t="t" r="r" b="b"/>
            <a:pathLst>
              <a:path w="513714" h="513715">
                <a:moveTo>
                  <a:pt x="256564" y="0"/>
                </a:moveTo>
                <a:lnTo>
                  <a:pt x="210446" y="4133"/>
                </a:lnTo>
                <a:lnTo>
                  <a:pt x="167040" y="16051"/>
                </a:lnTo>
                <a:lnTo>
                  <a:pt x="127070" y="35028"/>
                </a:lnTo>
                <a:lnTo>
                  <a:pt x="91262" y="60340"/>
                </a:lnTo>
                <a:lnTo>
                  <a:pt x="60340" y="91262"/>
                </a:lnTo>
                <a:lnTo>
                  <a:pt x="35028" y="127071"/>
                </a:lnTo>
                <a:lnTo>
                  <a:pt x="16051" y="167040"/>
                </a:lnTo>
                <a:lnTo>
                  <a:pt x="4133" y="210446"/>
                </a:lnTo>
                <a:lnTo>
                  <a:pt x="0" y="256565"/>
                </a:lnTo>
                <a:lnTo>
                  <a:pt x="4133" y="302683"/>
                </a:lnTo>
                <a:lnTo>
                  <a:pt x="16051" y="346089"/>
                </a:lnTo>
                <a:lnTo>
                  <a:pt x="35028" y="386059"/>
                </a:lnTo>
                <a:lnTo>
                  <a:pt x="60340" y="421867"/>
                </a:lnTo>
                <a:lnTo>
                  <a:pt x="91262" y="452789"/>
                </a:lnTo>
                <a:lnTo>
                  <a:pt x="127070" y="478101"/>
                </a:lnTo>
                <a:lnTo>
                  <a:pt x="167040" y="497078"/>
                </a:lnTo>
                <a:lnTo>
                  <a:pt x="210446" y="508996"/>
                </a:lnTo>
                <a:lnTo>
                  <a:pt x="256564" y="513130"/>
                </a:lnTo>
                <a:lnTo>
                  <a:pt x="302683" y="508996"/>
                </a:lnTo>
                <a:lnTo>
                  <a:pt x="346089" y="497078"/>
                </a:lnTo>
                <a:lnTo>
                  <a:pt x="386058" y="478101"/>
                </a:lnTo>
                <a:lnTo>
                  <a:pt x="421867" y="452789"/>
                </a:lnTo>
                <a:lnTo>
                  <a:pt x="452789" y="421867"/>
                </a:lnTo>
                <a:lnTo>
                  <a:pt x="478101" y="386059"/>
                </a:lnTo>
                <a:lnTo>
                  <a:pt x="497078" y="346089"/>
                </a:lnTo>
                <a:lnTo>
                  <a:pt x="508996" y="302683"/>
                </a:lnTo>
                <a:lnTo>
                  <a:pt x="513129" y="256565"/>
                </a:lnTo>
                <a:lnTo>
                  <a:pt x="508996" y="210446"/>
                </a:lnTo>
                <a:lnTo>
                  <a:pt x="497078" y="167040"/>
                </a:lnTo>
                <a:lnTo>
                  <a:pt x="478101" y="127071"/>
                </a:lnTo>
                <a:lnTo>
                  <a:pt x="452789" y="91262"/>
                </a:lnTo>
                <a:lnTo>
                  <a:pt x="421867" y="60340"/>
                </a:lnTo>
                <a:lnTo>
                  <a:pt x="386058" y="35028"/>
                </a:lnTo>
                <a:lnTo>
                  <a:pt x="346089" y="16051"/>
                </a:lnTo>
                <a:lnTo>
                  <a:pt x="302683" y="4133"/>
                </a:lnTo>
                <a:lnTo>
                  <a:pt x="25656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79756" y="423389"/>
            <a:ext cx="513715" cy="513715"/>
          </a:xfrm>
          <a:custGeom>
            <a:avLst/>
            <a:gdLst/>
            <a:ahLst/>
            <a:cxnLst/>
            <a:rect l="l" t="t" r="r" b="b"/>
            <a:pathLst>
              <a:path w="513714" h="513715">
                <a:moveTo>
                  <a:pt x="513129" y="256565"/>
                </a:moveTo>
                <a:lnTo>
                  <a:pt x="508996" y="210446"/>
                </a:lnTo>
                <a:lnTo>
                  <a:pt x="497078" y="167040"/>
                </a:lnTo>
                <a:lnTo>
                  <a:pt x="478101" y="127071"/>
                </a:lnTo>
                <a:lnTo>
                  <a:pt x="452789" y="91262"/>
                </a:lnTo>
                <a:lnTo>
                  <a:pt x="421867" y="60340"/>
                </a:lnTo>
                <a:lnTo>
                  <a:pt x="386058" y="35028"/>
                </a:lnTo>
                <a:lnTo>
                  <a:pt x="346089" y="16051"/>
                </a:lnTo>
                <a:lnTo>
                  <a:pt x="302683" y="4133"/>
                </a:lnTo>
                <a:lnTo>
                  <a:pt x="256564" y="0"/>
                </a:lnTo>
                <a:lnTo>
                  <a:pt x="210446" y="4133"/>
                </a:lnTo>
                <a:lnTo>
                  <a:pt x="167040" y="16051"/>
                </a:lnTo>
                <a:lnTo>
                  <a:pt x="127070" y="35028"/>
                </a:lnTo>
                <a:lnTo>
                  <a:pt x="91262" y="60340"/>
                </a:lnTo>
                <a:lnTo>
                  <a:pt x="60340" y="91262"/>
                </a:lnTo>
                <a:lnTo>
                  <a:pt x="35028" y="127071"/>
                </a:lnTo>
                <a:lnTo>
                  <a:pt x="16051" y="167040"/>
                </a:lnTo>
                <a:lnTo>
                  <a:pt x="4133" y="210446"/>
                </a:lnTo>
                <a:lnTo>
                  <a:pt x="0" y="256565"/>
                </a:lnTo>
                <a:lnTo>
                  <a:pt x="4133" y="302683"/>
                </a:lnTo>
                <a:lnTo>
                  <a:pt x="16051" y="346089"/>
                </a:lnTo>
                <a:lnTo>
                  <a:pt x="35028" y="386059"/>
                </a:lnTo>
                <a:lnTo>
                  <a:pt x="60340" y="421867"/>
                </a:lnTo>
                <a:lnTo>
                  <a:pt x="91262" y="452789"/>
                </a:lnTo>
                <a:lnTo>
                  <a:pt x="127070" y="478101"/>
                </a:lnTo>
                <a:lnTo>
                  <a:pt x="167040" y="497078"/>
                </a:lnTo>
                <a:lnTo>
                  <a:pt x="210446" y="508996"/>
                </a:lnTo>
                <a:lnTo>
                  <a:pt x="256564" y="513130"/>
                </a:lnTo>
                <a:lnTo>
                  <a:pt x="302683" y="508996"/>
                </a:lnTo>
                <a:lnTo>
                  <a:pt x="346089" y="497078"/>
                </a:lnTo>
                <a:lnTo>
                  <a:pt x="386058" y="478101"/>
                </a:lnTo>
                <a:lnTo>
                  <a:pt x="421867" y="452789"/>
                </a:lnTo>
                <a:lnTo>
                  <a:pt x="452789" y="421867"/>
                </a:lnTo>
                <a:lnTo>
                  <a:pt x="478101" y="386059"/>
                </a:lnTo>
                <a:lnTo>
                  <a:pt x="497078" y="346089"/>
                </a:lnTo>
                <a:lnTo>
                  <a:pt x="508996" y="302683"/>
                </a:lnTo>
                <a:lnTo>
                  <a:pt x="513129" y="256565"/>
                </a:lnTo>
                <a:close/>
              </a:path>
            </a:pathLst>
          </a:custGeom>
          <a:ln w="50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994103" y="621937"/>
            <a:ext cx="484505" cy="108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50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550" spc="-4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550" dirty="0">
                <a:solidFill>
                  <a:srgbClr val="22373A"/>
                </a:solidFill>
                <a:latin typeface="Gill Sans MT"/>
                <a:cs typeface="Gill Sans MT"/>
              </a:rPr>
              <a:t>disaster</a:t>
            </a:r>
            <a:endParaRPr sz="550">
              <a:latin typeface="Gill Sans MT"/>
              <a:cs typeface="Gill Sans M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191354" y="1075005"/>
            <a:ext cx="650240" cy="650240"/>
          </a:xfrm>
          <a:custGeom>
            <a:avLst/>
            <a:gdLst/>
            <a:ahLst/>
            <a:cxnLst/>
            <a:rect l="l" t="t" r="r" b="b"/>
            <a:pathLst>
              <a:path w="650239" h="650239">
                <a:moveTo>
                  <a:pt x="324958" y="0"/>
                </a:moveTo>
                <a:lnTo>
                  <a:pt x="276937" y="3523"/>
                </a:lnTo>
                <a:lnTo>
                  <a:pt x="231105" y="13758"/>
                </a:lnTo>
                <a:lnTo>
                  <a:pt x="187963" y="30202"/>
                </a:lnTo>
                <a:lnTo>
                  <a:pt x="148014" y="52352"/>
                </a:lnTo>
                <a:lnTo>
                  <a:pt x="111760" y="79705"/>
                </a:lnTo>
                <a:lnTo>
                  <a:pt x="79705" y="111760"/>
                </a:lnTo>
                <a:lnTo>
                  <a:pt x="52352" y="148014"/>
                </a:lnTo>
                <a:lnTo>
                  <a:pt x="30202" y="187963"/>
                </a:lnTo>
                <a:lnTo>
                  <a:pt x="13758" y="231105"/>
                </a:lnTo>
                <a:lnTo>
                  <a:pt x="3523" y="276937"/>
                </a:lnTo>
                <a:lnTo>
                  <a:pt x="0" y="324958"/>
                </a:lnTo>
                <a:lnTo>
                  <a:pt x="3523" y="372978"/>
                </a:lnTo>
                <a:lnTo>
                  <a:pt x="13758" y="418811"/>
                </a:lnTo>
                <a:lnTo>
                  <a:pt x="30202" y="461953"/>
                </a:lnTo>
                <a:lnTo>
                  <a:pt x="52352" y="501902"/>
                </a:lnTo>
                <a:lnTo>
                  <a:pt x="79705" y="538155"/>
                </a:lnTo>
                <a:lnTo>
                  <a:pt x="111760" y="570210"/>
                </a:lnTo>
                <a:lnTo>
                  <a:pt x="148014" y="597563"/>
                </a:lnTo>
                <a:lnTo>
                  <a:pt x="187963" y="619713"/>
                </a:lnTo>
                <a:lnTo>
                  <a:pt x="231105" y="636157"/>
                </a:lnTo>
                <a:lnTo>
                  <a:pt x="276937" y="646392"/>
                </a:lnTo>
                <a:lnTo>
                  <a:pt x="324958" y="649916"/>
                </a:lnTo>
                <a:lnTo>
                  <a:pt x="372978" y="646392"/>
                </a:lnTo>
                <a:lnTo>
                  <a:pt x="418811" y="636157"/>
                </a:lnTo>
                <a:lnTo>
                  <a:pt x="461953" y="619713"/>
                </a:lnTo>
                <a:lnTo>
                  <a:pt x="501902" y="597563"/>
                </a:lnTo>
                <a:lnTo>
                  <a:pt x="538155" y="570210"/>
                </a:lnTo>
                <a:lnTo>
                  <a:pt x="570210" y="538155"/>
                </a:lnTo>
                <a:lnTo>
                  <a:pt x="597563" y="501902"/>
                </a:lnTo>
                <a:lnTo>
                  <a:pt x="619713" y="461953"/>
                </a:lnTo>
                <a:lnTo>
                  <a:pt x="636157" y="418811"/>
                </a:lnTo>
                <a:lnTo>
                  <a:pt x="646392" y="372978"/>
                </a:lnTo>
                <a:lnTo>
                  <a:pt x="649916" y="324958"/>
                </a:lnTo>
                <a:lnTo>
                  <a:pt x="646392" y="276937"/>
                </a:lnTo>
                <a:lnTo>
                  <a:pt x="636157" y="231105"/>
                </a:lnTo>
                <a:lnTo>
                  <a:pt x="619713" y="187963"/>
                </a:lnTo>
                <a:lnTo>
                  <a:pt x="597563" y="148014"/>
                </a:lnTo>
                <a:lnTo>
                  <a:pt x="570210" y="111760"/>
                </a:lnTo>
                <a:lnTo>
                  <a:pt x="538155" y="79705"/>
                </a:lnTo>
                <a:lnTo>
                  <a:pt x="501902" y="52352"/>
                </a:lnTo>
                <a:lnTo>
                  <a:pt x="461953" y="30202"/>
                </a:lnTo>
                <a:lnTo>
                  <a:pt x="418811" y="13758"/>
                </a:lnTo>
                <a:lnTo>
                  <a:pt x="372978" y="3523"/>
                </a:lnTo>
                <a:lnTo>
                  <a:pt x="3249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1354" y="1075005"/>
            <a:ext cx="650240" cy="650240"/>
          </a:xfrm>
          <a:custGeom>
            <a:avLst/>
            <a:gdLst/>
            <a:ahLst/>
            <a:cxnLst/>
            <a:rect l="l" t="t" r="r" b="b"/>
            <a:pathLst>
              <a:path w="650239" h="650239">
                <a:moveTo>
                  <a:pt x="649916" y="324958"/>
                </a:moveTo>
                <a:lnTo>
                  <a:pt x="646392" y="276937"/>
                </a:lnTo>
                <a:lnTo>
                  <a:pt x="636157" y="231105"/>
                </a:lnTo>
                <a:lnTo>
                  <a:pt x="619713" y="187963"/>
                </a:lnTo>
                <a:lnTo>
                  <a:pt x="597563" y="148014"/>
                </a:lnTo>
                <a:lnTo>
                  <a:pt x="570210" y="111760"/>
                </a:lnTo>
                <a:lnTo>
                  <a:pt x="538155" y="79705"/>
                </a:lnTo>
                <a:lnTo>
                  <a:pt x="501902" y="52352"/>
                </a:lnTo>
                <a:lnTo>
                  <a:pt x="461953" y="30202"/>
                </a:lnTo>
                <a:lnTo>
                  <a:pt x="418811" y="13758"/>
                </a:lnTo>
                <a:lnTo>
                  <a:pt x="372978" y="3523"/>
                </a:lnTo>
                <a:lnTo>
                  <a:pt x="324958" y="0"/>
                </a:lnTo>
                <a:lnTo>
                  <a:pt x="276937" y="3523"/>
                </a:lnTo>
                <a:lnTo>
                  <a:pt x="231105" y="13758"/>
                </a:lnTo>
                <a:lnTo>
                  <a:pt x="187963" y="30202"/>
                </a:lnTo>
                <a:lnTo>
                  <a:pt x="148014" y="52352"/>
                </a:lnTo>
                <a:lnTo>
                  <a:pt x="111760" y="79705"/>
                </a:lnTo>
                <a:lnTo>
                  <a:pt x="79705" y="111760"/>
                </a:lnTo>
                <a:lnTo>
                  <a:pt x="52352" y="148014"/>
                </a:lnTo>
                <a:lnTo>
                  <a:pt x="30202" y="187963"/>
                </a:lnTo>
                <a:lnTo>
                  <a:pt x="13758" y="231105"/>
                </a:lnTo>
                <a:lnTo>
                  <a:pt x="3523" y="276937"/>
                </a:lnTo>
                <a:lnTo>
                  <a:pt x="0" y="324958"/>
                </a:lnTo>
                <a:lnTo>
                  <a:pt x="3523" y="372978"/>
                </a:lnTo>
                <a:lnTo>
                  <a:pt x="13758" y="418811"/>
                </a:lnTo>
                <a:lnTo>
                  <a:pt x="30202" y="461953"/>
                </a:lnTo>
                <a:lnTo>
                  <a:pt x="52352" y="501902"/>
                </a:lnTo>
                <a:lnTo>
                  <a:pt x="79705" y="538155"/>
                </a:lnTo>
                <a:lnTo>
                  <a:pt x="111760" y="570210"/>
                </a:lnTo>
                <a:lnTo>
                  <a:pt x="148014" y="597563"/>
                </a:lnTo>
                <a:lnTo>
                  <a:pt x="187963" y="619713"/>
                </a:lnTo>
                <a:lnTo>
                  <a:pt x="231105" y="636157"/>
                </a:lnTo>
                <a:lnTo>
                  <a:pt x="276937" y="646392"/>
                </a:lnTo>
                <a:lnTo>
                  <a:pt x="324958" y="649916"/>
                </a:lnTo>
                <a:lnTo>
                  <a:pt x="372978" y="646392"/>
                </a:lnTo>
                <a:lnTo>
                  <a:pt x="418811" y="636157"/>
                </a:lnTo>
                <a:lnTo>
                  <a:pt x="461953" y="619713"/>
                </a:lnTo>
                <a:lnTo>
                  <a:pt x="501902" y="597563"/>
                </a:lnTo>
                <a:lnTo>
                  <a:pt x="538155" y="570210"/>
                </a:lnTo>
                <a:lnTo>
                  <a:pt x="570210" y="538155"/>
                </a:lnTo>
                <a:lnTo>
                  <a:pt x="597563" y="501902"/>
                </a:lnTo>
                <a:lnTo>
                  <a:pt x="619713" y="461953"/>
                </a:lnTo>
                <a:lnTo>
                  <a:pt x="636157" y="418811"/>
                </a:lnTo>
                <a:lnTo>
                  <a:pt x="646392" y="372978"/>
                </a:lnTo>
                <a:lnTo>
                  <a:pt x="649916" y="324958"/>
                </a:lnTo>
                <a:close/>
              </a:path>
            </a:pathLst>
          </a:custGeom>
          <a:ln w="5060">
            <a:solidFill>
              <a:srgbClr val="D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204239" y="1341938"/>
            <a:ext cx="624205" cy="108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50" dirty="0">
                <a:solidFill>
                  <a:srgbClr val="22373A"/>
                </a:solidFill>
                <a:latin typeface="Gill Sans MT"/>
                <a:cs typeface="Gill Sans MT"/>
              </a:rPr>
              <a:t>Advanced</a:t>
            </a:r>
            <a:r>
              <a:rPr sz="550" spc="-6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550" spc="-5" dirty="0">
                <a:solidFill>
                  <a:srgbClr val="22373A"/>
                </a:solidFill>
                <a:latin typeface="Gill Sans MT"/>
                <a:cs typeface="Gill Sans MT"/>
              </a:rPr>
              <a:t>economies</a:t>
            </a:r>
            <a:endParaRPr sz="550">
              <a:latin typeface="Gill Sans MT"/>
              <a:cs typeface="Gill Sans M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667746" y="1111378"/>
            <a:ext cx="577215" cy="577215"/>
          </a:xfrm>
          <a:custGeom>
            <a:avLst/>
            <a:gdLst/>
            <a:ahLst/>
            <a:cxnLst/>
            <a:rect l="l" t="t" r="r" b="b"/>
            <a:pathLst>
              <a:path w="577214" h="577214">
                <a:moveTo>
                  <a:pt x="288584" y="0"/>
                </a:moveTo>
                <a:lnTo>
                  <a:pt x="241774" y="3777"/>
                </a:lnTo>
                <a:lnTo>
                  <a:pt x="197368" y="14712"/>
                </a:lnTo>
                <a:lnTo>
                  <a:pt x="155962" y="32210"/>
                </a:lnTo>
                <a:lnTo>
                  <a:pt x="118149" y="55679"/>
                </a:lnTo>
                <a:lnTo>
                  <a:pt x="84523" y="84523"/>
                </a:lnTo>
                <a:lnTo>
                  <a:pt x="55679" y="118149"/>
                </a:lnTo>
                <a:lnTo>
                  <a:pt x="32210" y="155962"/>
                </a:lnTo>
                <a:lnTo>
                  <a:pt x="14712" y="197368"/>
                </a:lnTo>
                <a:lnTo>
                  <a:pt x="3777" y="241774"/>
                </a:lnTo>
                <a:lnTo>
                  <a:pt x="0" y="288584"/>
                </a:lnTo>
                <a:lnTo>
                  <a:pt x="3777" y="335394"/>
                </a:lnTo>
                <a:lnTo>
                  <a:pt x="14712" y="379800"/>
                </a:lnTo>
                <a:lnTo>
                  <a:pt x="32210" y="421206"/>
                </a:lnTo>
                <a:lnTo>
                  <a:pt x="55679" y="459019"/>
                </a:lnTo>
                <a:lnTo>
                  <a:pt x="84523" y="492645"/>
                </a:lnTo>
                <a:lnTo>
                  <a:pt x="118149" y="521489"/>
                </a:lnTo>
                <a:lnTo>
                  <a:pt x="155962" y="544958"/>
                </a:lnTo>
                <a:lnTo>
                  <a:pt x="197368" y="562456"/>
                </a:lnTo>
                <a:lnTo>
                  <a:pt x="241774" y="573391"/>
                </a:lnTo>
                <a:lnTo>
                  <a:pt x="288584" y="577169"/>
                </a:lnTo>
                <a:lnTo>
                  <a:pt x="335394" y="573391"/>
                </a:lnTo>
                <a:lnTo>
                  <a:pt x="379800" y="562456"/>
                </a:lnTo>
                <a:lnTo>
                  <a:pt x="421206" y="544958"/>
                </a:lnTo>
                <a:lnTo>
                  <a:pt x="459019" y="521489"/>
                </a:lnTo>
                <a:lnTo>
                  <a:pt x="492645" y="492645"/>
                </a:lnTo>
                <a:lnTo>
                  <a:pt x="521489" y="459019"/>
                </a:lnTo>
                <a:lnTo>
                  <a:pt x="544958" y="421206"/>
                </a:lnTo>
                <a:lnTo>
                  <a:pt x="562456" y="379800"/>
                </a:lnTo>
                <a:lnTo>
                  <a:pt x="573391" y="335394"/>
                </a:lnTo>
                <a:lnTo>
                  <a:pt x="577169" y="288584"/>
                </a:lnTo>
                <a:lnTo>
                  <a:pt x="573391" y="241774"/>
                </a:lnTo>
                <a:lnTo>
                  <a:pt x="562456" y="197368"/>
                </a:lnTo>
                <a:lnTo>
                  <a:pt x="544958" y="155962"/>
                </a:lnTo>
                <a:lnTo>
                  <a:pt x="521489" y="118149"/>
                </a:lnTo>
                <a:lnTo>
                  <a:pt x="492645" y="84523"/>
                </a:lnTo>
                <a:lnTo>
                  <a:pt x="459019" y="55679"/>
                </a:lnTo>
                <a:lnTo>
                  <a:pt x="421206" y="32210"/>
                </a:lnTo>
                <a:lnTo>
                  <a:pt x="379800" y="14712"/>
                </a:lnTo>
                <a:lnTo>
                  <a:pt x="335394" y="3777"/>
                </a:lnTo>
                <a:lnTo>
                  <a:pt x="2885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667746" y="1111378"/>
            <a:ext cx="577215" cy="577215"/>
          </a:xfrm>
          <a:custGeom>
            <a:avLst/>
            <a:gdLst/>
            <a:ahLst/>
            <a:cxnLst/>
            <a:rect l="l" t="t" r="r" b="b"/>
            <a:pathLst>
              <a:path w="577214" h="577214">
                <a:moveTo>
                  <a:pt x="577169" y="288584"/>
                </a:moveTo>
                <a:lnTo>
                  <a:pt x="573391" y="241774"/>
                </a:lnTo>
                <a:lnTo>
                  <a:pt x="562456" y="197368"/>
                </a:lnTo>
                <a:lnTo>
                  <a:pt x="544958" y="155962"/>
                </a:lnTo>
                <a:lnTo>
                  <a:pt x="521489" y="118149"/>
                </a:lnTo>
                <a:lnTo>
                  <a:pt x="492645" y="84523"/>
                </a:lnTo>
                <a:lnTo>
                  <a:pt x="459019" y="55679"/>
                </a:lnTo>
                <a:lnTo>
                  <a:pt x="421206" y="32210"/>
                </a:lnTo>
                <a:lnTo>
                  <a:pt x="379800" y="14712"/>
                </a:lnTo>
                <a:lnTo>
                  <a:pt x="335394" y="3777"/>
                </a:lnTo>
                <a:lnTo>
                  <a:pt x="288584" y="0"/>
                </a:lnTo>
                <a:lnTo>
                  <a:pt x="241774" y="3777"/>
                </a:lnTo>
                <a:lnTo>
                  <a:pt x="197368" y="14712"/>
                </a:lnTo>
                <a:lnTo>
                  <a:pt x="155962" y="32210"/>
                </a:lnTo>
                <a:lnTo>
                  <a:pt x="118149" y="55679"/>
                </a:lnTo>
                <a:lnTo>
                  <a:pt x="84523" y="84523"/>
                </a:lnTo>
                <a:lnTo>
                  <a:pt x="55679" y="118149"/>
                </a:lnTo>
                <a:lnTo>
                  <a:pt x="32210" y="155962"/>
                </a:lnTo>
                <a:lnTo>
                  <a:pt x="14712" y="197368"/>
                </a:lnTo>
                <a:lnTo>
                  <a:pt x="3777" y="241774"/>
                </a:lnTo>
                <a:lnTo>
                  <a:pt x="0" y="288584"/>
                </a:lnTo>
                <a:lnTo>
                  <a:pt x="3777" y="335394"/>
                </a:lnTo>
                <a:lnTo>
                  <a:pt x="14712" y="379800"/>
                </a:lnTo>
                <a:lnTo>
                  <a:pt x="32210" y="421206"/>
                </a:lnTo>
                <a:lnTo>
                  <a:pt x="55679" y="459019"/>
                </a:lnTo>
                <a:lnTo>
                  <a:pt x="84523" y="492645"/>
                </a:lnTo>
                <a:lnTo>
                  <a:pt x="118149" y="521489"/>
                </a:lnTo>
                <a:lnTo>
                  <a:pt x="155962" y="544958"/>
                </a:lnTo>
                <a:lnTo>
                  <a:pt x="197368" y="562456"/>
                </a:lnTo>
                <a:lnTo>
                  <a:pt x="241774" y="573391"/>
                </a:lnTo>
                <a:lnTo>
                  <a:pt x="288584" y="577169"/>
                </a:lnTo>
                <a:lnTo>
                  <a:pt x="335394" y="573391"/>
                </a:lnTo>
                <a:lnTo>
                  <a:pt x="379800" y="562456"/>
                </a:lnTo>
                <a:lnTo>
                  <a:pt x="421206" y="544958"/>
                </a:lnTo>
                <a:lnTo>
                  <a:pt x="459019" y="521489"/>
                </a:lnTo>
                <a:lnTo>
                  <a:pt x="492645" y="492645"/>
                </a:lnTo>
                <a:lnTo>
                  <a:pt x="521489" y="459019"/>
                </a:lnTo>
                <a:lnTo>
                  <a:pt x="544958" y="421206"/>
                </a:lnTo>
                <a:lnTo>
                  <a:pt x="562456" y="379800"/>
                </a:lnTo>
                <a:lnTo>
                  <a:pt x="573391" y="335394"/>
                </a:lnTo>
                <a:lnTo>
                  <a:pt x="577169" y="288584"/>
                </a:lnTo>
                <a:close/>
              </a:path>
            </a:pathLst>
          </a:custGeom>
          <a:ln w="5060">
            <a:solidFill>
              <a:srgbClr val="007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686776" y="690390"/>
            <a:ext cx="699135" cy="699135"/>
          </a:xfrm>
          <a:custGeom>
            <a:avLst/>
            <a:gdLst/>
            <a:ahLst/>
            <a:cxnLst/>
            <a:rect l="l" t="t" r="r" b="b"/>
            <a:pathLst>
              <a:path w="699135" h="699135">
                <a:moveTo>
                  <a:pt x="349568" y="0"/>
                </a:moveTo>
                <a:lnTo>
                  <a:pt x="302133" y="3191"/>
                </a:lnTo>
                <a:lnTo>
                  <a:pt x="256638" y="12486"/>
                </a:lnTo>
                <a:lnTo>
                  <a:pt x="213499" y="27470"/>
                </a:lnTo>
                <a:lnTo>
                  <a:pt x="173133" y="47725"/>
                </a:lnTo>
                <a:lnTo>
                  <a:pt x="135956" y="72836"/>
                </a:lnTo>
                <a:lnTo>
                  <a:pt x="102385" y="102385"/>
                </a:lnTo>
                <a:lnTo>
                  <a:pt x="72836" y="135956"/>
                </a:lnTo>
                <a:lnTo>
                  <a:pt x="47725" y="173133"/>
                </a:lnTo>
                <a:lnTo>
                  <a:pt x="27470" y="213499"/>
                </a:lnTo>
                <a:lnTo>
                  <a:pt x="12486" y="256638"/>
                </a:lnTo>
                <a:lnTo>
                  <a:pt x="3191" y="302133"/>
                </a:lnTo>
                <a:lnTo>
                  <a:pt x="0" y="349568"/>
                </a:lnTo>
                <a:lnTo>
                  <a:pt x="3191" y="397003"/>
                </a:lnTo>
                <a:lnTo>
                  <a:pt x="12486" y="442498"/>
                </a:lnTo>
                <a:lnTo>
                  <a:pt x="27470" y="485637"/>
                </a:lnTo>
                <a:lnTo>
                  <a:pt x="47725" y="526003"/>
                </a:lnTo>
                <a:lnTo>
                  <a:pt x="72836" y="563180"/>
                </a:lnTo>
                <a:lnTo>
                  <a:pt x="102385" y="596751"/>
                </a:lnTo>
                <a:lnTo>
                  <a:pt x="135956" y="626300"/>
                </a:lnTo>
                <a:lnTo>
                  <a:pt x="173133" y="651411"/>
                </a:lnTo>
                <a:lnTo>
                  <a:pt x="213499" y="671666"/>
                </a:lnTo>
                <a:lnTo>
                  <a:pt x="256638" y="686650"/>
                </a:lnTo>
                <a:lnTo>
                  <a:pt x="302133" y="695945"/>
                </a:lnTo>
                <a:lnTo>
                  <a:pt x="349568" y="699136"/>
                </a:lnTo>
                <a:lnTo>
                  <a:pt x="397003" y="695945"/>
                </a:lnTo>
                <a:lnTo>
                  <a:pt x="442498" y="686650"/>
                </a:lnTo>
                <a:lnTo>
                  <a:pt x="485637" y="671666"/>
                </a:lnTo>
                <a:lnTo>
                  <a:pt x="526003" y="651411"/>
                </a:lnTo>
                <a:lnTo>
                  <a:pt x="563179" y="626300"/>
                </a:lnTo>
                <a:lnTo>
                  <a:pt x="596751" y="596751"/>
                </a:lnTo>
                <a:lnTo>
                  <a:pt x="626300" y="563180"/>
                </a:lnTo>
                <a:lnTo>
                  <a:pt x="651410" y="526003"/>
                </a:lnTo>
                <a:lnTo>
                  <a:pt x="671666" y="485637"/>
                </a:lnTo>
                <a:lnTo>
                  <a:pt x="686649" y="442498"/>
                </a:lnTo>
                <a:lnTo>
                  <a:pt x="695945" y="397003"/>
                </a:lnTo>
                <a:lnTo>
                  <a:pt x="699136" y="349568"/>
                </a:lnTo>
                <a:lnTo>
                  <a:pt x="695945" y="302133"/>
                </a:lnTo>
                <a:lnTo>
                  <a:pt x="686649" y="256638"/>
                </a:lnTo>
                <a:lnTo>
                  <a:pt x="671666" y="213499"/>
                </a:lnTo>
                <a:lnTo>
                  <a:pt x="651410" y="173133"/>
                </a:lnTo>
                <a:lnTo>
                  <a:pt x="626300" y="135956"/>
                </a:lnTo>
                <a:lnTo>
                  <a:pt x="596751" y="102385"/>
                </a:lnTo>
                <a:lnTo>
                  <a:pt x="563179" y="72836"/>
                </a:lnTo>
                <a:lnTo>
                  <a:pt x="526003" y="47725"/>
                </a:lnTo>
                <a:lnTo>
                  <a:pt x="485637" y="27470"/>
                </a:lnTo>
                <a:lnTo>
                  <a:pt x="442498" y="12486"/>
                </a:lnTo>
                <a:lnTo>
                  <a:pt x="397003" y="3191"/>
                </a:lnTo>
                <a:lnTo>
                  <a:pt x="3495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686776" y="690390"/>
            <a:ext cx="699135" cy="699135"/>
          </a:xfrm>
          <a:custGeom>
            <a:avLst/>
            <a:gdLst/>
            <a:ahLst/>
            <a:cxnLst/>
            <a:rect l="l" t="t" r="r" b="b"/>
            <a:pathLst>
              <a:path w="699135" h="699135">
                <a:moveTo>
                  <a:pt x="699136" y="349568"/>
                </a:moveTo>
                <a:lnTo>
                  <a:pt x="695945" y="302133"/>
                </a:lnTo>
                <a:lnTo>
                  <a:pt x="686649" y="256638"/>
                </a:lnTo>
                <a:lnTo>
                  <a:pt x="671666" y="213499"/>
                </a:lnTo>
                <a:lnTo>
                  <a:pt x="651410" y="173133"/>
                </a:lnTo>
                <a:lnTo>
                  <a:pt x="626300" y="135956"/>
                </a:lnTo>
                <a:lnTo>
                  <a:pt x="596751" y="102385"/>
                </a:lnTo>
                <a:lnTo>
                  <a:pt x="563179" y="72836"/>
                </a:lnTo>
                <a:lnTo>
                  <a:pt x="526003" y="47725"/>
                </a:lnTo>
                <a:lnTo>
                  <a:pt x="485637" y="27470"/>
                </a:lnTo>
                <a:lnTo>
                  <a:pt x="442498" y="12486"/>
                </a:lnTo>
                <a:lnTo>
                  <a:pt x="397003" y="3191"/>
                </a:lnTo>
                <a:lnTo>
                  <a:pt x="349568" y="0"/>
                </a:lnTo>
                <a:lnTo>
                  <a:pt x="302133" y="3191"/>
                </a:lnTo>
                <a:lnTo>
                  <a:pt x="256638" y="12486"/>
                </a:lnTo>
                <a:lnTo>
                  <a:pt x="213499" y="27470"/>
                </a:lnTo>
                <a:lnTo>
                  <a:pt x="173133" y="47725"/>
                </a:lnTo>
                <a:lnTo>
                  <a:pt x="135956" y="72836"/>
                </a:lnTo>
                <a:lnTo>
                  <a:pt x="102385" y="102385"/>
                </a:lnTo>
                <a:lnTo>
                  <a:pt x="72836" y="135956"/>
                </a:lnTo>
                <a:lnTo>
                  <a:pt x="47725" y="173133"/>
                </a:lnTo>
                <a:lnTo>
                  <a:pt x="27470" y="213499"/>
                </a:lnTo>
                <a:lnTo>
                  <a:pt x="12486" y="256638"/>
                </a:lnTo>
                <a:lnTo>
                  <a:pt x="3191" y="302133"/>
                </a:lnTo>
                <a:lnTo>
                  <a:pt x="0" y="349568"/>
                </a:lnTo>
                <a:lnTo>
                  <a:pt x="3191" y="397003"/>
                </a:lnTo>
                <a:lnTo>
                  <a:pt x="12486" y="442498"/>
                </a:lnTo>
                <a:lnTo>
                  <a:pt x="27470" y="485637"/>
                </a:lnTo>
                <a:lnTo>
                  <a:pt x="47725" y="526003"/>
                </a:lnTo>
                <a:lnTo>
                  <a:pt x="72836" y="563180"/>
                </a:lnTo>
                <a:lnTo>
                  <a:pt x="102385" y="596751"/>
                </a:lnTo>
                <a:lnTo>
                  <a:pt x="135956" y="626300"/>
                </a:lnTo>
                <a:lnTo>
                  <a:pt x="173133" y="651411"/>
                </a:lnTo>
                <a:lnTo>
                  <a:pt x="213499" y="671666"/>
                </a:lnTo>
                <a:lnTo>
                  <a:pt x="256638" y="686650"/>
                </a:lnTo>
                <a:lnTo>
                  <a:pt x="302133" y="695945"/>
                </a:lnTo>
                <a:lnTo>
                  <a:pt x="349568" y="699136"/>
                </a:lnTo>
                <a:lnTo>
                  <a:pt x="397003" y="695945"/>
                </a:lnTo>
                <a:lnTo>
                  <a:pt x="442498" y="686650"/>
                </a:lnTo>
                <a:lnTo>
                  <a:pt x="485637" y="671666"/>
                </a:lnTo>
                <a:lnTo>
                  <a:pt x="526003" y="651411"/>
                </a:lnTo>
                <a:lnTo>
                  <a:pt x="563179" y="626300"/>
                </a:lnTo>
                <a:lnTo>
                  <a:pt x="596751" y="596751"/>
                </a:lnTo>
                <a:lnTo>
                  <a:pt x="626300" y="563180"/>
                </a:lnTo>
                <a:lnTo>
                  <a:pt x="651410" y="526003"/>
                </a:lnTo>
                <a:lnTo>
                  <a:pt x="671666" y="485637"/>
                </a:lnTo>
                <a:lnTo>
                  <a:pt x="686649" y="442498"/>
                </a:lnTo>
                <a:lnTo>
                  <a:pt x="695945" y="397003"/>
                </a:lnTo>
                <a:lnTo>
                  <a:pt x="699136" y="349568"/>
                </a:lnTo>
                <a:close/>
              </a:path>
            </a:pathLst>
          </a:custGeom>
          <a:ln w="5060">
            <a:solidFill>
              <a:srgbClr val="007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699814" y="981931"/>
            <a:ext cx="673100" cy="108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50" spc="20" dirty="0">
                <a:solidFill>
                  <a:srgbClr val="22373A"/>
                </a:solidFill>
                <a:latin typeface="Gill Sans MT"/>
                <a:cs typeface="Gill Sans MT"/>
              </a:rPr>
              <a:t>EMEs </a:t>
            </a:r>
            <a:r>
              <a:rPr sz="550" spc="-10" dirty="0">
                <a:solidFill>
                  <a:srgbClr val="22373A"/>
                </a:solidFill>
                <a:latin typeface="Gill Sans MT"/>
                <a:cs typeface="Gill Sans MT"/>
              </a:rPr>
              <a:t>low </a:t>
            </a:r>
            <a:r>
              <a:rPr sz="550" spc="10" dirty="0">
                <a:solidFill>
                  <a:srgbClr val="22373A"/>
                </a:solidFill>
                <a:latin typeface="Gill Sans MT"/>
                <a:cs typeface="Gill Sans MT"/>
              </a:rPr>
              <a:t>climatic</a:t>
            </a:r>
            <a:r>
              <a:rPr sz="550" spc="-114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550" dirty="0">
                <a:solidFill>
                  <a:srgbClr val="22373A"/>
                </a:solidFill>
                <a:latin typeface="Gill Sans MT"/>
                <a:cs typeface="Gill Sans MT"/>
              </a:rPr>
              <a:t>risk</a:t>
            </a:r>
            <a:endParaRPr sz="550">
              <a:latin typeface="Gill Sans MT"/>
              <a:cs typeface="Gill Sans M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671726" y="1755354"/>
            <a:ext cx="729615" cy="729615"/>
          </a:xfrm>
          <a:custGeom>
            <a:avLst/>
            <a:gdLst/>
            <a:ahLst/>
            <a:cxnLst/>
            <a:rect l="l" t="t" r="r" b="b"/>
            <a:pathLst>
              <a:path w="729614" h="729614">
                <a:moveTo>
                  <a:pt x="364618" y="0"/>
                </a:moveTo>
                <a:lnTo>
                  <a:pt x="315141" y="3328"/>
                </a:lnTo>
                <a:lnTo>
                  <a:pt x="267687" y="13024"/>
                </a:lnTo>
                <a:lnTo>
                  <a:pt x="222691" y="28653"/>
                </a:lnTo>
                <a:lnTo>
                  <a:pt x="180587" y="49780"/>
                </a:lnTo>
                <a:lnTo>
                  <a:pt x="141809" y="75971"/>
                </a:lnTo>
                <a:lnTo>
                  <a:pt x="106793" y="106793"/>
                </a:lnTo>
                <a:lnTo>
                  <a:pt x="75971" y="141809"/>
                </a:lnTo>
                <a:lnTo>
                  <a:pt x="49780" y="180587"/>
                </a:lnTo>
                <a:lnTo>
                  <a:pt x="28653" y="222691"/>
                </a:lnTo>
                <a:lnTo>
                  <a:pt x="13024" y="267687"/>
                </a:lnTo>
                <a:lnTo>
                  <a:pt x="3328" y="315141"/>
                </a:lnTo>
                <a:lnTo>
                  <a:pt x="0" y="364618"/>
                </a:lnTo>
                <a:lnTo>
                  <a:pt x="3328" y="414095"/>
                </a:lnTo>
                <a:lnTo>
                  <a:pt x="13024" y="461549"/>
                </a:lnTo>
                <a:lnTo>
                  <a:pt x="28653" y="506545"/>
                </a:lnTo>
                <a:lnTo>
                  <a:pt x="49780" y="548649"/>
                </a:lnTo>
                <a:lnTo>
                  <a:pt x="75971" y="587426"/>
                </a:lnTo>
                <a:lnTo>
                  <a:pt x="106793" y="622443"/>
                </a:lnTo>
                <a:lnTo>
                  <a:pt x="141809" y="653264"/>
                </a:lnTo>
                <a:lnTo>
                  <a:pt x="180587" y="679455"/>
                </a:lnTo>
                <a:lnTo>
                  <a:pt x="222691" y="700583"/>
                </a:lnTo>
                <a:lnTo>
                  <a:pt x="267687" y="716211"/>
                </a:lnTo>
                <a:lnTo>
                  <a:pt x="315141" y="725907"/>
                </a:lnTo>
                <a:lnTo>
                  <a:pt x="364618" y="729236"/>
                </a:lnTo>
                <a:lnTo>
                  <a:pt x="414095" y="725907"/>
                </a:lnTo>
                <a:lnTo>
                  <a:pt x="461549" y="716211"/>
                </a:lnTo>
                <a:lnTo>
                  <a:pt x="506545" y="700583"/>
                </a:lnTo>
                <a:lnTo>
                  <a:pt x="548649" y="679455"/>
                </a:lnTo>
                <a:lnTo>
                  <a:pt x="587426" y="653264"/>
                </a:lnTo>
                <a:lnTo>
                  <a:pt x="622443" y="622443"/>
                </a:lnTo>
                <a:lnTo>
                  <a:pt x="653264" y="587426"/>
                </a:lnTo>
                <a:lnTo>
                  <a:pt x="679455" y="548649"/>
                </a:lnTo>
                <a:lnTo>
                  <a:pt x="700583" y="506545"/>
                </a:lnTo>
                <a:lnTo>
                  <a:pt x="716211" y="461549"/>
                </a:lnTo>
                <a:lnTo>
                  <a:pt x="725907" y="414095"/>
                </a:lnTo>
                <a:lnTo>
                  <a:pt x="729236" y="364618"/>
                </a:lnTo>
                <a:lnTo>
                  <a:pt x="725907" y="315141"/>
                </a:lnTo>
                <a:lnTo>
                  <a:pt x="716211" y="267687"/>
                </a:lnTo>
                <a:lnTo>
                  <a:pt x="700583" y="222691"/>
                </a:lnTo>
                <a:lnTo>
                  <a:pt x="679455" y="180587"/>
                </a:lnTo>
                <a:lnTo>
                  <a:pt x="653264" y="141809"/>
                </a:lnTo>
                <a:lnTo>
                  <a:pt x="622443" y="106793"/>
                </a:lnTo>
                <a:lnTo>
                  <a:pt x="587426" y="75971"/>
                </a:lnTo>
                <a:lnTo>
                  <a:pt x="548649" y="49780"/>
                </a:lnTo>
                <a:lnTo>
                  <a:pt x="506545" y="28653"/>
                </a:lnTo>
                <a:lnTo>
                  <a:pt x="461549" y="13024"/>
                </a:lnTo>
                <a:lnTo>
                  <a:pt x="414095" y="3328"/>
                </a:lnTo>
                <a:lnTo>
                  <a:pt x="3646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671726" y="1755354"/>
            <a:ext cx="729615" cy="729615"/>
          </a:xfrm>
          <a:custGeom>
            <a:avLst/>
            <a:gdLst/>
            <a:ahLst/>
            <a:cxnLst/>
            <a:rect l="l" t="t" r="r" b="b"/>
            <a:pathLst>
              <a:path w="729614" h="729614">
                <a:moveTo>
                  <a:pt x="729236" y="364618"/>
                </a:moveTo>
                <a:lnTo>
                  <a:pt x="725907" y="315141"/>
                </a:lnTo>
                <a:lnTo>
                  <a:pt x="716211" y="267687"/>
                </a:lnTo>
                <a:lnTo>
                  <a:pt x="700583" y="222691"/>
                </a:lnTo>
                <a:lnTo>
                  <a:pt x="679455" y="180587"/>
                </a:lnTo>
                <a:lnTo>
                  <a:pt x="653264" y="141809"/>
                </a:lnTo>
                <a:lnTo>
                  <a:pt x="622443" y="106793"/>
                </a:lnTo>
                <a:lnTo>
                  <a:pt x="587426" y="75971"/>
                </a:lnTo>
                <a:lnTo>
                  <a:pt x="548649" y="49780"/>
                </a:lnTo>
                <a:lnTo>
                  <a:pt x="506545" y="28653"/>
                </a:lnTo>
                <a:lnTo>
                  <a:pt x="461549" y="13024"/>
                </a:lnTo>
                <a:lnTo>
                  <a:pt x="414095" y="3328"/>
                </a:lnTo>
                <a:lnTo>
                  <a:pt x="364618" y="0"/>
                </a:lnTo>
                <a:lnTo>
                  <a:pt x="315141" y="3328"/>
                </a:lnTo>
                <a:lnTo>
                  <a:pt x="267687" y="13024"/>
                </a:lnTo>
                <a:lnTo>
                  <a:pt x="222691" y="28653"/>
                </a:lnTo>
                <a:lnTo>
                  <a:pt x="180587" y="49780"/>
                </a:lnTo>
                <a:lnTo>
                  <a:pt x="141809" y="75971"/>
                </a:lnTo>
                <a:lnTo>
                  <a:pt x="106793" y="106793"/>
                </a:lnTo>
                <a:lnTo>
                  <a:pt x="75971" y="141809"/>
                </a:lnTo>
                <a:lnTo>
                  <a:pt x="49780" y="180587"/>
                </a:lnTo>
                <a:lnTo>
                  <a:pt x="28653" y="222691"/>
                </a:lnTo>
                <a:lnTo>
                  <a:pt x="13024" y="267687"/>
                </a:lnTo>
                <a:lnTo>
                  <a:pt x="3328" y="315141"/>
                </a:lnTo>
                <a:lnTo>
                  <a:pt x="0" y="364618"/>
                </a:lnTo>
                <a:lnTo>
                  <a:pt x="3328" y="414095"/>
                </a:lnTo>
                <a:lnTo>
                  <a:pt x="13024" y="461549"/>
                </a:lnTo>
                <a:lnTo>
                  <a:pt x="28653" y="506545"/>
                </a:lnTo>
                <a:lnTo>
                  <a:pt x="49780" y="548649"/>
                </a:lnTo>
                <a:lnTo>
                  <a:pt x="75971" y="587426"/>
                </a:lnTo>
                <a:lnTo>
                  <a:pt x="106793" y="622443"/>
                </a:lnTo>
                <a:lnTo>
                  <a:pt x="141809" y="653264"/>
                </a:lnTo>
                <a:lnTo>
                  <a:pt x="180587" y="679455"/>
                </a:lnTo>
                <a:lnTo>
                  <a:pt x="222691" y="700583"/>
                </a:lnTo>
                <a:lnTo>
                  <a:pt x="267687" y="716211"/>
                </a:lnTo>
                <a:lnTo>
                  <a:pt x="315141" y="725907"/>
                </a:lnTo>
                <a:lnTo>
                  <a:pt x="364618" y="729236"/>
                </a:lnTo>
                <a:lnTo>
                  <a:pt x="414095" y="725907"/>
                </a:lnTo>
                <a:lnTo>
                  <a:pt x="461549" y="716211"/>
                </a:lnTo>
                <a:lnTo>
                  <a:pt x="506545" y="700583"/>
                </a:lnTo>
                <a:lnTo>
                  <a:pt x="548649" y="679455"/>
                </a:lnTo>
                <a:lnTo>
                  <a:pt x="587426" y="653264"/>
                </a:lnTo>
                <a:lnTo>
                  <a:pt x="622443" y="622443"/>
                </a:lnTo>
                <a:lnTo>
                  <a:pt x="653264" y="587426"/>
                </a:lnTo>
                <a:lnTo>
                  <a:pt x="679455" y="548649"/>
                </a:lnTo>
                <a:lnTo>
                  <a:pt x="700583" y="506545"/>
                </a:lnTo>
                <a:lnTo>
                  <a:pt x="716211" y="461549"/>
                </a:lnTo>
                <a:lnTo>
                  <a:pt x="725907" y="414095"/>
                </a:lnTo>
                <a:lnTo>
                  <a:pt x="729236" y="364618"/>
                </a:lnTo>
                <a:close/>
              </a:path>
            </a:pathLst>
          </a:custGeom>
          <a:ln w="5060">
            <a:solidFill>
              <a:srgbClr val="007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686302" y="2054141"/>
            <a:ext cx="700405" cy="108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50" spc="20" dirty="0">
                <a:solidFill>
                  <a:srgbClr val="22373A"/>
                </a:solidFill>
                <a:latin typeface="Gill Sans MT"/>
                <a:cs typeface="Gill Sans MT"/>
              </a:rPr>
              <a:t>EMEs</a:t>
            </a:r>
            <a:r>
              <a:rPr sz="55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550" spc="25" dirty="0">
                <a:solidFill>
                  <a:srgbClr val="22373A"/>
                </a:solidFill>
                <a:latin typeface="Gill Sans MT"/>
                <a:cs typeface="Gill Sans MT"/>
              </a:rPr>
              <a:t>high</a:t>
            </a:r>
            <a:r>
              <a:rPr sz="55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550" spc="10" dirty="0">
                <a:solidFill>
                  <a:srgbClr val="22373A"/>
                </a:solidFill>
                <a:latin typeface="Gill Sans MT"/>
                <a:cs typeface="Gill Sans MT"/>
              </a:rPr>
              <a:t>climatic</a:t>
            </a:r>
            <a:r>
              <a:rPr sz="55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550" dirty="0">
                <a:solidFill>
                  <a:srgbClr val="22373A"/>
                </a:solidFill>
                <a:latin typeface="Gill Sans MT"/>
                <a:cs typeface="Gill Sans MT"/>
              </a:rPr>
              <a:t>risk</a:t>
            </a:r>
            <a:endParaRPr sz="550">
              <a:latin typeface="Gill Sans MT"/>
              <a:cs typeface="Gill Sans M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62565" y="2136239"/>
            <a:ext cx="868044" cy="868044"/>
          </a:xfrm>
          <a:custGeom>
            <a:avLst/>
            <a:gdLst/>
            <a:ahLst/>
            <a:cxnLst/>
            <a:rect l="l" t="t" r="r" b="b"/>
            <a:pathLst>
              <a:path w="868044" h="868044">
                <a:moveTo>
                  <a:pt x="433738" y="0"/>
                </a:moveTo>
                <a:lnTo>
                  <a:pt x="386477" y="2545"/>
                </a:lnTo>
                <a:lnTo>
                  <a:pt x="340690" y="10003"/>
                </a:lnTo>
                <a:lnTo>
                  <a:pt x="296642" y="22111"/>
                </a:lnTo>
                <a:lnTo>
                  <a:pt x="254597" y="38604"/>
                </a:lnTo>
                <a:lnTo>
                  <a:pt x="214821" y="59217"/>
                </a:lnTo>
                <a:lnTo>
                  <a:pt x="177576" y="83685"/>
                </a:lnTo>
                <a:lnTo>
                  <a:pt x="143129" y="111744"/>
                </a:lnTo>
                <a:lnTo>
                  <a:pt x="111744" y="143129"/>
                </a:lnTo>
                <a:lnTo>
                  <a:pt x="83685" y="177576"/>
                </a:lnTo>
                <a:lnTo>
                  <a:pt x="59217" y="214821"/>
                </a:lnTo>
                <a:lnTo>
                  <a:pt x="38604" y="254597"/>
                </a:lnTo>
                <a:lnTo>
                  <a:pt x="22112" y="296642"/>
                </a:lnTo>
                <a:lnTo>
                  <a:pt x="10003" y="340690"/>
                </a:lnTo>
                <a:lnTo>
                  <a:pt x="2545" y="386477"/>
                </a:lnTo>
                <a:lnTo>
                  <a:pt x="0" y="433738"/>
                </a:lnTo>
                <a:lnTo>
                  <a:pt x="2545" y="480999"/>
                </a:lnTo>
                <a:lnTo>
                  <a:pt x="10003" y="526786"/>
                </a:lnTo>
                <a:lnTo>
                  <a:pt x="22112" y="570834"/>
                </a:lnTo>
                <a:lnTo>
                  <a:pt x="38604" y="612879"/>
                </a:lnTo>
                <a:lnTo>
                  <a:pt x="59217" y="652656"/>
                </a:lnTo>
                <a:lnTo>
                  <a:pt x="83685" y="689900"/>
                </a:lnTo>
                <a:lnTo>
                  <a:pt x="111744" y="724347"/>
                </a:lnTo>
                <a:lnTo>
                  <a:pt x="143129" y="755732"/>
                </a:lnTo>
                <a:lnTo>
                  <a:pt x="177576" y="783791"/>
                </a:lnTo>
                <a:lnTo>
                  <a:pt x="214821" y="808259"/>
                </a:lnTo>
                <a:lnTo>
                  <a:pt x="254597" y="828872"/>
                </a:lnTo>
                <a:lnTo>
                  <a:pt x="296642" y="845365"/>
                </a:lnTo>
                <a:lnTo>
                  <a:pt x="340690" y="857473"/>
                </a:lnTo>
                <a:lnTo>
                  <a:pt x="386477" y="864931"/>
                </a:lnTo>
                <a:lnTo>
                  <a:pt x="433738" y="867477"/>
                </a:lnTo>
                <a:lnTo>
                  <a:pt x="480999" y="864931"/>
                </a:lnTo>
                <a:lnTo>
                  <a:pt x="526786" y="857473"/>
                </a:lnTo>
                <a:lnTo>
                  <a:pt x="570834" y="845365"/>
                </a:lnTo>
                <a:lnTo>
                  <a:pt x="612879" y="828872"/>
                </a:lnTo>
                <a:lnTo>
                  <a:pt x="652656" y="808259"/>
                </a:lnTo>
                <a:lnTo>
                  <a:pt x="689900" y="783791"/>
                </a:lnTo>
                <a:lnTo>
                  <a:pt x="724347" y="755732"/>
                </a:lnTo>
                <a:lnTo>
                  <a:pt x="755732" y="724347"/>
                </a:lnTo>
                <a:lnTo>
                  <a:pt x="783791" y="689900"/>
                </a:lnTo>
                <a:lnTo>
                  <a:pt x="808259" y="652656"/>
                </a:lnTo>
                <a:lnTo>
                  <a:pt x="828872" y="612879"/>
                </a:lnTo>
                <a:lnTo>
                  <a:pt x="845365" y="570834"/>
                </a:lnTo>
                <a:lnTo>
                  <a:pt x="857473" y="526786"/>
                </a:lnTo>
                <a:lnTo>
                  <a:pt x="864932" y="480999"/>
                </a:lnTo>
                <a:lnTo>
                  <a:pt x="867477" y="433738"/>
                </a:lnTo>
                <a:lnTo>
                  <a:pt x="864932" y="386477"/>
                </a:lnTo>
                <a:lnTo>
                  <a:pt x="857473" y="340690"/>
                </a:lnTo>
                <a:lnTo>
                  <a:pt x="845365" y="296642"/>
                </a:lnTo>
                <a:lnTo>
                  <a:pt x="828872" y="254597"/>
                </a:lnTo>
                <a:lnTo>
                  <a:pt x="808259" y="214821"/>
                </a:lnTo>
                <a:lnTo>
                  <a:pt x="783791" y="177576"/>
                </a:lnTo>
                <a:lnTo>
                  <a:pt x="755732" y="143129"/>
                </a:lnTo>
                <a:lnTo>
                  <a:pt x="724347" y="111744"/>
                </a:lnTo>
                <a:lnTo>
                  <a:pt x="689900" y="83685"/>
                </a:lnTo>
                <a:lnTo>
                  <a:pt x="652656" y="59217"/>
                </a:lnTo>
                <a:lnTo>
                  <a:pt x="612879" y="38604"/>
                </a:lnTo>
                <a:lnTo>
                  <a:pt x="570834" y="22111"/>
                </a:lnTo>
                <a:lnTo>
                  <a:pt x="526786" y="10003"/>
                </a:lnTo>
                <a:lnTo>
                  <a:pt x="480999" y="2545"/>
                </a:lnTo>
                <a:lnTo>
                  <a:pt x="4337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62565" y="2136239"/>
            <a:ext cx="868044" cy="868044"/>
          </a:xfrm>
          <a:custGeom>
            <a:avLst/>
            <a:gdLst/>
            <a:ahLst/>
            <a:cxnLst/>
            <a:rect l="l" t="t" r="r" b="b"/>
            <a:pathLst>
              <a:path w="868044" h="868044">
                <a:moveTo>
                  <a:pt x="867477" y="433738"/>
                </a:moveTo>
                <a:lnTo>
                  <a:pt x="864932" y="386477"/>
                </a:lnTo>
                <a:lnTo>
                  <a:pt x="857473" y="340690"/>
                </a:lnTo>
                <a:lnTo>
                  <a:pt x="845365" y="296642"/>
                </a:lnTo>
                <a:lnTo>
                  <a:pt x="828872" y="254597"/>
                </a:lnTo>
                <a:lnTo>
                  <a:pt x="808259" y="214821"/>
                </a:lnTo>
                <a:lnTo>
                  <a:pt x="783791" y="177576"/>
                </a:lnTo>
                <a:lnTo>
                  <a:pt x="755732" y="143129"/>
                </a:lnTo>
                <a:lnTo>
                  <a:pt x="724347" y="111744"/>
                </a:lnTo>
                <a:lnTo>
                  <a:pt x="689900" y="83685"/>
                </a:lnTo>
                <a:lnTo>
                  <a:pt x="652656" y="59217"/>
                </a:lnTo>
                <a:lnTo>
                  <a:pt x="612879" y="38604"/>
                </a:lnTo>
                <a:lnTo>
                  <a:pt x="570834" y="22111"/>
                </a:lnTo>
                <a:lnTo>
                  <a:pt x="526786" y="10003"/>
                </a:lnTo>
                <a:lnTo>
                  <a:pt x="480999" y="2545"/>
                </a:lnTo>
                <a:lnTo>
                  <a:pt x="433738" y="0"/>
                </a:lnTo>
                <a:lnTo>
                  <a:pt x="386477" y="2545"/>
                </a:lnTo>
                <a:lnTo>
                  <a:pt x="340690" y="10003"/>
                </a:lnTo>
                <a:lnTo>
                  <a:pt x="296642" y="22111"/>
                </a:lnTo>
                <a:lnTo>
                  <a:pt x="254597" y="38604"/>
                </a:lnTo>
                <a:lnTo>
                  <a:pt x="214821" y="59217"/>
                </a:lnTo>
                <a:lnTo>
                  <a:pt x="177576" y="83685"/>
                </a:lnTo>
                <a:lnTo>
                  <a:pt x="143129" y="111744"/>
                </a:lnTo>
                <a:lnTo>
                  <a:pt x="111744" y="143129"/>
                </a:lnTo>
                <a:lnTo>
                  <a:pt x="83685" y="177576"/>
                </a:lnTo>
                <a:lnTo>
                  <a:pt x="59217" y="214821"/>
                </a:lnTo>
                <a:lnTo>
                  <a:pt x="38604" y="254597"/>
                </a:lnTo>
                <a:lnTo>
                  <a:pt x="22112" y="296642"/>
                </a:lnTo>
                <a:lnTo>
                  <a:pt x="10003" y="340690"/>
                </a:lnTo>
                <a:lnTo>
                  <a:pt x="2545" y="386477"/>
                </a:lnTo>
                <a:lnTo>
                  <a:pt x="0" y="433738"/>
                </a:lnTo>
                <a:lnTo>
                  <a:pt x="2545" y="480999"/>
                </a:lnTo>
                <a:lnTo>
                  <a:pt x="10003" y="526786"/>
                </a:lnTo>
                <a:lnTo>
                  <a:pt x="22112" y="570834"/>
                </a:lnTo>
                <a:lnTo>
                  <a:pt x="38604" y="612879"/>
                </a:lnTo>
                <a:lnTo>
                  <a:pt x="59217" y="652656"/>
                </a:lnTo>
                <a:lnTo>
                  <a:pt x="83685" y="689900"/>
                </a:lnTo>
                <a:lnTo>
                  <a:pt x="111744" y="724347"/>
                </a:lnTo>
                <a:lnTo>
                  <a:pt x="143129" y="755732"/>
                </a:lnTo>
                <a:lnTo>
                  <a:pt x="177576" y="783791"/>
                </a:lnTo>
                <a:lnTo>
                  <a:pt x="214821" y="808259"/>
                </a:lnTo>
                <a:lnTo>
                  <a:pt x="254597" y="828872"/>
                </a:lnTo>
                <a:lnTo>
                  <a:pt x="296642" y="845365"/>
                </a:lnTo>
                <a:lnTo>
                  <a:pt x="340690" y="857473"/>
                </a:lnTo>
                <a:lnTo>
                  <a:pt x="386477" y="864931"/>
                </a:lnTo>
                <a:lnTo>
                  <a:pt x="433738" y="867477"/>
                </a:lnTo>
                <a:lnTo>
                  <a:pt x="480999" y="864931"/>
                </a:lnTo>
                <a:lnTo>
                  <a:pt x="526786" y="857473"/>
                </a:lnTo>
                <a:lnTo>
                  <a:pt x="570834" y="845365"/>
                </a:lnTo>
                <a:lnTo>
                  <a:pt x="612879" y="828872"/>
                </a:lnTo>
                <a:lnTo>
                  <a:pt x="652656" y="808259"/>
                </a:lnTo>
                <a:lnTo>
                  <a:pt x="689900" y="783791"/>
                </a:lnTo>
                <a:lnTo>
                  <a:pt x="724347" y="755732"/>
                </a:lnTo>
                <a:lnTo>
                  <a:pt x="755732" y="724347"/>
                </a:lnTo>
                <a:lnTo>
                  <a:pt x="783791" y="689900"/>
                </a:lnTo>
                <a:lnTo>
                  <a:pt x="808259" y="652656"/>
                </a:lnTo>
                <a:lnTo>
                  <a:pt x="828872" y="612879"/>
                </a:lnTo>
                <a:lnTo>
                  <a:pt x="845365" y="570834"/>
                </a:lnTo>
                <a:lnTo>
                  <a:pt x="857473" y="526786"/>
                </a:lnTo>
                <a:lnTo>
                  <a:pt x="864932" y="480999"/>
                </a:lnTo>
                <a:lnTo>
                  <a:pt x="867477" y="433738"/>
                </a:lnTo>
                <a:close/>
              </a:path>
            </a:pathLst>
          </a:custGeom>
          <a:ln w="5060">
            <a:solidFill>
              <a:srgbClr val="D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74611" y="2511938"/>
            <a:ext cx="843915" cy="108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50" spc="-15" dirty="0">
                <a:solidFill>
                  <a:srgbClr val="22373A"/>
                </a:solidFill>
                <a:latin typeface="Gill Sans MT"/>
                <a:cs typeface="Gill Sans MT"/>
              </a:rPr>
              <a:t>ADVs </a:t>
            </a:r>
            <a:r>
              <a:rPr sz="550" spc="-10" dirty="0">
                <a:solidFill>
                  <a:srgbClr val="22373A"/>
                </a:solidFill>
                <a:latin typeface="Gill Sans MT"/>
                <a:cs typeface="Gill Sans MT"/>
              </a:rPr>
              <a:t>low </a:t>
            </a:r>
            <a:r>
              <a:rPr sz="550" spc="10" dirty="0">
                <a:solidFill>
                  <a:srgbClr val="22373A"/>
                </a:solidFill>
                <a:latin typeface="Gill Sans MT"/>
                <a:cs typeface="Gill Sans MT"/>
              </a:rPr>
              <a:t>climatic</a:t>
            </a:r>
            <a:r>
              <a:rPr sz="550" spc="-7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550" spc="5" dirty="0">
                <a:solidFill>
                  <a:srgbClr val="22373A"/>
                </a:solidFill>
                <a:latin typeface="Gill Sans MT"/>
                <a:cs typeface="Gill Sans MT"/>
              </a:rPr>
              <a:t>insurance</a:t>
            </a:r>
            <a:endParaRPr sz="550">
              <a:latin typeface="Gill Sans MT"/>
              <a:cs typeface="Gill Sans M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609020" y="2122678"/>
            <a:ext cx="894715" cy="894715"/>
          </a:xfrm>
          <a:custGeom>
            <a:avLst/>
            <a:gdLst/>
            <a:ahLst/>
            <a:cxnLst/>
            <a:rect l="l" t="t" r="r" b="b"/>
            <a:pathLst>
              <a:path w="894714" h="894714">
                <a:moveTo>
                  <a:pt x="447299" y="0"/>
                </a:moveTo>
                <a:lnTo>
                  <a:pt x="398560" y="2624"/>
                </a:lnTo>
                <a:lnTo>
                  <a:pt x="351342" y="10316"/>
                </a:lnTo>
                <a:lnTo>
                  <a:pt x="305917" y="22803"/>
                </a:lnTo>
                <a:lnTo>
                  <a:pt x="262557" y="39811"/>
                </a:lnTo>
                <a:lnTo>
                  <a:pt x="221537" y="61068"/>
                </a:lnTo>
                <a:lnTo>
                  <a:pt x="183128" y="86301"/>
                </a:lnTo>
                <a:lnTo>
                  <a:pt x="147604" y="115238"/>
                </a:lnTo>
                <a:lnTo>
                  <a:pt x="115238" y="147604"/>
                </a:lnTo>
                <a:lnTo>
                  <a:pt x="86301" y="183128"/>
                </a:lnTo>
                <a:lnTo>
                  <a:pt x="61068" y="221537"/>
                </a:lnTo>
                <a:lnTo>
                  <a:pt x="39811" y="262557"/>
                </a:lnTo>
                <a:lnTo>
                  <a:pt x="22803" y="305917"/>
                </a:lnTo>
                <a:lnTo>
                  <a:pt x="10316" y="351342"/>
                </a:lnTo>
                <a:lnTo>
                  <a:pt x="2624" y="398560"/>
                </a:lnTo>
                <a:lnTo>
                  <a:pt x="0" y="447299"/>
                </a:lnTo>
                <a:lnTo>
                  <a:pt x="2624" y="496038"/>
                </a:lnTo>
                <a:lnTo>
                  <a:pt x="10316" y="543256"/>
                </a:lnTo>
                <a:lnTo>
                  <a:pt x="22803" y="588681"/>
                </a:lnTo>
                <a:lnTo>
                  <a:pt x="39811" y="632041"/>
                </a:lnTo>
                <a:lnTo>
                  <a:pt x="61068" y="673061"/>
                </a:lnTo>
                <a:lnTo>
                  <a:pt x="86301" y="711470"/>
                </a:lnTo>
                <a:lnTo>
                  <a:pt x="115238" y="746994"/>
                </a:lnTo>
                <a:lnTo>
                  <a:pt x="147604" y="779360"/>
                </a:lnTo>
                <a:lnTo>
                  <a:pt x="183128" y="808296"/>
                </a:lnTo>
                <a:lnTo>
                  <a:pt x="221537" y="833530"/>
                </a:lnTo>
                <a:lnTo>
                  <a:pt x="262557" y="854787"/>
                </a:lnTo>
                <a:lnTo>
                  <a:pt x="305917" y="871795"/>
                </a:lnTo>
                <a:lnTo>
                  <a:pt x="351342" y="884282"/>
                </a:lnTo>
                <a:lnTo>
                  <a:pt x="398560" y="891974"/>
                </a:lnTo>
                <a:lnTo>
                  <a:pt x="447299" y="894598"/>
                </a:lnTo>
                <a:lnTo>
                  <a:pt x="496038" y="891974"/>
                </a:lnTo>
                <a:lnTo>
                  <a:pt x="543256" y="884282"/>
                </a:lnTo>
                <a:lnTo>
                  <a:pt x="588681" y="871795"/>
                </a:lnTo>
                <a:lnTo>
                  <a:pt x="632041" y="854787"/>
                </a:lnTo>
                <a:lnTo>
                  <a:pt x="673061" y="833530"/>
                </a:lnTo>
                <a:lnTo>
                  <a:pt x="711470" y="808296"/>
                </a:lnTo>
                <a:lnTo>
                  <a:pt x="746994" y="779360"/>
                </a:lnTo>
                <a:lnTo>
                  <a:pt x="779360" y="746994"/>
                </a:lnTo>
                <a:lnTo>
                  <a:pt x="808296" y="711470"/>
                </a:lnTo>
                <a:lnTo>
                  <a:pt x="833530" y="673061"/>
                </a:lnTo>
                <a:lnTo>
                  <a:pt x="854787" y="632041"/>
                </a:lnTo>
                <a:lnTo>
                  <a:pt x="871795" y="588681"/>
                </a:lnTo>
                <a:lnTo>
                  <a:pt x="884282" y="543256"/>
                </a:lnTo>
                <a:lnTo>
                  <a:pt x="891974" y="496038"/>
                </a:lnTo>
                <a:lnTo>
                  <a:pt x="894598" y="447299"/>
                </a:lnTo>
                <a:lnTo>
                  <a:pt x="891974" y="398560"/>
                </a:lnTo>
                <a:lnTo>
                  <a:pt x="884282" y="351342"/>
                </a:lnTo>
                <a:lnTo>
                  <a:pt x="871795" y="305917"/>
                </a:lnTo>
                <a:lnTo>
                  <a:pt x="854787" y="262557"/>
                </a:lnTo>
                <a:lnTo>
                  <a:pt x="833530" y="221537"/>
                </a:lnTo>
                <a:lnTo>
                  <a:pt x="808296" y="183128"/>
                </a:lnTo>
                <a:lnTo>
                  <a:pt x="779360" y="147604"/>
                </a:lnTo>
                <a:lnTo>
                  <a:pt x="746994" y="115238"/>
                </a:lnTo>
                <a:lnTo>
                  <a:pt x="711470" y="86301"/>
                </a:lnTo>
                <a:lnTo>
                  <a:pt x="673061" y="61068"/>
                </a:lnTo>
                <a:lnTo>
                  <a:pt x="632041" y="39811"/>
                </a:lnTo>
                <a:lnTo>
                  <a:pt x="588681" y="22803"/>
                </a:lnTo>
                <a:lnTo>
                  <a:pt x="543256" y="10316"/>
                </a:lnTo>
                <a:lnTo>
                  <a:pt x="496038" y="2624"/>
                </a:lnTo>
                <a:lnTo>
                  <a:pt x="4472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09020" y="2122678"/>
            <a:ext cx="894715" cy="894715"/>
          </a:xfrm>
          <a:custGeom>
            <a:avLst/>
            <a:gdLst/>
            <a:ahLst/>
            <a:cxnLst/>
            <a:rect l="l" t="t" r="r" b="b"/>
            <a:pathLst>
              <a:path w="894714" h="894714">
                <a:moveTo>
                  <a:pt x="894598" y="447299"/>
                </a:moveTo>
                <a:lnTo>
                  <a:pt x="891974" y="398560"/>
                </a:lnTo>
                <a:lnTo>
                  <a:pt x="884282" y="351342"/>
                </a:lnTo>
                <a:lnTo>
                  <a:pt x="871795" y="305917"/>
                </a:lnTo>
                <a:lnTo>
                  <a:pt x="854787" y="262557"/>
                </a:lnTo>
                <a:lnTo>
                  <a:pt x="833530" y="221537"/>
                </a:lnTo>
                <a:lnTo>
                  <a:pt x="808296" y="183128"/>
                </a:lnTo>
                <a:lnTo>
                  <a:pt x="779360" y="147604"/>
                </a:lnTo>
                <a:lnTo>
                  <a:pt x="746994" y="115238"/>
                </a:lnTo>
                <a:lnTo>
                  <a:pt x="711470" y="86301"/>
                </a:lnTo>
                <a:lnTo>
                  <a:pt x="673061" y="61068"/>
                </a:lnTo>
                <a:lnTo>
                  <a:pt x="632041" y="39811"/>
                </a:lnTo>
                <a:lnTo>
                  <a:pt x="588681" y="22803"/>
                </a:lnTo>
                <a:lnTo>
                  <a:pt x="543256" y="10316"/>
                </a:lnTo>
                <a:lnTo>
                  <a:pt x="496038" y="2624"/>
                </a:lnTo>
                <a:lnTo>
                  <a:pt x="447299" y="0"/>
                </a:lnTo>
                <a:lnTo>
                  <a:pt x="398560" y="2624"/>
                </a:lnTo>
                <a:lnTo>
                  <a:pt x="351342" y="10316"/>
                </a:lnTo>
                <a:lnTo>
                  <a:pt x="305917" y="22803"/>
                </a:lnTo>
                <a:lnTo>
                  <a:pt x="262557" y="39811"/>
                </a:lnTo>
                <a:lnTo>
                  <a:pt x="221537" y="61068"/>
                </a:lnTo>
                <a:lnTo>
                  <a:pt x="183128" y="86301"/>
                </a:lnTo>
                <a:lnTo>
                  <a:pt x="147604" y="115238"/>
                </a:lnTo>
                <a:lnTo>
                  <a:pt x="115238" y="147604"/>
                </a:lnTo>
                <a:lnTo>
                  <a:pt x="86301" y="183128"/>
                </a:lnTo>
                <a:lnTo>
                  <a:pt x="61068" y="221537"/>
                </a:lnTo>
                <a:lnTo>
                  <a:pt x="39811" y="262557"/>
                </a:lnTo>
                <a:lnTo>
                  <a:pt x="22803" y="305917"/>
                </a:lnTo>
                <a:lnTo>
                  <a:pt x="10316" y="351342"/>
                </a:lnTo>
                <a:lnTo>
                  <a:pt x="2624" y="398560"/>
                </a:lnTo>
                <a:lnTo>
                  <a:pt x="0" y="447299"/>
                </a:lnTo>
                <a:lnTo>
                  <a:pt x="2624" y="496038"/>
                </a:lnTo>
                <a:lnTo>
                  <a:pt x="10316" y="543256"/>
                </a:lnTo>
                <a:lnTo>
                  <a:pt x="22803" y="588681"/>
                </a:lnTo>
                <a:lnTo>
                  <a:pt x="39811" y="632041"/>
                </a:lnTo>
                <a:lnTo>
                  <a:pt x="61068" y="673061"/>
                </a:lnTo>
                <a:lnTo>
                  <a:pt x="86301" y="711470"/>
                </a:lnTo>
                <a:lnTo>
                  <a:pt x="115238" y="746994"/>
                </a:lnTo>
                <a:lnTo>
                  <a:pt x="147604" y="779360"/>
                </a:lnTo>
                <a:lnTo>
                  <a:pt x="183128" y="808296"/>
                </a:lnTo>
                <a:lnTo>
                  <a:pt x="221537" y="833530"/>
                </a:lnTo>
                <a:lnTo>
                  <a:pt x="262557" y="854787"/>
                </a:lnTo>
                <a:lnTo>
                  <a:pt x="305917" y="871795"/>
                </a:lnTo>
                <a:lnTo>
                  <a:pt x="351342" y="884282"/>
                </a:lnTo>
                <a:lnTo>
                  <a:pt x="398560" y="891974"/>
                </a:lnTo>
                <a:lnTo>
                  <a:pt x="447299" y="894598"/>
                </a:lnTo>
                <a:lnTo>
                  <a:pt x="496038" y="891974"/>
                </a:lnTo>
                <a:lnTo>
                  <a:pt x="543256" y="884282"/>
                </a:lnTo>
                <a:lnTo>
                  <a:pt x="588681" y="871795"/>
                </a:lnTo>
                <a:lnTo>
                  <a:pt x="632041" y="854787"/>
                </a:lnTo>
                <a:lnTo>
                  <a:pt x="673061" y="833530"/>
                </a:lnTo>
                <a:lnTo>
                  <a:pt x="711470" y="808296"/>
                </a:lnTo>
                <a:lnTo>
                  <a:pt x="746994" y="779360"/>
                </a:lnTo>
                <a:lnTo>
                  <a:pt x="779360" y="746994"/>
                </a:lnTo>
                <a:lnTo>
                  <a:pt x="808296" y="711470"/>
                </a:lnTo>
                <a:lnTo>
                  <a:pt x="833530" y="673061"/>
                </a:lnTo>
                <a:lnTo>
                  <a:pt x="854787" y="632041"/>
                </a:lnTo>
                <a:lnTo>
                  <a:pt x="871795" y="588681"/>
                </a:lnTo>
                <a:lnTo>
                  <a:pt x="884282" y="543256"/>
                </a:lnTo>
                <a:lnTo>
                  <a:pt x="891974" y="496038"/>
                </a:lnTo>
                <a:lnTo>
                  <a:pt x="894598" y="447299"/>
                </a:lnTo>
                <a:close/>
              </a:path>
            </a:pathLst>
          </a:custGeom>
          <a:ln w="5060">
            <a:solidFill>
              <a:srgbClr val="D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621104" y="2504140"/>
            <a:ext cx="870585" cy="108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50" spc="-15" dirty="0">
                <a:solidFill>
                  <a:srgbClr val="22373A"/>
                </a:solidFill>
                <a:latin typeface="Gill Sans MT"/>
                <a:cs typeface="Gill Sans MT"/>
              </a:rPr>
              <a:t>ADVs </a:t>
            </a:r>
            <a:r>
              <a:rPr sz="550" spc="25" dirty="0">
                <a:solidFill>
                  <a:srgbClr val="22373A"/>
                </a:solidFill>
                <a:latin typeface="Gill Sans MT"/>
                <a:cs typeface="Gill Sans MT"/>
              </a:rPr>
              <a:t>high </a:t>
            </a:r>
            <a:r>
              <a:rPr sz="550" spc="10" dirty="0">
                <a:solidFill>
                  <a:srgbClr val="22373A"/>
                </a:solidFill>
                <a:latin typeface="Gill Sans MT"/>
                <a:cs typeface="Gill Sans MT"/>
              </a:rPr>
              <a:t>climatic</a:t>
            </a:r>
            <a:r>
              <a:rPr sz="550" spc="-1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550" spc="5" dirty="0">
                <a:solidFill>
                  <a:srgbClr val="22373A"/>
                </a:solidFill>
                <a:latin typeface="Gill Sans MT"/>
                <a:cs typeface="Gill Sans MT"/>
              </a:rPr>
              <a:t>insurance</a:t>
            </a:r>
            <a:endParaRPr sz="550">
              <a:latin typeface="Gill Sans MT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162111" y="3080980"/>
            <a:ext cx="86868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50" dirty="0">
                <a:solidFill>
                  <a:srgbClr val="22373A"/>
                </a:solidFill>
                <a:latin typeface="Gill Sans MT"/>
                <a:cs typeface="Gill Sans MT"/>
              </a:rPr>
              <a:t>flight 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to</a:t>
            </a:r>
            <a:r>
              <a:rPr sz="1100" spc="-17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safety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657182" y="1352980"/>
            <a:ext cx="197675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spc="15" baseline="70707" dirty="0">
                <a:solidFill>
                  <a:srgbClr val="22373A"/>
                </a:solidFill>
                <a:latin typeface="Gill Sans MT"/>
                <a:cs typeface="Gill Sans MT"/>
              </a:rPr>
              <a:t>Emerging </a:t>
            </a:r>
            <a:r>
              <a:rPr sz="825" baseline="70707" dirty="0">
                <a:solidFill>
                  <a:srgbClr val="22373A"/>
                </a:solidFill>
                <a:latin typeface="Gill Sans MT"/>
                <a:cs typeface="Gill Sans MT"/>
              </a:rPr>
              <a:t>markets </a:t>
            </a: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direct economic</a:t>
            </a:r>
            <a:r>
              <a:rPr sz="1100" spc="-4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impact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231293" y="1150895"/>
            <a:ext cx="472440" cy="157480"/>
          </a:xfrm>
          <a:custGeom>
            <a:avLst/>
            <a:gdLst/>
            <a:ahLst/>
            <a:cxnLst/>
            <a:rect l="l" t="t" r="r" b="b"/>
            <a:pathLst>
              <a:path w="472439" h="157480">
                <a:moveTo>
                  <a:pt x="0" y="157415"/>
                </a:moveTo>
                <a:lnTo>
                  <a:pt x="472236" y="0"/>
                </a:lnTo>
              </a:path>
            </a:pathLst>
          </a:custGeom>
          <a:ln w="5060">
            <a:solidFill>
              <a:srgbClr val="22373A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746987" y="862268"/>
            <a:ext cx="307340" cy="307340"/>
          </a:xfrm>
          <a:custGeom>
            <a:avLst/>
            <a:gdLst/>
            <a:ahLst/>
            <a:cxnLst/>
            <a:rect l="l" t="t" r="r" b="b"/>
            <a:pathLst>
              <a:path w="307339" h="307340">
                <a:moveTo>
                  <a:pt x="307020" y="0"/>
                </a:moveTo>
                <a:lnTo>
                  <a:pt x="0" y="307020"/>
                </a:lnTo>
              </a:path>
            </a:pathLst>
          </a:custGeom>
          <a:ln w="5060">
            <a:solidFill>
              <a:srgbClr val="22373A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96950" y="804696"/>
            <a:ext cx="136017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direct economic</a:t>
            </a:r>
            <a:r>
              <a:rPr sz="11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impact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013799" y="1682476"/>
            <a:ext cx="339725" cy="511175"/>
          </a:xfrm>
          <a:custGeom>
            <a:avLst/>
            <a:gdLst/>
            <a:ahLst/>
            <a:cxnLst/>
            <a:rect l="l" t="t" r="r" b="b"/>
            <a:pathLst>
              <a:path w="339725" h="511175">
                <a:moveTo>
                  <a:pt x="339406" y="0"/>
                </a:moveTo>
                <a:lnTo>
                  <a:pt x="309888" y="49613"/>
                </a:lnTo>
                <a:lnTo>
                  <a:pt x="281043" y="95381"/>
                </a:lnTo>
                <a:lnTo>
                  <a:pt x="252737" y="138075"/>
                </a:lnTo>
                <a:lnTo>
                  <a:pt x="224834" y="178461"/>
                </a:lnTo>
                <a:lnTo>
                  <a:pt x="197201" y="217310"/>
                </a:lnTo>
                <a:lnTo>
                  <a:pt x="169702" y="255390"/>
                </a:lnTo>
                <a:lnTo>
                  <a:pt x="142204" y="293470"/>
                </a:lnTo>
                <a:lnTo>
                  <a:pt x="114571" y="332319"/>
                </a:lnTo>
                <a:lnTo>
                  <a:pt x="86668" y="372706"/>
                </a:lnTo>
                <a:lnTo>
                  <a:pt x="58362" y="415400"/>
                </a:lnTo>
                <a:lnTo>
                  <a:pt x="29517" y="461169"/>
                </a:lnTo>
                <a:lnTo>
                  <a:pt x="0" y="510782"/>
                </a:lnTo>
              </a:path>
            </a:pathLst>
          </a:custGeom>
          <a:ln w="5060">
            <a:solidFill>
              <a:srgbClr val="22373A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679419" y="1682476"/>
            <a:ext cx="153035" cy="499109"/>
          </a:xfrm>
          <a:custGeom>
            <a:avLst/>
            <a:gdLst/>
            <a:ahLst/>
            <a:cxnLst/>
            <a:rect l="l" t="t" r="r" b="b"/>
            <a:pathLst>
              <a:path w="153035" h="499110">
                <a:moveTo>
                  <a:pt x="0" y="0"/>
                </a:moveTo>
                <a:lnTo>
                  <a:pt x="24258" y="47486"/>
                </a:lnTo>
                <a:lnTo>
                  <a:pt x="42287" y="93701"/>
                </a:lnTo>
                <a:lnTo>
                  <a:pt x="55470" y="138926"/>
                </a:lnTo>
                <a:lnTo>
                  <a:pt x="65192" y="183445"/>
                </a:lnTo>
                <a:lnTo>
                  <a:pt x="72837" y="227540"/>
                </a:lnTo>
                <a:lnTo>
                  <a:pt x="79790" y="271494"/>
                </a:lnTo>
                <a:lnTo>
                  <a:pt x="87435" y="315589"/>
                </a:lnTo>
                <a:lnTo>
                  <a:pt x="97158" y="360108"/>
                </a:lnTo>
                <a:lnTo>
                  <a:pt x="110341" y="405333"/>
                </a:lnTo>
                <a:lnTo>
                  <a:pt x="128371" y="451546"/>
                </a:lnTo>
                <a:lnTo>
                  <a:pt x="152631" y="499032"/>
                </a:lnTo>
              </a:path>
            </a:pathLst>
          </a:custGeom>
          <a:ln w="5060">
            <a:solidFill>
              <a:srgbClr val="22373A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93713" y="2201053"/>
            <a:ext cx="1186180" cy="269875"/>
          </a:xfrm>
          <a:custGeom>
            <a:avLst/>
            <a:gdLst/>
            <a:ahLst/>
            <a:cxnLst/>
            <a:rect l="l" t="t" r="r" b="b"/>
            <a:pathLst>
              <a:path w="1186179" h="269875">
                <a:moveTo>
                  <a:pt x="1185858" y="0"/>
                </a:moveTo>
                <a:lnTo>
                  <a:pt x="0" y="269521"/>
                </a:lnTo>
              </a:path>
            </a:pathLst>
          </a:custGeom>
          <a:ln w="10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 rot="20880000">
            <a:off x="2378048" y="2092837"/>
            <a:ext cx="1338836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90"/>
              </a:lnSpc>
            </a:pPr>
            <a:r>
              <a:rPr sz="1100" spc="45" dirty="0">
                <a:solidFill>
                  <a:srgbClr val="FF7F00"/>
                </a:solidFill>
                <a:latin typeface="Gill Sans MT"/>
                <a:cs typeface="Gill Sans MT"/>
              </a:rPr>
              <a:t>flight </a:t>
            </a:r>
            <a:r>
              <a:rPr sz="1650" spc="-44" baseline="2525" dirty="0">
                <a:solidFill>
                  <a:srgbClr val="FF7F00"/>
                </a:solidFill>
                <a:latin typeface="Gill Sans MT"/>
                <a:cs typeface="Gill Sans MT"/>
              </a:rPr>
              <a:t>to </a:t>
            </a:r>
            <a:r>
              <a:rPr sz="1650" spc="30" baseline="2525" dirty="0">
                <a:solidFill>
                  <a:srgbClr val="FF7F00"/>
                </a:solidFill>
                <a:latin typeface="Gill Sans MT"/>
                <a:cs typeface="Gill Sans MT"/>
              </a:rPr>
              <a:t>climatic</a:t>
            </a:r>
            <a:r>
              <a:rPr sz="1650" spc="-307" baseline="2525" dirty="0">
                <a:solidFill>
                  <a:srgbClr val="FF7F00"/>
                </a:solidFill>
                <a:latin typeface="Gill Sans MT"/>
                <a:cs typeface="Gill Sans MT"/>
              </a:rPr>
              <a:t> </a:t>
            </a:r>
            <a:r>
              <a:rPr sz="1650" spc="37" baseline="5050" dirty="0">
                <a:solidFill>
                  <a:srgbClr val="FF7F00"/>
                </a:solidFill>
                <a:latin typeface="Gill Sans MT"/>
                <a:cs typeface="Gill Sans MT"/>
              </a:rPr>
              <a:t>safety</a:t>
            </a:r>
            <a:endParaRPr sz="1650" baseline="5050">
              <a:latin typeface="Gill Sans MT"/>
              <a:cs typeface="Gill Sans M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418635" y="862268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0" y="0"/>
                </a:moveTo>
                <a:lnTo>
                  <a:pt x="332740" y="332740"/>
                </a:lnTo>
              </a:path>
            </a:pathLst>
          </a:custGeom>
          <a:ln w="10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2523655" y="809839"/>
            <a:ext cx="96837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5" dirty="0">
                <a:solidFill>
                  <a:srgbClr val="FF7F00"/>
                </a:solidFill>
                <a:latin typeface="Gill Sans MT"/>
                <a:cs typeface="Gill Sans MT"/>
              </a:rPr>
              <a:t>domestic</a:t>
            </a:r>
            <a:r>
              <a:rPr sz="1100" spc="-65" dirty="0">
                <a:solidFill>
                  <a:srgbClr val="FF7F00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FF7F00"/>
                </a:solidFill>
                <a:latin typeface="Gill Sans MT"/>
                <a:cs typeface="Gill Sans MT"/>
              </a:rPr>
              <a:t>impact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197490" y="1560734"/>
            <a:ext cx="534670" cy="356870"/>
          </a:xfrm>
          <a:custGeom>
            <a:avLst/>
            <a:gdLst/>
            <a:ahLst/>
            <a:cxnLst/>
            <a:rect l="l" t="t" r="r" b="b"/>
            <a:pathLst>
              <a:path w="534670" h="356869">
                <a:moveTo>
                  <a:pt x="0" y="0"/>
                </a:moveTo>
                <a:lnTo>
                  <a:pt x="534433" y="356292"/>
                </a:lnTo>
              </a:path>
            </a:pathLst>
          </a:custGeom>
          <a:ln w="10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2844495" y="1706739"/>
            <a:ext cx="68897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15" dirty="0">
                <a:solidFill>
                  <a:srgbClr val="FF7F00"/>
                </a:solidFill>
                <a:latin typeface="Gill Sans MT"/>
                <a:cs typeface="Gill Sans MT"/>
              </a:rPr>
              <a:t>climate</a:t>
            </a:r>
            <a:r>
              <a:rPr sz="1100" spc="-95" dirty="0">
                <a:solidFill>
                  <a:srgbClr val="FF7F00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FF7F00"/>
                </a:solidFill>
                <a:latin typeface="Gill Sans MT"/>
                <a:cs typeface="Gill Sans MT"/>
              </a:rPr>
              <a:t>risk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199353" y="2344758"/>
            <a:ext cx="2548890" cy="763270"/>
          </a:xfrm>
          <a:custGeom>
            <a:avLst/>
            <a:gdLst/>
            <a:ahLst/>
            <a:cxnLst/>
            <a:rect l="l" t="t" r="r" b="b"/>
            <a:pathLst>
              <a:path w="2548890" h="763269">
                <a:moveTo>
                  <a:pt x="0" y="388817"/>
                </a:moveTo>
                <a:lnTo>
                  <a:pt x="69058" y="415787"/>
                </a:lnTo>
                <a:lnTo>
                  <a:pt x="135792" y="441840"/>
                </a:lnTo>
                <a:lnTo>
                  <a:pt x="200275" y="466965"/>
                </a:lnTo>
                <a:lnTo>
                  <a:pt x="262581" y="491150"/>
                </a:lnTo>
                <a:lnTo>
                  <a:pt x="322783" y="514385"/>
                </a:lnTo>
                <a:lnTo>
                  <a:pt x="380954" y="536659"/>
                </a:lnTo>
                <a:lnTo>
                  <a:pt x="437169" y="557959"/>
                </a:lnTo>
                <a:lnTo>
                  <a:pt x="491501" y="578275"/>
                </a:lnTo>
                <a:lnTo>
                  <a:pt x="544024" y="597596"/>
                </a:lnTo>
                <a:lnTo>
                  <a:pt x="594812" y="615910"/>
                </a:lnTo>
                <a:lnTo>
                  <a:pt x="643937" y="633207"/>
                </a:lnTo>
                <a:lnTo>
                  <a:pt x="691474" y="649474"/>
                </a:lnTo>
                <a:lnTo>
                  <a:pt x="737496" y="664701"/>
                </a:lnTo>
                <a:lnTo>
                  <a:pt x="782076" y="678876"/>
                </a:lnTo>
                <a:lnTo>
                  <a:pt x="825290" y="691988"/>
                </a:lnTo>
                <a:lnTo>
                  <a:pt x="867209" y="704027"/>
                </a:lnTo>
                <a:lnTo>
                  <a:pt x="907908" y="714980"/>
                </a:lnTo>
                <a:lnTo>
                  <a:pt x="947461" y="724837"/>
                </a:lnTo>
                <a:lnTo>
                  <a:pt x="985940" y="733586"/>
                </a:lnTo>
                <a:lnTo>
                  <a:pt x="1023420" y="741216"/>
                </a:lnTo>
                <a:lnTo>
                  <a:pt x="1095676" y="753075"/>
                </a:lnTo>
                <a:lnTo>
                  <a:pt x="1164818" y="760323"/>
                </a:lnTo>
                <a:lnTo>
                  <a:pt x="1231435" y="762871"/>
                </a:lnTo>
                <a:lnTo>
                  <a:pt x="1263981" y="762355"/>
                </a:lnTo>
                <a:lnTo>
                  <a:pt x="1327914" y="757684"/>
                </a:lnTo>
                <a:lnTo>
                  <a:pt x="1390795" y="748088"/>
                </a:lnTo>
                <a:lnTo>
                  <a:pt x="1453212" y="733477"/>
                </a:lnTo>
                <a:lnTo>
                  <a:pt x="1515755" y="713763"/>
                </a:lnTo>
                <a:lnTo>
                  <a:pt x="1579012" y="688853"/>
                </a:lnTo>
                <a:lnTo>
                  <a:pt x="1643572" y="658660"/>
                </a:lnTo>
                <a:lnTo>
                  <a:pt x="1710025" y="623092"/>
                </a:lnTo>
                <a:lnTo>
                  <a:pt x="1744145" y="603265"/>
                </a:lnTo>
                <a:lnTo>
                  <a:pt x="1778959" y="582061"/>
                </a:lnTo>
                <a:lnTo>
                  <a:pt x="1814540" y="559468"/>
                </a:lnTo>
                <a:lnTo>
                  <a:pt x="1850963" y="535476"/>
                </a:lnTo>
                <a:lnTo>
                  <a:pt x="1888300" y="510073"/>
                </a:lnTo>
                <a:lnTo>
                  <a:pt x="1926626" y="483248"/>
                </a:lnTo>
                <a:lnTo>
                  <a:pt x="1966014" y="454989"/>
                </a:lnTo>
                <a:lnTo>
                  <a:pt x="2006538" y="425286"/>
                </a:lnTo>
                <a:lnTo>
                  <a:pt x="2048271" y="394127"/>
                </a:lnTo>
                <a:lnTo>
                  <a:pt x="2091287" y="361501"/>
                </a:lnTo>
                <a:lnTo>
                  <a:pt x="2135660" y="327397"/>
                </a:lnTo>
                <a:lnTo>
                  <a:pt x="2181463" y="291803"/>
                </a:lnTo>
                <a:lnTo>
                  <a:pt x="2228769" y="254709"/>
                </a:lnTo>
                <a:lnTo>
                  <a:pt x="2277654" y="216103"/>
                </a:lnTo>
                <a:lnTo>
                  <a:pt x="2328189" y="175973"/>
                </a:lnTo>
                <a:lnTo>
                  <a:pt x="2380449" y="134310"/>
                </a:lnTo>
                <a:lnTo>
                  <a:pt x="2434507" y="91100"/>
                </a:lnTo>
                <a:lnTo>
                  <a:pt x="2490437" y="46334"/>
                </a:lnTo>
                <a:lnTo>
                  <a:pt x="2548313" y="0"/>
                </a:lnTo>
              </a:path>
            </a:pathLst>
          </a:custGeom>
          <a:ln w="5060">
            <a:solidFill>
              <a:srgbClr val="22373A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r>
              <a:rPr spc="-30" dirty="0"/>
              <a:t>15</a:t>
            </a:r>
          </a:p>
        </p:txBody>
      </p:sp>
    </p:spTree>
  </p:cSld>
  <p:clrMapOvr>
    <a:masterClrMapping/>
  </p:clrMapOvr>
  <p:transition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7295" y="1406166"/>
            <a:ext cx="103759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spc="10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Conclusions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9995" y="1782276"/>
            <a:ext cx="3048635" cy="0"/>
          </a:xfrm>
          <a:custGeom>
            <a:avLst/>
            <a:gdLst/>
            <a:ahLst/>
            <a:cxnLst/>
            <a:rect l="l" t="t" r="r" b="b"/>
            <a:pathLst>
              <a:path w="3048635">
                <a:moveTo>
                  <a:pt x="0" y="0"/>
                </a:moveTo>
                <a:lnTo>
                  <a:pt x="3048038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9995" y="1782276"/>
            <a:ext cx="1829435" cy="0"/>
          </a:xfrm>
          <a:custGeom>
            <a:avLst/>
            <a:gdLst/>
            <a:ahLst/>
            <a:cxnLst/>
            <a:rect l="l" t="t" r="r" b="b"/>
            <a:pathLst>
              <a:path w="1829435">
                <a:moveTo>
                  <a:pt x="0" y="0"/>
                </a:moveTo>
                <a:lnTo>
                  <a:pt x="1828841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68554"/>
            <a:ext cx="4608195" cy="3088005"/>
          </a:xfrm>
          <a:custGeom>
            <a:avLst/>
            <a:gdLst/>
            <a:ahLst/>
            <a:cxnLst/>
            <a:rect l="l" t="t" r="r" b="b"/>
            <a:pathLst>
              <a:path w="4608195" h="3088004">
                <a:moveTo>
                  <a:pt x="0" y="3087446"/>
                </a:moveTo>
                <a:lnTo>
                  <a:pt x="4608004" y="3087446"/>
                </a:lnTo>
                <a:lnTo>
                  <a:pt x="4608004" y="0"/>
                </a:lnTo>
                <a:lnTo>
                  <a:pt x="0" y="0"/>
                </a:lnTo>
                <a:lnTo>
                  <a:pt x="0" y="3087446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4608195" cy="368935"/>
          </a:xfrm>
          <a:custGeom>
            <a:avLst/>
            <a:gdLst/>
            <a:ahLst/>
            <a:cxnLst/>
            <a:rect l="l" t="t" r="r" b="b"/>
            <a:pathLst>
              <a:path w="4608195" h="368935">
                <a:moveTo>
                  <a:pt x="0" y="368553"/>
                </a:moveTo>
                <a:lnTo>
                  <a:pt x="4608004" y="368553"/>
                </a:lnTo>
                <a:lnTo>
                  <a:pt x="4608004" y="0"/>
                </a:lnTo>
                <a:lnTo>
                  <a:pt x="0" y="0"/>
                </a:lnTo>
                <a:lnTo>
                  <a:pt x="0" y="368553"/>
                </a:lnTo>
                <a:close/>
              </a:path>
            </a:pathLst>
          </a:custGeom>
          <a:solidFill>
            <a:srgbClr val="2237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371090"/>
            <a:ext cx="2949575" cy="0"/>
          </a:xfrm>
          <a:custGeom>
            <a:avLst/>
            <a:gdLst/>
            <a:ahLst/>
            <a:cxnLst/>
            <a:rect l="l" t="t" r="r" b="b"/>
            <a:pathLst>
              <a:path w="2949575">
                <a:moveTo>
                  <a:pt x="0" y="0"/>
                </a:moveTo>
                <a:lnTo>
                  <a:pt x="2949155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2770" y="68564"/>
            <a:ext cx="3985260" cy="6070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-35" dirty="0">
                <a:solidFill>
                  <a:srgbClr val="E09300"/>
                </a:solidFill>
                <a:latin typeface="Gill Sans MT"/>
                <a:cs typeface="Gill Sans MT"/>
              </a:rPr>
              <a:t>Summary </a:t>
            </a:r>
            <a:r>
              <a:rPr sz="1200" b="1" spc="-30" dirty="0">
                <a:solidFill>
                  <a:srgbClr val="E09300"/>
                </a:solidFill>
                <a:latin typeface="Gill Sans MT"/>
                <a:cs typeface="Gill Sans MT"/>
              </a:rPr>
              <a:t>&amp; </a:t>
            </a:r>
            <a:r>
              <a:rPr sz="1200" b="1" spc="-15" dirty="0">
                <a:solidFill>
                  <a:srgbClr val="E09300"/>
                </a:solidFill>
                <a:latin typeface="Gill Sans MT"/>
                <a:cs typeface="Gill Sans MT"/>
              </a:rPr>
              <a:t>future</a:t>
            </a:r>
            <a:r>
              <a:rPr sz="1200" b="1" spc="-45" dirty="0">
                <a:solidFill>
                  <a:srgbClr val="E0930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E09300"/>
                </a:solidFill>
                <a:latin typeface="Gill Sans MT"/>
                <a:cs typeface="Gill Sans MT"/>
              </a:rPr>
              <a:t>directions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Gill Sans MT"/>
              <a:cs typeface="Gill Sans MT"/>
            </a:endParaRPr>
          </a:p>
          <a:p>
            <a:pPr marL="513715" indent="-118110">
              <a:lnSpc>
                <a:spcPct val="100000"/>
              </a:lnSpc>
              <a:spcBef>
                <a:spcPts val="5"/>
              </a:spcBef>
              <a:buChar char="•"/>
              <a:tabLst>
                <a:tab pos="514350" algn="l"/>
              </a:tabLst>
            </a:pP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reduce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inflows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in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affected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countries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02785" y="3220614"/>
            <a:ext cx="120014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16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20396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Summary </a:t>
            </a:r>
            <a:r>
              <a:rPr sz="1200" spc="-30" dirty="0">
                <a:solidFill>
                  <a:srgbClr val="E09300"/>
                </a:solidFill>
              </a:rPr>
              <a:t>&amp; </a:t>
            </a:r>
            <a:r>
              <a:rPr sz="1200" spc="-15" dirty="0">
                <a:solidFill>
                  <a:srgbClr val="E09300"/>
                </a:solidFill>
              </a:rPr>
              <a:t>future</a:t>
            </a:r>
            <a:r>
              <a:rPr sz="1200" spc="-90" dirty="0">
                <a:solidFill>
                  <a:srgbClr val="E09300"/>
                </a:solidFill>
              </a:rPr>
              <a:t> </a:t>
            </a:r>
            <a:r>
              <a:rPr sz="1200" spc="-15" dirty="0">
                <a:solidFill>
                  <a:srgbClr val="E09300"/>
                </a:solidFill>
              </a:rPr>
              <a:t>directions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949575" cy="0"/>
          </a:xfrm>
          <a:custGeom>
            <a:avLst/>
            <a:gdLst/>
            <a:ahLst/>
            <a:cxnLst/>
            <a:rect l="l" t="t" r="r" b="b"/>
            <a:pathLst>
              <a:path w="2949575">
                <a:moveTo>
                  <a:pt x="0" y="0"/>
                </a:moveTo>
                <a:lnTo>
                  <a:pt x="2949155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6488" y="483970"/>
            <a:ext cx="3601720" cy="4857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30175" indent="-118110">
              <a:lnSpc>
                <a:spcPct val="100000"/>
              </a:lnSpc>
              <a:spcBef>
                <a:spcPts val="90"/>
              </a:spcBef>
              <a:buChar char="•"/>
              <a:tabLst>
                <a:tab pos="130810" algn="l"/>
              </a:tabLst>
            </a:pP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reduce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inflows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in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affected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countries</a:t>
            </a:r>
            <a:endParaRPr sz="11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994"/>
              </a:spcBef>
              <a:buChar char="•"/>
              <a:tabLst>
                <a:tab pos="130810" algn="l"/>
              </a:tabLst>
            </a:pP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Investors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look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for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climatic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safety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after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5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02785" y="3220614"/>
            <a:ext cx="120014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16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20396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Summary </a:t>
            </a:r>
            <a:r>
              <a:rPr sz="1200" spc="-30" dirty="0">
                <a:solidFill>
                  <a:srgbClr val="E09300"/>
                </a:solidFill>
              </a:rPr>
              <a:t>&amp; </a:t>
            </a:r>
            <a:r>
              <a:rPr sz="1200" spc="-15" dirty="0">
                <a:solidFill>
                  <a:srgbClr val="E09300"/>
                </a:solidFill>
              </a:rPr>
              <a:t>future</a:t>
            </a:r>
            <a:r>
              <a:rPr sz="1200" spc="-90" dirty="0">
                <a:solidFill>
                  <a:srgbClr val="E09300"/>
                </a:solidFill>
              </a:rPr>
              <a:t> </a:t>
            </a:r>
            <a:r>
              <a:rPr sz="1200" spc="-15" dirty="0">
                <a:solidFill>
                  <a:srgbClr val="E09300"/>
                </a:solidFill>
              </a:rPr>
              <a:t>directions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949575" cy="0"/>
          </a:xfrm>
          <a:custGeom>
            <a:avLst/>
            <a:gdLst/>
            <a:ahLst/>
            <a:cxnLst/>
            <a:rect l="l" t="t" r="r" b="b"/>
            <a:pathLst>
              <a:path w="2949575">
                <a:moveTo>
                  <a:pt x="0" y="0"/>
                </a:moveTo>
                <a:lnTo>
                  <a:pt x="2949155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6488" y="483970"/>
            <a:ext cx="3601720" cy="11214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30175" indent="-118110">
              <a:lnSpc>
                <a:spcPct val="100000"/>
              </a:lnSpc>
              <a:spcBef>
                <a:spcPts val="90"/>
              </a:spcBef>
              <a:buChar char="•"/>
              <a:tabLst>
                <a:tab pos="130810" algn="l"/>
              </a:tabLst>
            </a:pP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reduce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inflows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in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affected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countries</a:t>
            </a:r>
            <a:endParaRPr sz="11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994"/>
              </a:spcBef>
              <a:buChar char="•"/>
              <a:tabLst>
                <a:tab pos="130810" algn="l"/>
              </a:tabLst>
            </a:pP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Investors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look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for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climatic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safety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after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5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</a:t>
            </a:r>
            <a:endParaRPr sz="11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810"/>
              </a:spcBef>
              <a:buChar char="•"/>
              <a:tabLst>
                <a:tab pos="130810" algn="l"/>
              </a:tabLst>
            </a:pPr>
            <a:r>
              <a:rPr sz="1100" spc="-120" dirty="0">
                <a:solidFill>
                  <a:srgbClr val="22373A"/>
                </a:solidFill>
                <a:latin typeface="Gill Sans MT"/>
                <a:cs typeface="Gill Sans MT"/>
              </a:rPr>
              <a:t>We 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observe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larger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responses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in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case</a:t>
            </a:r>
            <a:r>
              <a:rPr sz="1100" spc="-10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endParaRPr sz="11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300"/>
              </a:spcBef>
              <a:buChar char="•"/>
              <a:tabLst>
                <a:tab pos="408305" algn="l"/>
              </a:tabLst>
            </a:pP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active investment</a:t>
            </a:r>
            <a:r>
              <a:rPr sz="1000" spc="-7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0" dirty="0">
                <a:solidFill>
                  <a:srgbClr val="22373A"/>
                </a:solidFill>
                <a:latin typeface="Gill Sans MT"/>
                <a:cs typeface="Gill Sans MT"/>
              </a:rPr>
              <a:t>funds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disasters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with </a:t>
            </a:r>
            <a:r>
              <a:rPr sz="1000" spc="-20" dirty="0">
                <a:solidFill>
                  <a:srgbClr val="22373A"/>
                </a:solidFill>
                <a:latin typeface="Gill Sans MT"/>
                <a:cs typeface="Gill Sans MT"/>
              </a:rPr>
              <a:t>reported</a:t>
            </a:r>
            <a:r>
              <a:rPr sz="1000" spc="-1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damages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02785" y="3220614"/>
            <a:ext cx="120014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16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228346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Natural </a:t>
            </a:r>
            <a:r>
              <a:rPr sz="1200" spc="-20" dirty="0">
                <a:solidFill>
                  <a:srgbClr val="E09300"/>
                </a:solidFill>
              </a:rPr>
              <a:t>disasters </a:t>
            </a:r>
            <a:r>
              <a:rPr sz="1200" spc="-40" dirty="0">
                <a:solidFill>
                  <a:srgbClr val="E09300"/>
                </a:solidFill>
              </a:rPr>
              <a:t>are </a:t>
            </a:r>
            <a:r>
              <a:rPr sz="1200" spc="-10" dirty="0">
                <a:solidFill>
                  <a:srgbClr val="E09300"/>
                </a:solidFill>
              </a:rPr>
              <a:t>on </a:t>
            </a:r>
            <a:r>
              <a:rPr sz="1200" spc="-35" dirty="0">
                <a:solidFill>
                  <a:srgbClr val="E09300"/>
                </a:solidFill>
              </a:rPr>
              <a:t>the</a:t>
            </a:r>
            <a:r>
              <a:rPr sz="1200" spc="-80" dirty="0">
                <a:solidFill>
                  <a:srgbClr val="E09300"/>
                </a:solidFill>
              </a:rPr>
              <a:t> </a:t>
            </a:r>
            <a:r>
              <a:rPr sz="1200" spc="-25" dirty="0">
                <a:solidFill>
                  <a:srgbClr val="E09300"/>
                </a:solidFill>
              </a:rPr>
              <a:t>rise..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68554"/>
            <a:ext cx="4608195" cy="5080"/>
          </a:xfrm>
          <a:custGeom>
            <a:avLst/>
            <a:gdLst/>
            <a:ahLst/>
            <a:cxnLst/>
            <a:rect l="l" t="t" r="r" b="b"/>
            <a:pathLst>
              <a:path w="4608195" h="5079">
                <a:moveTo>
                  <a:pt x="0" y="5054"/>
                </a:moveTo>
                <a:lnTo>
                  <a:pt x="4608004" y="5054"/>
                </a:lnTo>
                <a:lnTo>
                  <a:pt x="4608004" y="0"/>
                </a:lnTo>
                <a:lnTo>
                  <a:pt x="0" y="0"/>
                </a:lnTo>
                <a:lnTo>
                  <a:pt x="0" y="5054"/>
                </a:lnTo>
                <a:close/>
              </a:path>
            </a:pathLst>
          </a:custGeom>
          <a:solidFill>
            <a:srgbClr val="D5C5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68560"/>
            <a:ext cx="4608195" cy="5080"/>
          </a:xfrm>
          <a:custGeom>
            <a:avLst/>
            <a:gdLst/>
            <a:ahLst/>
            <a:cxnLst/>
            <a:rect l="l" t="t" r="r" b="b"/>
            <a:pathLst>
              <a:path w="4608195" h="5079">
                <a:moveTo>
                  <a:pt x="0" y="5060"/>
                </a:moveTo>
                <a:lnTo>
                  <a:pt x="4608060" y="5060"/>
                </a:lnTo>
                <a:lnTo>
                  <a:pt x="4608060" y="0"/>
                </a:lnTo>
                <a:lnTo>
                  <a:pt x="0" y="0"/>
                </a:lnTo>
                <a:lnTo>
                  <a:pt x="0" y="5060"/>
                </a:lnTo>
                <a:close/>
              </a:path>
            </a:pathLst>
          </a:custGeom>
          <a:solidFill>
            <a:srgbClr val="D5C5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368935" cy="0"/>
          </a:xfrm>
          <a:custGeom>
            <a:avLst/>
            <a:gdLst/>
            <a:ahLst/>
            <a:cxnLst/>
            <a:rect l="l" t="t" r="r" b="b"/>
            <a:pathLst>
              <a:path w="368935">
                <a:moveTo>
                  <a:pt x="0" y="0"/>
                </a:moveTo>
                <a:lnTo>
                  <a:pt x="368653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21791" y="551191"/>
            <a:ext cx="489584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30" dirty="0">
                <a:solidFill>
                  <a:srgbClr val="22373A"/>
                </a:solidFill>
                <a:latin typeface="Gill Sans MT"/>
                <a:cs typeface="Gill Sans MT"/>
              </a:rPr>
              <a:t>#</a:t>
            </a:r>
            <a:r>
              <a:rPr sz="11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events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715970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717668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94010" y="777107"/>
            <a:ext cx="1978660" cy="1296670"/>
          </a:xfrm>
          <a:custGeom>
            <a:avLst/>
            <a:gdLst/>
            <a:ahLst/>
            <a:cxnLst/>
            <a:rect l="l" t="t" r="r" b="b"/>
            <a:pathLst>
              <a:path w="1978660" h="1296670">
                <a:moveTo>
                  <a:pt x="0" y="1296261"/>
                </a:moveTo>
                <a:lnTo>
                  <a:pt x="1978616" y="1296261"/>
                </a:lnTo>
                <a:lnTo>
                  <a:pt x="1978616" y="0"/>
                </a:lnTo>
                <a:lnTo>
                  <a:pt x="0" y="0"/>
                </a:lnTo>
                <a:lnTo>
                  <a:pt x="0" y="1296261"/>
                </a:lnTo>
                <a:close/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92313" y="2075066"/>
            <a:ext cx="1982470" cy="0"/>
          </a:xfrm>
          <a:custGeom>
            <a:avLst/>
            <a:gdLst/>
            <a:ahLst/>
            <a:cxnLst/>
            <a:rect l="l" t="t" r="r" b="b"/>
            <a:pathLst>
              <a:path w="1982470">
                <a:moveTo>
                  <a:pt x="0" y="0"/>
                </a:moveTo>
                <a:lnTo>
                  <a:pt x="1982011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75981" y="1786618"/>
            <a:ext cx="1298575" cy="0"/>
          </a:xfrm>
          <a:custGeom>
            <a:avLst/>
            <a:gdLst/>
            <a:ahLst/>
            <a:cxnLst/>
            <a:rect l="l" t="t" r="r" b="b"/>
            <a:pathLst>
              <a:path w="1298575">
                <a:moveTo>
                  <a:pt x="0" y="0"/>
                </a:moveTo>
                <a:lnTo>
                  <a:pt x="1298342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45860" y="1786618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06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2313" y="1786618"/>
            <a:ext cx="635635" cy="0"/>
          </a:xfrm>
          <a:custGeom>
            <a:avLst/>
            <a:gdLst/>
            <a:ahLst/>
            <a:cxnLst/>
            <a:rect l="l" t="t" r="r" b="b"/>
            <a:pathLst>
              <a:path w="635635">
                <a:moveTo>
                  <a:pt x="0" y="0"/>
                </a:moveTo>
                <a:lnTo>
                  <a:pt x="63546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92313" y="1498170"/>
            <a:ext cx="1982470" cy="0"/>
          </a:xfrm>
          <a:custGeom>
            <a:avLst/>
            <a:gdLst/>
            <a:ahLst/>
            <a:cxnLst/>
            <a:rect l="l" t="t" r="r" b="b"/>
            <a:pathLst>
              <a:path w="1982470">
                <a:moveTo>
                  <a:pt x="0" y="0"/>
                </a:moveTo>
                <a:lnTo>
                  <a:pt x="1982011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120947" y="1209723"/>
            <a:ext cx="153670" cy="0"/>
          </a:xfrm>
          <a:custGeom>
            <a:avLst/>
            <a:gdLst/>
            <a:ahLst/>
            <a:cxnLst/>
            <a:rect l="l" t="t" r="r" b="b"/>
            <a:pathLst>
              <a:path w="153669">
                <a:moveTo>
                  <a:pt x="0" y="0"/>
                </a:moveTo>
                <a:lnTo>
                  <a:pt x="153376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92313" y="1209723"/>
            <a:ext cx="1811020" cy="0"/>
          </a:xfrm>
          <a:custGeom>
            <a:avLst/>
            <a:gdLst/>
            <a:ahLst/>
            <a:cxnLst/>
            <a:rect l="l" t="t" r="r" b="b"/>
            <a:pathLst>
              <a:path w="1811020">
                <a:moveTo>
                  <a:pt x="0" y="0"/>
                </a:moveTo>
                <a:lnTo>
                  <a:pt x="181062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789542" y="921348"/>
            <a:ext cx="485140" cy="0"/>
          </a:xfrm>
          <a:custGeom>
            <a:avLst/>
            <a:gdLst/>
            <a:ahLst/>
            <a:cxnLst/>
            <a:rect l="l" t="t" r="r" b="b"/>
            <a:pathLst>
              <a:path w="485139">
                <a:moveTo>
                  <a:pt x="0" y="0"/>
                </a:moveTo>
                <a:lnTo>
                  <a:pt x="484781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92313" y="921348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142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7024" y="1996027"/>
            <a:ext cx="15240" cy="77470"/>
          </a:xfrm>
          <a:custGeom>
            <a:avLst/>
            <a:gdLst/>
            <a:ahLst/>
            <a:cxnLst/>
            <a:rect l="l" t="t" r="r" b="b"/>
            <a:pathLst>
              <a:path w="15239" h="77469">
                <a:moveTo>
                  <a:pt x="0" y="77341"/>
                </a:moveTo>
                <a:lnTo>
                  <a:pt x="14619" y="77341"/>
                </a:lnTo>
                <a:lnTo>
                  <a:pt x="14619" y="0"/>
                </a:lnTo>
                <a:lnTo>
                  <a:pt x="0" y="0"/>
                </a:lnTo>
                <a:lnTo>
                  <a:pt x="0" y="77341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55326" y="1968366"/>
            <a:ext cx="18415" cy="26034"/>
          </a:xfrm>
          <a:custGeom>
            <a:avLst/>
            <a:gdLst/>
            <a:ahLst/>
            <a:cxnLst/>
            <a:rect l="l" t="t" r="r" b="b"/>
            <a:pathLst>
              <a:path w="18414" h="26035">
                <a:moveTo>
                  <a:pt x="0" y="25963"/>
                </a:moveTo>
                <a:lnTo>
                  <a:pt x="18014" y="25963"/>
                </a:lnTo>
                <a:lnTo>
                  <a:pt x="18014" y="0"/>
                </a:lnTo>
                <a:lnTo>
                  <a:pt x="0" y="0"/>
                </a:lnTo>
                <a:lnTo>
                  <a:pt x="0" y="2596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57024" y="1970063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60">
                <a:moveTo>
                  <a:pt x="0" y="22569"/>
                </a:moveTo>
                <a:lnTo>
                  <a:pt x="14619" y="22569"/>
                </a:lnTo>
                <a:lnTo>
                  <a:pt x="14619" y="0"/>
                </a:lnTo>
                <a:lnTo>
                  <a:pt x="0" y="0"/>
                </a:lnTo>
                <a:lnTo>
                  <a:pt x="0" y="22569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87145" y="2004706"/>
            <a:ext cx="15240" cy="69215"/>
          </a:xfrm>
          <a:custGeom>
            <a:avLst/>
            <a:gdLst/>
            <a:ahLst/>
            <a:cxnLst/>
            <a:rect l="l" t="t" r="r" b="b"/>
            <a:pathLst>
              <a:path w="15239" h="69214">
                <a:moveTo>
                  <a:pt x="0" y="68662"/>
                </a:moveTo>
                <a:lnTo>
                  <a:pt x="14619" y="68662"/>
                </a:lnTo>
                <a:lnTo>
                  <a:pt x="14619" y="0"/>
                </a:lnTo>
                <a:lnTo>
                  <a:pt x="0" y="0"/>
                </a:lnTo>
                <a:lnTo>
                  <a:pt x="0" y="68662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85447" y="1994330"/>
            <a:ext cx="18415" cy="8890"/>
          </a:xfrm>
          <a:custGeom>
            <a:avLst/>
            <a:gdLst/>
            <a:ahLst/>
            <a:cxnLst/>
            <a:rect l="l" t="t" r="r" b="b"/>
            <a:pathLst>
              <a:path w="18414" h="8889">
                <a:moveTo>
                  <a:pt x="0" y="8678"/>
                </a:moveTo>
                <a:lnTo>
                  <a:pt x="18014" y="8678"/>
                </a:lnTo>
                <a:lnTo>
                  <a:pt x="18014" y="0"/>
                </a:lnTo>
                <a:lnTo>
                  <a:pt x="0" y="0"/>
                </a:lnTo>
                <a:lnTo>
                  <a:pt x="0" y="867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87145" y="1996027"/>
            <a:ext cx="15240" cy="5715"/>
          </a:xfrm>
          <a:custGeom>
            <a:avLst/>
            <a:gdLst/>
            <a:ahLst/>
            <a:cxnLst/>
            <a:rect l="l" t="t" r="r" b="b"/>
            <a:pathLst>
              <a:path w="15239" h="5714">
                <a:moveTo>
                  <a:pt x="0" y="5284"/>
                </a:moveTo>
                <a:lnTo>
                  <a:pt x="14619" y="5284"/>
                </a:lnTo>
                <a:lnTo>
                  <a:pt x="14619" y="0"/>
                </a:lnTo>
                <a:lnTo>
                  <a:pt x="0" y="0"/>
                </a:lnTo>
                <a:lnTo>
                  <a:pt x="0" y="528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17266" y="2007550"/>
            <a:ext cx="15240" cy="66040"/>
          </a:xfrm>
          <a:custGeom>
            <a:avLst/>
            <a:gdLst/>
            <a:ahLst/>
            <a:cxnLst/>
            <a:rect l="l" t="t" r="r" b="b"/>
            <a:pathLst>
              <a:path w="15240" h="66039">
                <a:moveTo>
                  <a:pt x="0" y="65818"/>
                </a:moveTo>
                <a:lnTo>
                  <a:pt x="14692" y="65818"/>
                </a:lnTo>
                <a:lnTo>
                  <a:pt x="14692" y="0"/>
                </a:lnTo>
                <a:lnTo>
                  <a:pt x="0" y="0"/>
                </a:lnTo>
                <a:lnTo>
                  <a:pt x="0" y="65818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15568" y="1994330"/>
            <a:ext cx="18415" cy="12065"/>
          </a:xfrm>
          <a:custGeom>
            <a:avLst/>
            <a:gdLst/>
            <a:ahLst/>
            <a:cxnLst/>
            <a:rect l="l" t="t" r="r" b="b"/>
            <a:pathLst>
              <a:path w="18415" h="12064">
                <a:moveTo>
                  <a:pt x="0" y="11523"/>
                </a:moveTo>
                <a:lnTo>
                  <a:pt x="18087" y="11523"/>
                </a:lnTo>
                <a:lnTo>
                  <a:pt x="18087" y="0"/>
                </a:lnTo>
                <a:lnTo>
                  <a:pt x="0" y="0"/>
                </a:lnTo>
                <a:lnTo>
                  <a:pt x="0" y="1152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17266" y="199602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5">
                <a:moveTo>
                  <a:pt x="0" y="8128"/>
                </a:moveTo>
                <a:lnTo>
                  <a:pt x="14692" y="8128"/>
                </a:lnTo>
                <a:lnTo>
                  <a:pt x="14692" y="0"/>
                </a:lnTo>
                <a:lnTo>
                  <a:pt x="0" y="0"/>
                </a:lnTo>
                <a:lnTo>
                  <a:pt x="0" y="812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5690" y="1985651"/>
            <a:ext cx="18415" cy="89535"/>
          </a:xfrm>
          <a:custGeom>
            <a:avLst/>
            <a:gdLst/>
            <a:ahLst/>
            <a:cxnLst/>
            <a:rect l="l" t="t" r="r" b="b"/>
            <a:pathLst>
              <a:path w="18415" h="89535">
                <a:moveTo>
                  <a:pt x="0" y="89415"/>
                </a:moveTo>
                <a:lnTo>
                  <a:pt x="18087" y="89415"/>
                </a:lnTo>
                <a:lnTo>
                  <a:pt x="18087" y="0"/>
                </a:lnTo>
                <a:lnTo>
                  <a:pt x="0" y="0"/>
                </a:lnTo>
                <a:lnTo>
                  <a:pt x="0" y="8941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5690" y="1985651"/>
            <a:ext cx="18415" cy="89535"/>
          </a:xfrm>
          <a:custGeom>
            <a:avLst/>
            <a:gdLst/>
            <a:ahLst/>
            <a:cxnLst/>
            <a:rect l="l" t="t" r="r" b="b"/>
            <a:pathLst>
              <a:path w="18415" h="89535">
                <a:moveTo>
                  <a:pt x="0" y="89415"/>
                </a:moveTo>
                <a:lnTo>
                  <a:pt x="18087" y="89415"/>
                </a:lnTo>
                <a:lnTo>
                  <a:pt x="18087" y="0"/>
                </a:lnTo>
                <a:lnTo>
                  <a:pt x="0" y="0"/>
                </a:lnTo>
                <a:lnTo>
                  <a:pt x="0" y="8941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45690" y="1968366"/>
            <a:ext cx="18415" cy="17780"/>
          </a:xfrm>
          <a:custGeom>
            <a:avLst/>
            <a:gdLst/>
            <a:ahLst/>
            <a:cxnLst/>
            <a:rect l="l" t="t" r="r" b="b"/>
            <a:pathLst>
              <a:path w="18415" h="17780">
                <a:moveTo>
                  <a:pt x="0" y="17284"/>
                </a:moveTo>
                <a:lnTo>
                  <a:pt x="18087" y="17284"/>
                </a:lnTo>
                <a:lnTo>
                  <a:pt x="18087" y="0"/>
                </a:lnTo>
                <a:lnTo>
                  <a:pt x="0" y="0"/>
                </a:lnTo>
                <a:lnTo>
                  <a:pt x="0" y="1728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387" y="1970063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40" h="13969">
                <a:moveTo>
                  <a:pt x="0" y="13890"/>
                </a:moveTo>
                <a:lnTo>
                  <a:pt x="14692" y="13890"/>
                </a:lnTo>
                <a:lnTo>
                  <a:pt x="14692" y="0"/>
                </a:lnTo>
                <a:lnTo>
                  <a:pt x="0" y="0"/>
                </a:lnTo>
                <a:lnTo>
                  <a:pt x="0" y="1389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75811" y="1945319"/>
            <a:ext cx="18415" cy="130175"/>
          </a:xfrm>
          <a:custGeom>
            <a:avLst/>
            <a:gdLst/>
            <a:ahLst/>
            <a:cxnLst/>
            <a:rect l="l" t="t" r="r" b="b"/>
            <a:pathLst>
              <a:path w="18415" h="130175">
                <a:moveTo>
                  <a:pt x="0" y="129746"/>
                </a:moveTo>
                <a:lnTo>
                  <a:pt x="18087" y="129746"/>
                </a:lnTo>
                <a:lnTo>
                  <a:pt x="18087" y="0"/>
                </a:lnTo>
                <a:lnTo>
                  <a:pt x="0" y="0"/>
                </a:lnTo>
                <a:lnTo>
                  <a:pt x="0" y="12974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5811" y="1945319"/>
            <a:ext cx="18415" cy="130175"/>
          </a:xfrm>
          <a:custGeom>
            <a:avLst/>
            <a:gdLst/>
            <a:ahLst/>
            <a:cxnLst/>
            <a:rect l="l" t="t" r="r" b="b"/>
            <a:pathLst>
              <a:path w="18415" h="130175">
                <a:moveTo>
                  <a:pt x="0" y="129746"/>
                </a:moveTo>
                <a:lnTo>
                  <a:pt x="18087" y="129746"/>
                </a:lnTo>
                <a:lnTo>
                  <a:pt x="18087" y="0"/>
                </a:lnTo>
                <a:lnTo>
                  <a:pt x="0" y="0"/>
                </a:lnTo>
                <a:lnTo>
                  <a:pt x="0" y="12974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75811" y="1922200"/>
            <a:ext cx="18415" cy="23495"/>
          </a:xfrm>
          <a:custGeom>
            <a:avLst/>
            <a:gdLst/>
            <a:ahLst/>
            <a:cxnLst/>
            <a:rect l="l" t="t" r="r" b="b"/>
            <a:pathLst>
              <a:path w="18415" h="23494">
                <a:moveTo>
                  <a:pt x="0" y="23119"/>
                </a:moveTo>
                <a:lnTo>
                  <a:pt x="18087" y="23119"/>
                </a:lnTo>
                <a:lnTo>
                  <a:pt x="18087" y="0"/>
                </a:lnTo>
                <a:lnTo>
                  <a:pt x="0" y="0"/>
                </a:lnTo>
                <a:lnTo>
                  <a:pt x="0" y="2311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77508" y="1923897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40" h="20319">
                <a:moveTo>
                  <a:pt x="0" y="19725"/>
                </a:moveTo>
                <a:lnTo>
                  <a:pt x="14692" y="19725"/>
                </a:lnTo>
                <a:lnTo>
                  <a:pt x="14692" y="0"/>
                </a:lnTo>
                <a:lnTo>
                  <a:pt x="0" y="0"/>
                </a:lnTo>
                <a:lnTo>
                  <a:pt x="0" y="19725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06005" y="1939485"/>
            <a:ext cx="18415" cy="135890"/>
          </a:xfrm>
          <a:custGeom>
            <a:avLst/>
            <a:gdLst/>
            <a:ahLst/>
            <a:cxnLst/>
            <a:rect l="l" t="t" r="r" b="b"/>
            <a:pathLst>
              <a:path w="18415" h="135889">
                <a:moveTo>
                  <a:pt x="0" y="135581"/>
                </a:moveTo>
                <a:lnTo>
                  <a:pt x="18014" y="135581"/>
                </a:lnTo>
                <a:lnTo>
                  <a:pt x="18014" y="0"/>
                </a:lnTo>
                <a:lnTo>
                  <a:pt x="0" y="0"/>
                </a:lnTo>
                <a:lnTo>
                  <a:pt x="0" y="13558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06005" y="1939485"/>
            <a:ext cx="18415" cy="135890"/>
          </a:xfrm>
          <a:custGeom>
            <a:avLst/>
            <a:gdLst/>
            <a:ahLst/>
            <a:cxnLst/>
            <a:rect l="l" t="t" r="r" b="b"/>
            <a:pathLst>
              <a:path w="18415" h="135889">
                <a:moveTo>
                  <a:pt x="0" y="135581"/>
                </a:moveTo>
                <a:lnTo>
                  <a:pt x="18014" y="135581"/>
                </a:lnTo>
                <a:lnTo>
                  <a:pt x="18014" y="0"/>
                </a:lnTo>
                <a:lnTo>
                  <a:pt x="0" y="0"/>
                </a:lnTo>
                <a:lnTo>
                  <a:pt x="0" y="13558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06005" y="1916438"/>
            <a:ext cx="18415" cy="23495"/>
          </a:xfrm>
          <a:custGeom>
            <a:avLst/>
            <a:gdLst/>
            <a:ahLst/>
            <a:cxnLst/>
            <a:rect l="l" t="t" r="r" b="b"/>
            <a:pathLst>
              <a:path w="18415" h="23494">
                <a:moveTo>
                  <a:pt x="0" y="23046"/>
                </a:moveTo>
                <a:lnTo>
                  <a:pt x="18014" y="23046"/>
                </a:lnTo>
                <a:lnTo>
                  <a:pt x="18014" y="0"/>
                </a:lnTo>
                <a:lnTo>
                  <a:pt x="0" y="0"/>
                </a:lnTo>
                <a:lnTo>
                  <a:pt x="0" y="23046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07702" y="1918135"/>
            <a:ext cx="15240" cy="19685"/>
          </a:xfrm>
          <a:custGeom>
            <a:avLst/>
            <a:gdLst/>
            <a:ahLst/>
            <a:cxnLst/>
            <a:rect l="l" t="t" r="r" b="b"/>
            <a:pathLst>
              <a:path w="15240" h="19685">
                <a:moveTo>
                  <a:pt x="0" y="19652"/>
                </a:moveTo>
                <a:lnTo>
                  <a:pt x="14619" y="19652"/>
                </a:lnTo>
                <a:lnTo>
                  <a:pt x="14619" y="0"/>
                </a:lnTo>
                <a:lnTo>
                  <a:pt x="0" y="0"/>
                </a:lnTo>
                <a:lnTo>
                  <a:pt x="0" y="19652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36126" y="1910676"/>
            <a:ext cx="18415" cy="164465"/>
          </a:xfrm>
          <a:custGeom>
            <a:avLst/>
            <a:gdLst/>
            <a:ahLst/>
            <a:cxnLst/>
            <a:rect l="l" t="t" r="r" b="b"/>
            <a:pathLst>
              <a:path w="18415" h="164464">
                <a:moveTo>
                  <a:pt x="0" y="164389"/>
                </a:moveTo>
                <a:lnTo>
                  <a:pt x="18014" y="164389"/>
                </a:lnTo>
                <a:lnTo>
                  <a:pt x="18014" y="0"/>
                </a:lnTo>
                <a:lnTo>
                  <a:pt x="0" y="0"/>
                </a:lnTo>
                <a:lnTo>
                  <a:pt x="0" y="16438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36126" y="1910676"/>
            <a:ext cx="18415" cy="164465"/>
          </a:xfrm>
          <a:custGeom>
            <a:avLst/>
            <a:gdLst/>
            <a:ahLst/>
            <a:cxnLst/>
            <a:rect l="l" t="t" r="r" b="b"/>
            <a:pathLst>
              <a:path w="18415" h="164464">
                <a:moveTo>
                  <a:pt x="0" y="164389"/>
                </a:moveTo>
                <a:lnTo>
                  <a:pt x="18014" y="164389"/>
                </a:lnTo>
                <a:lnTo>
                  <a:pt x="18014" y="0"/>
                </a:lnTo>
                <a:lnTo>
                  <a:pt x="0" y="0"/>
                </a:lnTo>
                <a:lnTo>
                  <a:pt x="0" y="16438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45133" y="1867427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248"/>
                </a:lnTo>
              </a:path>
            </a:pathLst>
          </a:custGeom>
          <a:ln w="1801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66247" y="1922200"/>
            <a:ext cx="18415" cy="153035"/>
          </a:xfrm>
          <a:custGeom>
            <a:avLst/>
            <a:gdLst/>
            <a:ahLst/>
            <a:cxnLst/>
            <a:rect l="l" t="t" r="r" b="b"/>
            <a:pathLst>
              <a:path w="18415" h="153035">
                <a:moveTo>
                  <a:pt x="0" y="152866"/>
                </a:moveTo>
                <a:lnTo>
                  <a:pt x="18014" y="152866"/>
                </a:lnTo>
                <a:lnTo>
                  <a:pt x="18014" y="0"/>
                </a:lnTo>
                <a:lnTo>
                  <a:pt x="0" y="0"/>
                </a:lnTo>
                <a:lnTo>
                  <a:pt x="0" y="15286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66247" y="1922200"/>
            <a:ext cx="18415" cy="153035"/>
          </a:xfrm>
          <a:custGeom>
            <a:avLst/>
            <a:gdLst/>
            <a:ahLst/>
            <a:cxnLst/>
            <a:rect l="l" t="t" r="r" b="b"/>
            <a:pathLst>
              <a:path w="18415" h="153035">
                <a:moveTo>
                  <a:pt x="0" y="152866"/>
                </a:moveTo>
                <a:lnTo>
                  <a:pt x="18014" y="152866"/>
                </a:lnTo>
                <a:lnTo>
                  <a:pt x="18014" y="0"/>
                </a:lnTo>
                <a:lnTo>
                  <a:pt x="0" y="0"/>
                </a:lnTo>
                <a:lnTo>
                  <a:pt x="0" y="15286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75254" y="1878951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248"/>
                </a:lnTo>
              </a:path>
            </a:pathLst>
          </a:custGeom>
          <a:ln w="1801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96368" y="1927961"/>
            <a:ext cx="18415" cy="147320"/>
          </a:xfrm>
          <a:custGeom>
            <a:avLst/>
            <a:gdLst/>
            <a:ahLst/>
            <a:cxnLst/>
            <a:rect l="l" t="t" r="r" b="b"/>
            <a:pathLst>
              <a:path w="18415" h="147319">
                <a:moveTo>
                  <a:pt x="0" y="147104"/>
                </a:moveTo>
                <a:lnTo>
                  <a:pt x="18014" y="147104"/>
                </a:lnTo>
                <a:lnTo>
                  <a:pt x="18014" y="0"/>
                </a:lnTo>
                <a:lnTo>
                  <a:pt x="0" y="0"/>
                </a:lnTo>
                <a:lnTo>
                  <a:pt x="0" y="14710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96368" y="1927961"/>
            <a:ext cx="18415" cy="147320"/>
          </a:xfrm>
          <a:custGeom>
            <a:avLst/>
            <a:gdLst/>
            <a:ahLst/>
            <a:cxnLst/>
            <a:rect l="l" t="t" r="r" b="b"/>
            <a:pathLst>
              <a:path w="18415" h="147319">
                <a:moveTo>
                  <a:pt x="0" y="147104"/>
                </a:moveTo>
                <a:lnTo>
                  <a:pt x="18014" y="147104"/>
                </a:lnTo>
                <a:lnTo>
                  <a:pt x="18014" y="0"/>
                </a:lnTo>
                <a:lnTo>
                  <a:pt x="0" y="0"/>
                </a:lnTo>
                <a:lnTo>
                  <a:pt x="0" y="14710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98065" y="1877731"/>
            <a:ext cx="15240" cy="48895"/>
          </a:xfrm>
          <a:custGeom>
            <a:avLst/>
            <a:gdLst/>
            <a:ahLst/>
            <a:cxnLst/>
            <a:rect l="l" t="t" r="r" b="b"/>
            <a:pathLst>
              <a:path w="15240" h="48894">
                <a:moveTo>
                  <a:pt x="0" y="48533"/>
                </a:moveTo>
                <a:lnTo>
                  <a:pt x="14619" y="48533"/>
                </a:lnTo>
                <a:lnTo>
                  <a:pt x="14619" y="0"/>
                </a:lnTo>
                <a:lnTo>
                  <a:pt x="0" y="0"/>
                </a:lnTo>
                <a:lnTo>
                  <a:pt x="0" y="48533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26489" y="1956842"/>
            <a:ext cx="18415" cy="118745"/>
          </a:xfrm>
          <a:custGeom>
            <a:avLst/>
            <a:gdLst/>
            <a:ahLst/>
            <a:cxnLst/>
            <a:rect l="l" t="t" r="r" b="b"/>
            <a:pathLst>
              <a:path w="18415" h="118744">
                <a:moveTo>
                  <a:pt x="0" y="118223"/>
                </a:moveTo>
                <a:lnTo>
                  <a:pt x="18014" y="118223"/>
                </a:lnTo>
                <a:lnTo>
                  <a:pt x="18014" y="0"/>
                </a:lnTo>
                <a:lnTo>
                  <a:pt x="0" y="0"/>
                </a:lnTo>
                <a:lnTo>
                  <a:pt x="0" y="11822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26489" y="1956842"/>
            <a:ext cx="18415" cy="118745"/>
          </a:xfrm>
          <a:custGeom>
            <a:avLst/>
            <a:gdLst/>
            <a:ahLst/>
            <a:cxnLst/>
            <a:rect l="l" t="t" r="r" b="b"/>
            <a:pathLst>
              <a:path w="18415" h="118744">
                <a:moveTo>
                  <a:pt x="0" y="118223"/>
                </a:moveTo>
                <a:lnTo>
                  <a:pt x="18014" y="118223"/>
                </a:lnTo>
                <a:lnTo>
                  <a:pt x="18014" y="0"/>
                </a:lnTo>
                <a:lnTo>
                  <a:pt x="0" y="0"/>
                </a:lnTo>
                <a:lnTo>
                  <a:pt x="0" y="11822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26489" y="1922200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5" h="34925">
                <a:moveTo>
                  <a:pt x="0" y="34642"/>
                </a:moveTo>
                <a:lnTo>
                  <a:pt x="18014" y="34642"/>
                </a:lnTo>
                <a:lnTo>
                  <a:pt x="18014" y="0"/>
                </a:lnTo>
                <a:lnTo>
                  <a:pt x="0" y="0"/>
                </a:lnTo>
                <a:lnTo>
                  <a:pt x="0" y="3464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28186" y="1923897"/>
            <a:ext cx="15240" cy="31750"/>
          </a:xfrm>
          <a:custGeom>
            <a:avLst/>
            <a:gdLst/>
            <a:ahLst/>
            <a:cxnLst/>
            <a:rect l="l" t="t" r="r" b="b"/>
            <a:pathLst>
              <a:path w="15240" h="31750">
                <a:moveTo>
                  <a:pt x="0" y="31248"/>
                </a:moveTo>
                <a:lnTo>
                  <a:pt x="14619" y="31248"/>
                </a:lnTo>
                <a:lnTo>
                  <a:pt x="14619" y="0"/>
                </a:lnTo>
                <a:lnTo>
                  <a:pt x="0" y="0"/>
                </a:lnTo>
                <a:lnTo>
                  <a:pt x="0" y="3124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56610" y="1899153"/>
            <a:ext cx="18415" cy="176530"/>
          </a:xfrm>
          <a:custGeom>
            <a:avLst/>
            <a:gdLst/>
            <a:ahLst/>
            <a:cxnLst/>
            <a:rect l="l" t="t" r="r" b="b"/>
            <a:pathLst>
              <a:path w="18415" h="176530">
                <a:moveTo>
                  <a:pt x="0" y="175913"/>
                </a:moveTo>
                <a:lnTo>
                  <a:pt x="18087" y="175913"/>
                </a:lnTo>
                <a:lnTo>
                  <a:pt x="18087" y="0"/>
                </a:lnTo>
                <a:lnTo>
                  <a:pt x="0" y="0"/>
                </a:lnTo>
                <a:lnTo>
                  <a:pt x="0" y="17591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56610" y="1899153"/>
            <a:ext cx="18415" cy="176530"/>
          </a:xfrm>
          <a:custGeom>
            <a:avLst/>
            <a:gdLst/>
            <a:ahLst/>
            <a:cxnLst/>
            <a:rect l="l" t="t" r="r" b="b"/>
            <a:pathLst>
              <a:path w="18415" h="176530">
                <a:moveTo>
                  <a:pt x="0" y="175913"/>
                </a:moveTo>
                <a:lnTo>
                  <a:pt x="18087" y="175913"/>
                </a:lnTo>
                <a:lnTo>
                  <a:pt x="18087" y="0"/>
                </a:lnTo>
                <a:lnTo>
                  <a:pt x="0" y="0"/>
                </a:lnTo>
                <a:lnTo>
                  <a:pt x="0" y="17591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56610" y="1864510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5" h="34925">
                <a:moveTo>
                  <a:pt x="0" y="34642"/>
                </a:moveTo>
                <a:lnTo>
                  <a:pt x="18087" y="34642"/>
                </a:lnTo>
                <a:lnTo>
                  <a:pt x="18087" y="0"/>
                </a:lnTo>
                <a:lnTo>
                  <a:pt x="0" y="0"/>
                </a:lnTo>
                <a:lnTo>
                  <a:pt x="0" y="3464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58307" y="1866207"/>
            <a:ext cx="15240" cy="31750"/>
          </a:xfrm>
          <a:custGeom>
            <a:avLst/>
            <a:gdLst/>
            <a:ahLst/>
            <a:cxnLst/>
            <a:rect l="l" t="t" r="r" b="b"/>
            <a:pathLst>
              <a:path w="15240" h="31750">
                <a:moveTo>
                  <a:pt x="0" y="31248"/>
                </a:moveTo>
                <a:lnTo>
                  <a:pt x="14692" y="31248"/>
                </a:lnTo>
                <a:lnTo>
                  <a:pt x="14692" y="0"/>
                </a:lnTo>
                <a:lnTo>
                  <a:pt x="0" y="0"/>
                </a:lnTo>
                <a:lnTo>
                  <a:pt x="0" y="3124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86731" y="1951081"/>
            <a:ext cx="18415" cy="124460"/>
          </a:xfrm>
          <a:custGeom>
            <a:avLst/>
            <a:gdLst/>
            <a:ahLst/>
            <a:cxnLst/>
            <a:rect l="l" t="t" r="r" b="b"/>
            <a:pathLst>
              <a:path w="18415" h="124460">
                <a:moveTo>
                  <a:pt x="0" y="123985"/>
                </a:moveTo>
                <a:lnTo>
                  <a:pt x="18087" y="123985"/>
                </a:lnTo>
                <a:lnTo>
                  <a:pt x="18087" y="0"/>
                </a:lnTo>
                <a:lnTo>
                  <a:pt x="0" y="0"/>
                </a:lnTo>
                <a:lnTo>
                  <a:pt x="0" y="12398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86731" y="1951081"/>
            <a:ext cx="18415" cy="124460"/>
          </a:xfrm>
          <a:custGeom>
            <a:avLst/>
            <a:gdLst/>
            <a:ahLst/>
            <a:cxnLst/>
            <a:rect l="l" t="t" r="r" b="b"/>
            <a:pathLst>
              <a:path w="18415" h="124460">
                <a:moveTo>
                  <a:pt x="0" y="123985"/>
                </a:moveTo>
                <a:lnTo>
                  <a:pt x="18087" y="123985"/>
                </a:lnTo>
                <a:lnTo>
                  <a:pt x="18087" y="0"/>
                </a:lnTo>
                <a:lnTo>
                  <a:pt x="0" y="0"/>
                </a:lnTo>
                <a:lnTo>
                  <a:pt x="0" y="12398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86731" y="1927961"/>
            <a:ext cx="18415" cy="23495"/>
          </a:xfrm>
          <a:custGeom>
            <a:avLst/>
            <a:gdLst/>
            <a:ahLst/>
            <a:cxnLst/>
            <a:rect l="l" t="t" r="r" b="b"/>
            <a:pathLst>
              <a:path w="18415" h="23494">
                <a:moveTo>
                  <a:pt x="0" y="23119"/>
                </a:moveTo>
                <a:lnTo>
                  <a:pt x="18087" y="23119"/>
                </a:lnTo>
                <a:lnTo>
                  <a:pt x="18087" y="0"/>
                </a:lnTo>
                <a:lnTo>
                  <a:pt x="0" y="0"/>
                </a:lnTo>
                <a:lnTo>
                  <a:pt x="0" y="2311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88429" y="1929658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40" h="20319">
                <a:moveTo>
                  <a:pt x="0" y="19725"/>
                </a:moveTo>
                <a:lnTo>
                  <a:pt x="14692" y="19725"/>
                </a:lnTo>
                <a:lnTo>
                  <a:pt x="14692" y="0"/>
                </a:lnTo>
                <a:lnTo>
                  <a:pt x="0" y="0"/>
                </a:lnTo>
                <a:lnTo>
                  <a:pt x="0" y="19725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716925" y="1939485"/>
            <a:ext cx="18415" cy="135890"/>
          </a:xfrm>
          <a:custGeom>
            <a:avLst/>
            <a:gdLst/>
            <a:ahLst/>
            <a:cxnLst/>
            <a:rect l="l" t="t" r="r" b="b"/>
            <a:pathLst>
              <a:path w="18415" h="135889">
                <a:moveTo>
                  <a:pt x="0" y="135581"/>
                </a:moveTo>
                <a:lnTo>
                  <a:pt x="18014" y="135581"/>
                </a:lnTo>
                <a:lnTo>
                  <a:pt x="18014" y="0"/>
                </a:lnTo>
                <a:lnTo>
                  <a:pt x="0" y="0"/>
                </a:lnTo>
                <a:lnTo>
                  <a:pt x="0" y="13558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16925" y="1939485"/>
            <a:ext cx="18415" cy="135890"/>
          </a:xfrm>
          <a:custGeom>
            <a:avLst/>
            <a:gdLst/>
            <a:ahLst/>
            <a:cxnLst/>
            <a:rect l="l" t="t" r="r" b="b"/>
            <a:pathLst>
              <a:path w="18415" h="135889">
                <a:moveTo>
                  <a:pt x="0" y="135581"/>
                </a:moveTo>
                <a:lnTo>
                  <a:pt x="18014" y="135581"/>
                </a:lnTo>
                <a:lnTo>
                  <a:pt x="18014" y="0"/>
                </a:lnTo>
                <a:lnTo>
                  <a:pt x="0" y="0"/>
                </a:lnTo>
                <a:lnTo>
                  <a:pt x="0" y="13558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16925" y="1919355"/>
            <a:ext cx="18415" cy="20320"/>
          </a:xfrm>
          <a:custGeom>
            <a:avLst/>
            <a:gdLst/>
            <a:ahLst/>
            <a:cxnLst/>
            <a:rect l="l" t="t" r="r" b="b"/>
            <a:pathLst>
              <a:path w="18415" h="20319">
                <a:moveTo>
                  <a:pt x="0" y="20129"/>
                </a:moveTo>
                <a:lnTo>
                  <a:pt x="18014" y="20129"/>
                </a:lnTo>
                <a:lnTo>
                  <a:pt x="18014" y="0"/>
                </a:lnTo>
                <a:lnTo>
                  <a:pt x="0" y="0"/>
                </a:lnTo>
                <a:lnTo>
                  <a:pt x="0" y="2012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18623" y="1921053"/>
            <a:ext cx="15240" cy="17145"/>
          </a:xfrm>
          <a:custGeom>
            <a:avLst/>
            <a:gdLst/>
            <a:ahLst/>
            <a:cxnLst/>
            <a:rect l="l" t="t" r="r" b="b"/>
            <a:pathLst>
              <a:path w="15240" h="17144">
                <a:moveTo>
                  <a:pt x="0" y="16734"/>
                </a:moveTo>
                <a:lnTo>
                  <a:pt x="14619" y="16734"/>
                </a:lnTo>
                <a:lnTo>
                  <a:pt x="14619" y="0"/>
                </a:lnTo>
                <a:lnTo>
                  <a:pt x="0" y="0"/>
                </a:lnTo>
                <a:lnTo>
                  <a:pt x="0" y="1673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47046" y="1927961"/>
            <a:ext cx="18415" cy="147320"/>
          </a:xfrm>
          <a:custGeom>
            <a:avLst/>
            <a:gdLst/>
            <a:ahLst/>
            <a:cxnLst/>
            <a:rect l="l" t="t" r="r" b="b"/>
            <a:pathLst>
              <a:path w="18415" h="147319">
                <a:moveTo>
                  <a:pt x="0" y="147104"/>
                </a:moveTo>
                <a:lnTo>
                  <a:pt x="18014" y="147104"/>
                </a:lnTo>
                <a:lnTo>
                  <a:pt x="18014" y="0"/>
                </a:lnTo>
                <a:lnTo>
                  <a:pt x="0" y="0"/>
                </a:lnTo>
                <a:lnTo>
                  <a:pt x="0" y="14710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47046" y="1927961"/>
            <a:ext cx="18415" cy="147320"/>
          </a:xfrm>
          <a:custGeom>
            <a:avLst/>
            <a:gdLst/>
            <a:ahLst/>
            <a:cxnLst/>
            <a:rect l="l" t="t" r="r" b="b"/>
            <a:pathLst>
              <a:path w="18415" h="147319">
                <a:moveTo>
                  <a:pt x="0" y="147104"/>
                </a:moveTo>
                <a:lnTo>
                  <a:pt x="18014" y="147104"/>
                </a:lnTo>
                <a:lnTo>
                  <a:pt x="18014" y="0"/>
                </a:lnTo>
                <a:lnTo>
                  <a:pt x="0" y="0"/>
                </a:lnTo>
                <a:lnTo>
                  <a:pt x="0" y="14710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47046" y="1901997"/>
            <a:ext cx="18415" cy="26034"/>
          </a:xfrm>
          <a:custGeom>
            <a:avLst/>
            <a:gdLst/>
            <a:ahLst/>
            <a:cxnLst/>
            <a:rect l="l" t="t" r="r" b="b"/>
            <a:pathLst>
              <a:path w="18415" h="26035">
                <a:moveTo>
                  <a:pt x="0" y="25963"/>
                </a:moveTo>
                <a:lnTo>
                  <a:pt x="18014" y="25963"/>
                </a:lnTo>
                <a:lnTo>
                  <a:pt x="18014" y="0"/>
                </a:lnTo>
                <a:lnTo>
                  <a:pt x="0" y="0"/>
                </a:lnTo>
                <a:lnTo>
                  <a:pt x="0" y="2596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748744" y="1903695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40" h="22860">
                <a:moveTo>
                  <a:pt x="0" y="22569"/>
                </a:moveTo>
                <a:lnTo>
                  <a:pt x="14619" y="22569"/>
                </a:lnTo>
                <a:lnTo>
                  <a:pt x="14619" y="0"/>
                </a:lnTo>
                <a:lnTo>
                  <a:pt x="0" y="0"/>
                </a:lnTo>
                <a:lnTo>
                  <a:pt x="0" y="22569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77167" y="1913594"/>
            <a:ext cx="18415" cy="161925"/>
          </a:xfrm>
          <a:custGeom>
            <a:avLst/>
            <a:gdLst/>
            <a:ahLst/>
            <a:cxnLst/>
            <a:rect l="l" t="t" r="r" b="b"/>
            <a:pathLst>
              <a:path w="18415" h="161925">
                <a:moveTo>
                  <a:pt x="0" y="161472"/>
                </a:moveTo>
                <a:lnTo>
                  <a:pt x="18014" y="161472"/>
                </a:lnTo>
                <a:lnTo>
                  <a:pt x="18014" y="0"/>
                </a:lnTo>
                <a:lnTo>
                  <a:pt x="0" y="0"/>
                </a:lnTo>
                <a:lnTo>
                  <a:pt x="0" y="16147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777167" y="1913594"/>
            <a:ext cx="18415" cy="161925"/>
          </a:xfrm>
          <a:custGeom>
            <a:avLst/>
            <a:gdLst/>
            <a:ahLst/>
            <a:cxnLst/>
            <a:rect l="l" t="t" r="r" b="b"/>
            <a:pathLst>
              <a:path w="18415" h="161925">
                <a:moveTo>
                  <a:pt x="0" y="161472"/>
                </a:moveTo>
                <a:lnTo>
                  <a:pt x="18014" y="161472"/>
                </a:lnTo>
                <a:lnTo>
                  <a:pt x="18014" y="0"/>
                </a:lnTo>
                <a:lnTo>
                  <a:pt x="0" y="0"/>
                </a:lnTo>
                <a:lnTo>
                  <a:pt x="0" y="16147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777167" y="1896236"/>
            <a:ext cx="18415" cy="17780"/>
          </a:xfrm>
          <a:custGeom>
            <a:avLst/>
            <a:gdLst/>
            <a:ahLst/>
            <a:cxnLst/>
            <a:rect l="l" t="t" r="r" b="b"/>
            <a:pathLst>
              <a:path w="18415" h="17780">
                <a:moveTo>
                  <a:pt x="0" y="17357"/>
                </a:moveTo>
                <a:lnTo>
                  <a:pt x="18014" y="17357"/>
                </a:lnTo>
                <a:lnTo>
                  <a:pt x="18014" y="0"/>
                </a:lnTo>
                <a:lnTo>
                  <a:pt x="0" y="0"/>
                </a:lnTo>
                <a:lnTo>
                  <a:pt x="0" y="1735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78865" y="1897933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40" h="13969">
                <a:moveTo>
                  <a:pt x="0" y="13963"/>
                </a:moveTo>
                <a:lnTo>
                  <a:pt x="14619" y="13963"/>
                </a:lnTo>
                <a:lnTo>
                  <a:pt x="14619" y="0"/>
                </a:lnTo>
                <a:lnTo>
                  <a:pt x="0" y="0"/>
                </a:lnTo>
                <a:lnTo>
                  <a:pt x="0" y="13963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07289" y="1936640"/>
            <a:ext cx="18415" cy="138430"/>
          </a:xfrm>
          <a:custGeom>
            <a:avLst/>
            <a:gdLst/>
            <a:ahLst/>
            <a:cxnLst/>
            <a:rect l="l" t="t" r="r" b="b"/>
            <a:pathLst>
              <a:path w="18415" h="138430">
                <a:moveTo>
                  <a:pt x="0" y="138425"/>
                </a:moveTo>
                <a:lnTo>
                  <a:pt x="18014" y="138425"/>
                </a:lnTo>
                <a:lnTo>
                  <a:pt x="18014" y="0"/>
                </a:lnTo>
                <a:lnTo>
                  <a:pt x="0" y="0"/>
                </a:lnTo>
                <a:lnTo>
                  <a:pt x="0" y="13842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07289" y="1936640"/>
            <a:ext cx="18415" cy="138430"/>
          </a:xfrm>
          <a:custGeom>
            <a:avLst/>
            <a:gdLst/>
            <a:ahLst/>
            <a:cxnLst/>
            <a:rect l="l" t="t" r="r" b="b"/>
            <a:pathLst>
              <a:path w="18415" h="138430">
                <a:moveTo>
                  <a:pt x="0" y="138425"/>
                </a:moveTo>
                <a:lnTo>
                  <a:pt x="18014" y="138425"/>
                </a:lnTo>
                <a:lnTo>
                  <a:pt x="18014" y="0"/>
                </a:lnTo>
                <a:lnTo>
                  <a:pt x="0" y="0"/>
                </a:lnTo>
                <a:lnTo>
                  <a:pt x="0" y="13842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07289" y="1913594"/>
            <a:ext cx="18415" cy="23495"/>
          </a:xfrm>
          <a:custGeom>
            <a:avLst/>
            <a:gdLst/>
            <a:ahLst/>
            <a:cxnLst/>
            <a:rect l="l" t="t" r="r" b="b"/>
            <a:pathLst>
              <a:path w="18415" h="23494">
                <a:moveTo>
                  <a:pt x="0" y="23046"/>
                </a:moveTo>
                <a:lnTo>
                  <a:pt x="18014" y="23046"/>
                </a:lnTo>
                <a:lnTo>
                  <a:pt x="18014" y="0"/>
                </a:lnTo>
                <a:lnTo>
                  <a:pt x="0" y="0"/>
                </a:lnTo>
                <a:lnTo>
                  <a:pt x="0" y="23046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808986" y="1915291"/>
            <a:ext cx="15240" cy="19685"/>
          </a:xfrm>
          <a:custGeom>
            <a:avLst/>
            <a:gdLst/>
            <a:ahLst/>
            <a:cxnLst/>
            <a:rect l="l" t="t" r="r" b="b"/>
            <a:pathLst>
              <a:path w="15240" h="19685">
                <a:moveTo>
                  <a:pt x="0" y="19652"/>
                </a:moveTo>
                <a:lnTo>
                  <a:pt x="14619" y="19652"/>
                </a:lnTo>
                <a:lnTo>
                  <a:pt x="14619" y="0"/>
                </a:lnTo>
                <a:lnTo>
                  <a:pt x="0" y="0"/>
                </a:lnTo>
                <a:lnTo>
                  <a:pt x="0" y="19652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837410" y="1916438"/>
            <a:ext cx="18415" cy="158750"/>
          </a:xfrm>
          <a:custGeom>
            <a:avLst/>
            <a:gdLst/>
            <a:ahLst/>
            <a:cxnLst/>
            <a:rect l="l" t="t" r="r" b="b"/>
            <a:pathLst>
              <a:path w="18415" h="158750">
                <a:moveTo>
                  <a:pt x="0" y="158628"/>
                </a:moveTo>
                <a:lnTo>
                  <a:pt x="18014" y="158628"/>
                </a:lnTo>
                <a:lnTo>
                  <a:pt x="18014" y="0"/>
                </a:lnTo>
                <a:lnTo>
                  <a:pt x="0" y="0"/>
                </a:lnTo>
                <a:lnTo>
                  <a:pt x="0" y="15862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37410" y="1916438"/>
            <a:ext cx="18415" cy="158750"/>
          </a:xfrm>
          <a:custGeom>
            <a:avLst/>
            <a:gdLst/>
            <a:ahLst/>
            <a:cxnLst/>
            <a:rect l="l" t="t" r="r" b="b"/>
            <a:pathLst>
              <a:path w="18415" h="158750">
                <a:moveTo>
                  <a:pt x="0" y="158628"/>
                </a:moveTo>
                <a:lnTo>
                  <a:pt x="18014" y="158628"/>
                </a:lnTo>
                <a:lnTo>
                  <a:pt x="18014" y="0"/>
                </a:lnTo>
                <a:lnTo>
                  <a:pt x="0" y="0"/>
                </a:lnTo>
                <a:lnTo>
                  <a:pt x="0" y="15862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39107" y="1846005"/>
            <a:ext cx="15240" cy="69215"/>
          </a:xfrm>
          <a:custGeom>
            <a:avLst/>
            <a:gdLst/>
            <a:ahLst/>
            <a:cxnLst/>
            <a:rect l="l" t="t" r="r" b="b"/>
            <a:pathLst>
              <a:path w="15240" h="69214">
                <a:moveTo>
                  <a:pt x="0" y="68735"/>
                </a:moveTo>
                <a:lnTo>
                  <a:pt x="14619" y="68735"/>
                </a:lnTo>
                <a:lnTo>
                  <a:pt x="14619" y="0"/>
                </a:lnTo>
                <a:lnTo>
                  <a:pt x="0" y="0"/>
                </a:lnTo>
                <a:lnTo>
                  <a:pt x="0" y="68735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867531" y="1844308"/>
            <a:ext cx="18415" cy="231140"/>
          </a:xfrm>
          <a:custGeom>
            <a:avLst/>
            <a:gdLst/>
            <a:ahLst/>
            <a:cxnLst/>
            <a:rect l="l" t="t" r="r" b="b"/>
            <a:pathLst>
              <a:path w="18415" h="231139">
                <a:moveTo>
                  <a:pt x="0" y="230758"/>
                </a:moveTo>
                <a:lnTo>
                  <a:pt x="18087" y="230758"/>
                </a:lnTo>
                <a:lnTo>
                  <a:pt x="18087" y="0"/>
                </a:lnTo>
                <a:lnTo>
                  <a:pt x="0" y="0"/>
                </a:lnTo>
                <a:lnTo>
                  <a:pt x="0" y="23075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67531" y="1844308"/>
            <a:ext cx="18415" cy="231140"/>
          </a:xfrm>
          <a:custGeom>
            <a:avLst/>
            <a:gdLst/>
            <a:ahLst/>
            <a:cxnLst/>
            <a:rect l="l" t="t" r="r" b="b"/>
            <a:pathLst>
              <a:path w="18415" h="231139">
                <a:moveTo>
                  <a:pt x="0" y="230758"/>
                </a:moveTo>
                <a:lnTo>
                  <a:pt x="18087" y="230758"/>
                </a:lnTo>
                <a:lnTo>
                  <a:pt x="18087" y="0"/>
                </a:lnTo>
                <a:lnTo>
                  <a:pt x="0" y="0"/>
                </a:lnTo>
                <a:lnTo>
                  <a:pt x="0" y="23075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69228" y="1791233"/>
            <a:ext cx="15240" cy="51435"/>
          </a:xfrm>
          <a:custGeom>
            <a:avLst/>
            <a:gdLst/>
            <a:ahLst/>
            <a:cxnLst/>
            <a:rect l="l" t="t" r="r" b="b"/>
            <a:pathLst>
              <a:path w="15240" h="51435">
                <a:moveTo>
                  <a:pt x="0" y="51377"/>
                </a:moveTo>
                <a:lnTo>
                  <a:pt x="14692" y="51377"/>
                </a:lnTo>
                <a:lnTo>
                  <a:pt x="14692" y="0"/>
                </a:lnTo>
                <a:lnTo>
                  <a:pt x="0" y="0"/>
                </a:lnTo>
                <a:lnTo>
                  <a:pt x="0" y="51377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97652" y="1818344"/>
            <a:ext cx="18415" cy="257175"/>
          </a:xfrm>
          <a:custGeom>
            <a:avLst/>
            <a:gdLst/>
            <a:ahLst/>
            <a:cxnLst/>
            <a:rect l="l" t="t" r="r" b="b"/>
            <a:pathLst>
              <a:path w="18415" h="257175">
                <a:moveTo>
                  <a:pt x="0" y="256722"/>
                </a:moveTo>
                <a:lnTo>
                  <a:pt x="18087" y="256722"/>
                </a:lnTo>
                <a:lnTo>
                  <a:pt x="18087" y="0"/>
                </a:lnTo>
                <a:lnTo>
                  <a:pt x="0" y="0"/>
                </a:lnTo>
                <a:lnTo>
                  <a:pt x="0" y="25672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97652" y="1818344"/>
            <a:ext cx="18415" cy="257175"/>
          </a:xfrm>
          <a:custGeom>
            <a:avLst/>
            <a:gdLst/>
            <a:ahLst/>
            <a:cxnLst/>
            <a:rect l="l" t="t" r="r" b="b"/>
            <a:pathLst>
              <a:path w="18415" h="257175">
                <a:moveTo>
                  <a:pt x="0" y="256722"/>
                </a:moveTo>
                <a:lnTo>
                  <a:pt x="18087" y="256722"/>
                </a:lnTo>
                <a:lnTo>
                  <a:pt x="18087" y="0"/>
                </a:lnTo>
                <a:lnTo>
                  <a:pt x="0" y="0"/>
                </a:lnTo>
                <a:lnTo>
                  <a:pt x="0" y="25672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97652" y="1786618"/>
            <a:ext cx="18415" cy="31750"/>
          </a:xfrm>
          <a:custGeom>
            <a:avLst/>
            <a:gdLst/>
            <a:ahLst/>
            <a:cxnLst/>
            <a:rect l="l" t="t" r="r" b="b"/>
            <a:pathLst>
              <a:path w="18415" h="31750">
                <a:moveTo>
                  <a:pt x="0" y="31725"/>
                </a:moveTo>
                <a:lnTo>
                  <a:pt x="18087" y="31725"/>
                </a:lnTo>
                <a:lnTo>
                  <a:pt x="18087" y="0"/>
                </a:lnTo>
                <a:lnTo>
                  <a:pt x="0" y="0"/>
                </a:lnTo>
                <a:lnTo>
                  <a:pt x="0" y="3172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99349" y="1788316"/>
            <a:ext cx="15240" cy="28575"/>
          </a:xfrm>
          <a:custGeom>
            <a:avLst/>
            <a:gdLst/>
            <a:ahLst/>
            <a:cxnLst/>
            <a:rect l="l" t="t" r="r" b="b"/>
            <a:pathLst>
              <a:path w="15240" h="28575">
                <a:moveTo>
                  <a:pt x="0" y="28331"/>
                </a:moveTo>
                <a:lnTo>
                  <a:pt x="14692" y="28331"/>
                </a:lnTo>
                <a:lnTo>
                  <a:pt x="14692" y="0"/>
                </a:lnTo>
                <a:lnTo>
                  <a:pt x="0" y="0"/>
                </a:lnTo>
                <a:lnTo>
                  <a:pt x="0" y="28331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27773" y="1855904"/>
            <a:ext cx="18415" cy="219710"/>
          </a:xfrm>
          <a:custGeom>
            <a:avLst/>
            <a:gdLst/>
            <a:ahLst/>
            <a:cxnLst/>
            <a:rect l="l" t="t" r="r" b="b"/>
            <a:pathLst>
              <a:path w="18415" h="219710">
                <a:moveTo>
                  <a:pt x="0" y="219161"/>
                </a:moveTo>
                <a:lnTo>
                  <a:pt x="18087" y="219161"/>
                </a:lnTo>
                <a:lnTo>
                  <a:pt x="18087" y="0"/>
                </a:lnTo>
                <a:lnTo>
                  <a:pt x="0" y="0"/>
                </a:lnTo>
                <a:lnTo>
                  <a:pt x="0" y="21916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27773" y="1855904"/>
            <a:ext cx="18415" cy="219710"/>
          </a:xfrm>
          <a:custGeom>
            <a:avLst/>
            <a:gdLst/>
            <a:ahLst/>
            <a:cxnLst/>
            <a:rect l="l" t="t" r="r" b="b"/>
            <a:pathLst>
              <a:path w="18415" h="219710">
                <a:moveTo>
                  <a:pt x="0" y="219161"/>
                </a:moveTo>
                <a:lnTo>
                  <a:pt x="18087" y="219161"/>
                </a:lnTo>
                <a:lnTo>
                  <a:pt x="18087" y="0"/>
                </a:lnTo>
                <a:lnTo>
                  <a:pt x="0" y="0"/>
                </a:lnTo>
                <a:lnTo>
                  <a:pt x="0" y="21916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929470" y="1782554"/>
            <a:ext cx="15240" cy="71755"/>
          </a:xfrm>
          <a:custGeom>
            <a:avLst/>
            <a:gdLst/>
            <a:ahLst/>
            <a:cxnLst/>
            <a:rect l="l" t="t" r="r" b="b"/>
            <a:pathLst>
              <a:path w="15240" h="71755">
                <a:moveTo>
                  <a:pt x="0" y="71652"/>
                </a:moveTo>
                <a:lnTo>
                  <a:pt x="14692" y="71652"/>
                </a:lnTo>
                <a:lnTo>
                  <a:pt x="14692" y="0"/>
                </a:lnTo>
                <a:lnTo>
                  <a:pt x="0" y="0"/>
                </a:lnTo>
                <a:lnTo>
                  <a:pt x="0" y="71652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957967" y="1838546"/>
            <a:ext cx="18415" cy="236854"/>
          </a:xfrm>
          <a:custGeom>
            <a:avLst/>
            <a:gdLst/>
            <a:ahLst/>
            <a:cxnLst/>
            <a:rect l="l" t="t" r="r" b="b"/>
            <a:pathLst>
              <a:path w="18415" h="236855">
                <a:moveTo>
                  <a:pt x="0" y="236519"/>
                </a:moveTo>
                <a:lnTo>
                  <a:pt x="18014" y="236519"/>
                </a:lnTo>
                <a:lnTo>
                  <a:pt x="18014" y="0"/>
                </a:lnTo>
                <a:lnTo>
                  <a:pt x="0" y="0"/>
                </a:lnTo>
                <a:lnTo>
                  <a:pt x="0" y="23651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57967" y="1838546"/>
            <a:ext cx="18415" cy="236854"/>
          </a:xfrm>
          <a:custGeom>
            <a:avLst/>
            <a:gdLst/>
            <a:ahLst/>
            <a:cxnLst/>
            <a:rect l="l" t="t" r="r" b="b"/>
            <a:pathLst>
              <a:path w="18415" h="236855">
                <a:moveTo>
                  <a:pt x="0" y="236519"/>
                </a:moveTo>
                <a:lnTo>
                  <a:pt x="18014" y="236519"/>
                </a:lnTo>
                <a:lnTo>
                  <a:pt x="18014" y="0"/>
                </a:lnTo>
                <a:lnTo>
                  <a:pt x="0" y="0"/>
                </a:lnTo>
                <a:lnTo>
                  <a:pt x="0" y="23651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59664" y="1785471"/>
            <a:ext cx="15240" cy="51435"/>
          </a:xfrm>
          <a:custGeom>
            <a:avLst/>
            <a:gdLst/>
            <a:ahLst/>
            <a:cxnLst/>
            <a:rect l="l" t="t" r="r" b="b"/>
            <a:pathLst>
              <a:path w="15240" h="51435">
                <a:moveTo>
                  <a:pt x="0" y="51377"/>
                </a:moveTo>
                <a:lnTo>
                  <a:pt x="14619" y="51377"/>
                </a:lnTo>
                <a:lnTo>
                  <a:pt x="14619" y="0"/>
                </a:lnTo>
                <a:lnTo>
                  <a:pt x="0" y="0"/>
                </a:lnTo>
                <a:lnTo>
                  <a:pt x="0" y="51377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988088" y="1798214"/>
            <a:ext cx="18415" cy="276860"/>
          </a:xfrm>
          <a:custGeom>
            <a:avLst/>
            <a:gdLst/>
            <a:ahLst/>
            <a:cxnLst/>
            <a:rect l="l" t="t" r="r" b="b"/>
            <a:pathLst>
              <a:path w="18415" h="276860">
                <a:moveTo>
                  <a:pt x="0" y="276851"/>
                </a:moveTo>
                <a:lnTo>
                  <a:pt x="18014" y="276851"/>
                </a:lnTo>
                <a:lnTo>
                  <a:pt x="18014" y="0"/>
                </a:lnTo>
                <a:lnTo>
                  <a:pt x="0" y="0"/>
                </a:lnTo>
                <a:lnTo>
                  <a:pt x="0" y="27685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988088" y="1798215"/>
            <a:ext cx="18415" cy="276860"/>
          </a:xfrm>
          <a:custGeom>
            <a:avLst/>
            <a:gdLst/>
            <a:ahLst/>
            <a:cxnLst/>
            <a:rect l="l" t="t" r="r" b="b"/>
            <a:pathLst>
              <a:path w="18415" h="276860">
                <a:moveTo>
                  <a:pt x="0" y="276851"/>
                </a:moveTo>
                <a:lnTo>
                  <a:pt x="18014" y="276851"/>
                </a:lnTo>
                <a:lnTo>
                  <a:pt x="18014" y="0"/>
                </a:lnTo>
                <a:lnTo>
                  <a:pt x="0" y="0"/>
                </a:lnTo>
                <a:lnTo>
                  <a:pt x="0" y="27685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97095" y="1752048"/>
            <a:ext cx="0" cy="46355"/>
          </a:xfrm>
          <a:custGeom>
            <a:avLst/>
            <a:gdLst/>
            <a:ahLst/>
            <a:cxnLst/>
            <a:rect l="l" t="t" r="r" b="b"/>
            <a:pathLst>
              <a:path h="46355">
                <a:moveTo>
                  <a:pt x="0" y="0"/>
                </a:moveTo>
                <a:lnTo>
                  <a:pt x="0" y="46166"/>
                </a:lnTo>
              </a:path>
            </a:pathLst>
          </a:custGeom>
          <a:ln w="1801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018209" y="1752048"/>
            <a:ext cx="18415" cy="323215"/>
          </a:xfrm>
          <a:custGeom>
            <a:avLst/>
            <a:gdLst/>
            <a:ahLst/>
            <a:cxnLst/>
            <a:rect l="l" t="t" r="r" b="b"/>
            <a:pathLst>
              <a:path w="18415" h="323214">
                <a:moveTo>
                  <a:pt x="0" y="323017"/>
                </a:moveTo>
                <a:lnTo>
                  <a:pt x="18014" y="323017"/>
                </a:lnTo>
                <a:lnTo>
                  <a:pt x="18014" y="0"/>
                </a:lnTo>
                <a:lnTo>
                  <a:pt x="0" y="0"/>
                </a:lnTo>
                <a:lnTo>
                  <a:pt x="0" y="32301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018209" y="1752048"/>
            <a:ext cx="18415" cy="323215"/>
          </a:xfrm>
          <a:custGeom>
            <a:avLst/>
            <a:gdLst/>
            <a:ahLst/>
            <a:cxnLst/>
            <a:rect l="l" t="t" r="r" b="b"/>
            <a:pathLst>
              <a:path w="18415" h="323214">
                <a:moveTo>
                  <a:pt x="0" y="323017"/>
                </a:moveTo>
                <a:lnTo>
                  <a:pt x="18014" y="323017"/>
                </a:lnTo>
                <a:lnTo>
                  <a:pt x="18014" y="0"/>
                </a:lnTo>
                <a:lnTo>
                  <a:pt x="0" y="0"/>
                </a:lnTo>
                <a:lnTo>
                  <a:pt x="0" y="32301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019906" y="1701818"/>
            <a:ext cx="15240" cy="48895"/>
          </a:xfrm>
          <a:custGeom>
            <a:avLst/>
            <a:gdLst/>
            <a:ahLst/>
            <a:cxnLst/>
            <a:rect l="l" t="t" r="r" b="b"/>
            <a:pathLst>
              <a:path w="15240" h="48894">
                <a:moveTo>
                  <a:pt x="0" y="48533"/>
                </a:moveTo>
                <a:lnTo>
                  <a:pt x="14619" y="48533"/>
                </a:lnTo>
                <a:lnTo>
                  <a:pt x="14619" y="0"/>
                </a:lnTo>
                <a:lnTo>
                  <a:pt x="0" y="0"/>
                </a:lnTo>
                <a:lnTo>
                  <a:pt x="0" y="48533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048330" y="1700120"/>
            <a:ext cx="18415" cy="375285"/>
          </a:xfrm>
          <a:custGeom>
            <a:avLst/>
            <a:gdLst/>
            <a:ahLst/>
            <a:cxnLst/>
            <a:rect l="l" t="t" r="r" b="b"/>
            <a:pathLst>
              <a:path w="18415" h="375285">
                <a:moveTo>
                  <a:pt x="0" y="374945"/>
                </a:moveTo>
                <a:lnTo>
                  <a:pt x="18014" y="374945"/>
                </a:lnTo>
                <a:lnTo>
                  <a:pt x="18014" y="0"/>
                </a:lnTo>
                <a:lnTo>
                  <a:pt x="0" y="0"/>
                </a:lnTo>
                <a:lnTo>
                  <a:pt x="0" y="37494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048330" y="1700120"/>
            <a:ext cx="18415" cy="375285"/>
          </a:xfrm>
          <a:custGeom>
            <a:avLst/>
            <a:gdLst/>
            <a:ahLst/>
            <a:cxnLst/>
            <a:rect l="l" t="t" r="r" b="b"/>
            <a:pathLst>
              <a:path w="18415" h="375285">
                <a:moveTo>
                  <a:pt x="0" y="374945"/>
                </a:moveTo>
                <a:lnTo>
                  <a:pt x="18014" y="374945"/>
                </a:lnTo>
                <a:lnTo>
                  <a:pt x="18014" y="0"/>
                </a:lnTo>
                <a:lnTo>
                  <a:pt x="0" y="0"/>
                </a:lnTo>
                <a:lnTo>
                  <a:pt x="0" y="37494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048330" y="1604943"/>
            <a:ext cx="18415" cy="95250"/>
          </a:xfrm>
          <a:custGeom>
            <a:avLst/>
            <a:gdLst/>
            <a:ahLst/>
            <a:cxnLst/>
            <a:rect l="l" t="t" r="r" b="b"/>
            <a:pathLst>
              <a:path w="18415" h="95250">
                <a:moveTo>
                  <a:pt x="0" y="95176"/>
                </a:moveTo>
                <a:lnTo>
                  <a:pt x="18014" y="95176"/>
                </a:lnTo>
                <a:lnTo>
                  <a:pt x="18014" y="0"/>
                </a:lnTo>
                <a:lnTo>
                  <a:pt x="0" y="0"/>
                </a:lnTo>
                <a:lnTo>
                  <a:pt x="0" y="95176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048330" y="1604943"/>
            <a:ext cx="18415" cy="95250"/>
          </a:xfrm>
          <a:custGeom>
            <a:avLst/>
            <a:gdLst/>
            <a:ahLst/>
            <a:cxnLst/>
            <a:rect l="l" t="t" r="r" b="b"/>
            <a:pathLst>
              <a:path w="18415" h="95250">
                <a:moveTo>
                  <a:pt x="0" y="95176"/>
                </a:moveTo>
                <a:lnTo>
                  <a:pt x="18014" y="95176"/>
                </a:lnTo>
                <a:lnTo>
                  <a:pt x="18014" y="0"/>
                </a:lnTo>
                <a:lnTo>
                  <a:pt x="0" y="0"/>
                </a:lnTo>
                <a:lnTo>
                  <a:pt x="0" y="95176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078451" y="1754893"/>
            <a:ext cx="18415" cy="320675"/>
          </a:xfrm>
          <a:custGeom>
            <a:avLst/>
            <a:gdLst/>
            <a:ahLst/>
            <a:cxnLst/>
            <a:rect l="l" t="t" r="r" b="b"/>
            <a:pathLst>
              <a:path w="18415" h="320675">
                <a:moveTo>
                  <a:pt x="0" y="320173"/>
                </a:moveTo>
                <a:lnTo>
                  <a:pt x="18087" y="320173"/>
                </a:lnTo>
                <a:lnTo>
                  <a:pt x="18087" y="0"/>
                </a:lnTo>
                <a:lnTo>
                  <a:pt x="0" y="0"/>
                </a:lnTo>
                <a:lnTo>
                  <a:pt x="0" y="32017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078451" y="1754893"/>
            <a:ext cx="18415" cy="320675"/>
          </a:xfrm>
          <a:custGeom>
            <a:avLst/>
            <a:gdLst/>
            <a:ahLst/>
            <a:cxnLst/>
            <a:rect l="l" t="t" r="r" b="b"/>
            <a:pathLst>
              <a:path w="18415" h="320675">
                <a:moveTo>
                  <a:pt x="0" y="320173"/>
                </a:moveTo>
                <a:lnTo>
                  <a:pt x="18087" y="320173"/>
                </a:lnTo>
                <a:lnTo>
                  <a:pt x="18087" y="0"/>
                </a:lnTo>
                <a:lnTo>
                  <a:pt x="0" y="0"/>
                </a:lnTo>
                <a:lnTo>
                  <a:pt x="0" y="32017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080149" y="1698900"/>
            <a:ext cx="15240" cy="54610"/>
          </a:xfrm>
          <a:custGeom>
            <a:avLst/>
            <a:gdLst/>
            <a:ahLst/>
            <a:cxnLst/>
            <a:rect l="l" t="t" r="r" b="b"/>
            <a:pathLst>
              <a:path w="15240" h="54610">
                <a:moveTo>
                  <a:pt x="0" y="54294"/>
                </a:moveTo>
                <a:lnTo>
                  <a:pt x="14692" y="54294"/>
                </a:lnTo>
                <a:lnTo>
                  <a:pt x="14692" y="0"/>
                </a:lnTo>
                <a:lnTo>
                  <a:pt x="0" y="0"/>
                </a:lnTo>
                <a:lnTo>
                  <a:pt x="0" y="5429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108572" y="1700120"/>
            <a:ext cx="18415" cy="375285"/>
          </a:xfrm>
          <a:custGeom>
            <a:avLst/>
            <a:gdLst/>
            <a:ahLst/>
            <a:cxnLst/>
            <a:rect l="l" t="t" r="r" b="b"/>
            <a:pathLst>
              <a:path w="18415" h="375285">
                <a:moveTo>
                  <a:pt x="0" y="374945"/>
                </a:moveTo>
                <a:lnTo>
                  <a:pt x="18087" y="374945"/>
                </a:lnTo>
                <a:lnTo>
                  <a:pt x="18087" y="0"/>
                </a:lnTo>
                <a:lnTo>
                  <a:pt x="0" y="0"/>
                </a:lnTo>
                <a:lnTo>
                  <a:pt x="0" y="37494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108572" y="1700120"/>
            <a:ext cx="18415" cy="375285"/>
          </a:xfrm>
          <a:custGeom>
            <a:avLst/>
            <a:gdLst/>
            <a:ahLst/>
            <a:cxnLst/>
            <a:rect l="l" t="t" r="r" b="b"/>
            <a:pathLst>
              <a:path w="18415" h="375285">
                <a:moveTo>
                  <a:pt x="0" y="374945"/>
                </a:moveTo>
                <a:lnTo>
                  <a:pt x="18087" y="374945"/>
                </a:lnTo>
                <a:lnTo>
                  <a:pt x="18087" y="0"/>
                </a:lnTo>
                <a:lnTo>
                  <a:pt x="0" y="0"/>
                </a:lnTo>
                <a:lnTo>
                  <a:pt x="0" y="37494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1110270" y="1646972"/>
            <a:ext cx="15240" cy="52069"/>
          </a:xfrm>
          <a:custGeom>
            <a:avLst/>
            <a:gdLst/>
            <a:ahLst/>
            <a:cxnLst/>
            <a:rect l="l" t="t" r="r" b="b"/>
            <a:pathLst>
              <a:path w="15240" h="52069">
                <a:moveTo>
                  <a:pt x="0" y="51450"/>
                </a:moveTo>
                <a:lnTo>
                  <a:pt x="14692" y="51450"/>
                </a:lnTo>
                <a:lnTo>
                  <a:pt x="14692" y="0"/>
                </a:lnTo>
                <a:lnTo>
                  <a:pt x="0" y="0"/>
                </a:lnTo>
                <a:lnTo>
                  <a:pt x="0" y="5145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138693" y="1752048"/>
            <a:ext cx="18415" cy="323215"/>
          </a:xfrm>
          <a:custGeom>
            <a:avLst/>
            <a:gdLst/>
            <a:ahLst/>
            <a:cxnLst/>
            <a:rect l="l" t="t" r="r" b="b"/>
            <a:pathLst>
              <a:path w="18415" h="323214">
                <a:moveTo>
                  <a:pt x="0" y="323017"/>
                </a:moveTo>
                <a:lnTo>
                  <a:pt x="18087" y="323017"/>
                </a:lnTo>
                <a:lnTo>
                  <a:pt x="18087" y="0"/>
                </a:lnTo>
                <a:lnTo>
                  <a:pt x="0" y="0"/>
                </a:lnTo>
                <a:lnTo>
                  <a:pt x="0" y="32301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138693" y="1752048"/>
            <a:ext cx="18415" cy="323215"/>
          </a:xfrm>
          <a:custGeom>
            <a:avLst/>
            <a:gdLst/>
            <a:ahLst/>
            <a:cxnLst/>
            <a:rect l="l" t="t" r="r" b="b"/>
            <a:pathLst>
              <a:path w="18415" h="323214">
                <a:moveTo>
                  <a:pt x="0" y="323017"/>
                </a:moveTo>
                <a:lnTo>
                  <a:pt x="18087" y="323017"/>
                </a:lnTo>
                <a:lnTo>
                  <a:pt x="18087" y="0"/>
                </a:lnTo>
                <a:lnTo>
                  <a:pt x="0" y="0"/>
                </a:lnTo>
                <a:lnTo>
                  <a:pt x="0" y="32301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140391" y="1687377"/>
            <a:ext cx="15240" cy="63500"/>
          </a:xfrm>
          <a:custGeom>
            <a:avLst/>
            <a:gdLst/>
            <a:ahLst/>
            <a:cxnLst/>
            <a:rect l="l" t="t" r="r" b="b"/>
            <a:pathLst>
              <a:path w="15240" h="63500">
                <a:moveTo>
                  <a:pt x="0" y="62973"/>
                </a:moveTo>
                <a:lnTo>
                  <a:pt x="14692" y="62973"/>
                </a:lnTo>
                <a:lnTo>
                  <a:pt x="14692" y="0"/>
                </a:lnTo>
                <a:lnTo>
                  <a:pt x="0" y="0"/>
                </a:lnTo>
                <a:lnTo>
                  <a:pt x="0" y="62973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168887" y="1653954"/>
            <a:ext cx="18415" cy="421640"/>
          </a:xfrm>
          <a:custGeom>
            <a:avLst/>
            <a:gdLst/>
            <a:ahLst/>
            <a:cxnLst/>
            <a:rect l="l" t="t" r="r" b="b"/>
            <a:pathLst>
              <a:path w="18415" h="421639">
                <a:moveTo>
                  <a:pt x="0" y="421111"/>
                </a:moveTo>
                <a:lnTo>
                  <a:pt x="18014" y="421111"/>
                </a:lnTo>
                <a:lnTo>
                  <a:pt x="18014" y="0"/>
                </a:lnTo>
                <a:lnTo>
                  <a:pt x="0" y="0"/>
                </a:lnTo>
                <a:lnTo>
                  <a:pt x="0" y="42111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168887" y="1653954"/>
            <a:ext cx="18415" cy="421640"/>
          </a:xfrm>
          <a:custGeom>
            <a:avLst/>
            <a:gdLst/>
            <a:ahLst/>
            <a:cxnLst/>
            <a:rect l="l" t="t" r="r" b="b"/>
            <a:pathLst>
              <a:path w="18415" h="421639">
                <a:moveTo>
                  <a:pt x="0" y="421111"/>
                </a:moveTo>
                <a:lnTo>
                  <a:pt x="18014" y="421111"/>
                </a:lnTo>
                <a:lnTo>
                  <a:pt x="18014" y="0"/>
                </a:lnTo>
                <a:lnTo>
                  <a:pt x="0" y="0"/>
                </a:lnTo>
                <a:lnTo>
                  <a:pt x="0" y="42111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177895" y="1604944"/>
            <a:ext cx="0" cy="49530"/>
          </a:xfrm>
          <a:custGeom>
            <a:avLst/>
            <a:gdLst/>
            <a:ahLst/>
            <a:cxnLst/>
            <a:rect l="l" t="t" r="r" b="b"/>
            <a:pathLst>
              <a:path h="49530">
                <a:moveTo>
                  <a:pt x="0" y="0"/>
                </a:moveTo>
                <a:lnTo>
                  <a:pt x="0" y="49010"/>
                </a:lnTo>
              </a:path>
            </a:pathLst>
          </a:custGeom>
          <a:ln w="1801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199009" y="1633752"/>
            <a:ext cx="18415" cy="441325"/>
          </a:xfrm>
          <a:custGeom>
            <a:avLst/>
            <a:gdLst/>
            <a:ahLst/>
            <a:cxnLst/>
            <a:rect l="l" t="t" r="r" b="b"/>
            <a:pathLst>
              <a:path w="18415" h="441325">
                <a:moveTo>
                  <a:pt x="0" y="441314"/>
                </a:moveTo>
                <a:lnTo>
                  <a:pt x="18014" y="441314"/>
                </a:lnTo>
                <a:lnTo>
                  <a:pt x="18014" y="0"/>
                </a:lnTo>
                <a:lnTo>
                  <a:pt x="0" y="0"/>
                </a:lnTo>
                <a:lnTo>
                  <a:pt x="0" y="44131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199008" y="1633752"/>
            <a:ext cx="18415" cy="441325"/>
          </a:xfrm>
          <a:custGeom>
            <a:avLst/>
            <a:gdLst/>
            <a:ahLst/>
            <a:cxnLst/>
            <a:rect l="l" t="t" r="r" b="b"/>
            <a:pathLst>
              <a:path w="18415" h="441325">
                <a:moveTo>
                  <a:pt x="0" y="441314"/>
                </a:moveTo>
                <a:lnTo>
                  <a:pt x="18014" y="441314"/>
                </a:lnTo>
                <a:lnTo>
                  <a:pt x="18014" y="0"/>
                </a:lnTo>
                <a:lnTo>
                  <a:pt x="0" y="0"/>
                </a:lnTo>
                <a:lnTo>
                  <a:pt x="0" y="44131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200706" y="1580677"/>
            <a:ext cx="15240" cy="51435"/>
          </a:xfrm>
          <a:custGeom>
            <a:avLst/>
            <a:gdLst/>
            <a:ahLst/>
            <a:cxnLst/>
            <a:rect l="l" t="t" r="r" b="b"/>
            <a:pathLst>
              <a:path w="15240" h="51435">
                <a:moveTo>
                  <a:pt x="0" y="51377"/>
                </a:moveTo>
                <a:lnTo>
                  <a:pt x="14619" y="51377"/>
                </a:lnTo>
                <a:lnTo>
                  <a:pt x="14619" y="0"/>
                </a:lnTo>
                <a:lnTo>
                  <a:pt x="0" y="0"/>
                </a:lnTo>
                <a:lnTo>
                  <a:pt x="0" y="51377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229130" y="1685680"/>
            <a:ext cx="18415" cy="389890"/>
          </a:xfrm>
          <a:custGeom>
            <a:avLst/>
            <a:gdLst/>
            <a:ahLst/>
            <a:cxnLst/>
            <a:rect l="l" t="t" r="r" b="b"/>
            <a:pathLst>
              <a:path w="18415" h="389889">
                <a:moveTo>
                  <a:pt x="0" y="389386"/>
                </a:moveTo>
                <a:lnTo>
                  <a:pt x="18014" y="389386"/>
                </a:lnTo>
                <a:lnTo>
                  <a:pt x="18014" y="0"/>
                </a:lnTo>
                <a:lnTo>
                  <a:pt x="0" y="0"/>
                </a:lnTo>
                <a:lnTo>
                  <a:pt x="0" y="38938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1229130" y="1685680"/>
            <a:ext cx="18415" cy="389890"/>
          </a:xfrm>
          <a:custGeom>
            <a:avLst/>
            <a:gdLst/>
            <a:ahLst/>
            <a:cxnLst/>
            <a:rect l="l" t="t" r="r" b="b"/>
            <a:pathLst>
              <a:path w="18415" h="389889">
                <a:moveTo>
                  <a:pt x="0" y="389386"/>
                </a:moveTo>
                <a:lnTo>
                  <a:pt x="18014" y="389386"/>
                </a:lnTo>
                <a:lnTo>
                  <a:pt x="18014" y="0"/>
                </a:lnTo>
                <a:lnTo>
                  <a:pt x="0" y="0"/>
                </a:lnTo>
                <a:lnTo>
                  <a:pt x="0" y="38938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1230827" y="1629687"/>
            <a:ext cx="15240" cy="54610"/>
          </a:xfrm>
          <a:custGeom>
            <a:avLst/>
            <a:gdLst/>
            <a:ahLst/>
            <a:cxnLst/>
            <a:rect l="l" t="t" r="r" b="b"/>
            <a:pathLst>
              <a:path w="15240" h="54610">
                <a:moveTo>
                  <a:pt x="0" y="54294"/>
                </a:moveTo>
                <a:lnTo>
                  <a:pt x="14619" y="54294"/>
                </a:lnTo>
                <a:lnTo>
                  <a:pt x="14619" y="0"/>
                </a:lnTo>
                <a:lnTo>
                  <a:pt x="0" y="0"/>
                </a:lnTo>
                <a:lnTo>
                  <a:pt x="0" y="5429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1259251" y="1446315"/>
            <a:ext cx="18415" cy="629285"/>
          </a:xfrm>
          <a:custGeom>
            <a:avLst/>
            <a:gdLst/>
            <a:ahLst/>
            <a:cxnLst/>
            <a:rect l="l" t="t" r="r" b="b"/>
            <a:pathLst>
              <a:path w="18415" h="629285">
                <a:moveTo>
                  <a:pt x="0" y="628750"/>
                </a:moveTo>
                <a:lnTo>
                  <a:pt x="18014" y="628750"/>
                </a:lnTo>
                <a:lnTo>
                  <a:pt x="18014" y="0"/>
                </a:lnTo>
                <a:lnTo>
                  <a:pt x="0" y="0"/>
                </a:lnTo>
                <a:lnTo>
                  <a:pt x="0" y="62875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259251" y="1446315"/>
            <a:ext cx="18415" cy="629285"/>
          </a:xfrm>
          <a:custGeom>
            <a:avLst/>
            <a:gdLst/>
            <a:ahLst/>
            <a:cxnLst/>
            <a:rect l="l" t="t" r="r" b="b"/>
            <a:pathLst>
              <a:path w="18415" h="629285">
                <a:moveTo>
                  <a:pt x="0" y="628750"/>
                </a:moveTo>
                <a:lnTo>
                  <a:pt x="18014" y="628750"/>
                </a:lnTo>
                <a:lnTo>
                  <a:pt x="18014" y="0"/>
                </a:lnTo>
                <a:lnTo>
                  <a:pt x="0" y="0"/>
                </a:lnTo>
                <a:lnTo>
                  <a:pt x="0" y="62875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259251" y="1322257"/>
            <a:ext cx="18415" cy="124460"/>
          </a:xfrm>
          <a:custGeom>
            <a:avLst/>
            <a:gdLst/>
            <a:ahLst/>
            <a:cxnLst/>
            <a:rect l="l" t="t" r="r" b="b"/>
            <a:pathLst>
              <a:path w="18415" h="124459">
                <a:moveTo>
                  <a:pt x="0" y="124058"/>
                </a:moveTo>
                <a:lnTo>
                  <a:pt x="18014" y="124058"/>
                </a:lnTo>
                <a:lnTo>
                  <a:pt x="18014" y="0"/>
                </a:lnTo>
                <a:lnTo>
                  <a:pt x="0" y="0"/>
                </a:lnTo>
                <a:lnTo>
                  <a:pt x="0" y="12405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259251" y="1322257"/>
            <a:ext cx="18415" cy="124460"/>
          </a:xfrm>
          <a:custGeom>
            <a:avLst/>
            <a:gdLst/>
            <a:ahLst/>
            <a:cxnLst/>
            <a:rect l="l" t="t" r="r" b="b"/>
            <a:pathLst>
              <a:path w="18415" h="124459">
                <a:moveTo>
                  <a:pt x="0" y="124058"/>
                </a:moveTo>
                <a:lnTo>
                  <a:pt x="18014" y="124058"/>
                </a:lnTo>
                <a:lnTo>
                  <a:pt x="18014" y="0"/>
                </a:lnTo>
                <a:lnTo>
                  <a:pt x="0" y="0"/>
                </a:lnTo>
                <a:lnTo>
                  <a:pt x="0" y="12405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289372" y="1587586"/>
            <a:ext cx="18415" cy="487680"/>
          </a:xfrm>
          <a:custGeom>
            <a:avLst/>
            <a:gdLst/>
            <a:ahLst/>
            <a:cxnLst/>
            <a:rect l="l" t="t" r="r" b="b"/>
            <a:pathLst>
              <a:path w="18415" h="487680">
                <a:moveTo>
                  <a:pt x="0" y="487480"/>
                </a:moveTo>
                <a:lnTo>
                  <a:pt x="18014" y="487480"/>
                </a:lnTo>
                <a:lnTo>
                  <a:pt x="18014" y="0"/>
                </a:lnTo>
                <a:lnTo>
                  <a:pt x="0" y="0"/>
                </a:lnTo>
                <a:lnTo>
                  <a:pt x="0" y="48748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289372" y="1587586"/>
            <a:ext cx="18415" cy="487680"/>
          </a:xfrm>
          <a:custGeom>
            <a:avLst/>
            <a:gdLst/>
            <a:ahLst/>
            <a:cxnLst/>
            <a:rect l="l" t="t" r="r" b="b"/>
            <a:pathLst>
              <a:path w="18415" h="487680">
                <a:moveTo>
                  <a:pt x="0" y="487480"/>
                </a:moveTo>
                <a:lnTo>
                  <a:pt x="18014" y="487480"/>
                </a:lnTo>
                <a:lnTo>
                  <a:pt x="18014" y="0"/>
                </a:lnTo>
                <a:lnTo>
                  <a:pt x="0" y="0"/>
                </a:lnTo>
                <a:lnTo>
                  <a:pt x="0" y="48748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289372" y="1475124"/>
            <a:ext cx="18415" cy="113030"/>
          </a:xfrm>
          <a:custGeom>
            <a:avLst/>
            <a:gdLst/>
            <a:ahLst/>
            <a:cxnLst/>
            <a:rect l="l" t="t" r="r" b="b"/>
            <a:pathLst>
              <a:path w="18415" h="113030">
                <a:moveTo>
                  <a:pt x="0" y="112461"/>
                </a:moveTo>
                <a:lnTo>
                  <a:pt x="18014" y="112461"/>
                </a:lnTo>
                <a:lnTo>
                  <a:pt x="18014" y="0"/>
                </a:lnTo>
                <a:lnTo>
                  <a:pt x="0" y="0"/>
                </a:lnTo>
                <a:lnTo>
                  <a:pt x="0" y="11246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289372" y="1475124"/>
            <a:ext cx="18415" cy="113030"/>
          </a:xfrm>
          <a:custGeom>
            <a:avLst/>
            <a:gdLst/>
            <a:ahLst/>
            <a:cxnLst/>
            <a:rect l="l" t="t" r="r" b="b"/>
            <a:pathLst>
              <a:path w="18415" h="113030">
                <a:moveTo>
                  <a:pt x="0" y="112461"/>
                </a:moveTo>
                <a:lnTo>
                  <a:pt x="18014" y="112461"/>
                </a:lnTo>
                <a:lnTo>
                  <a:pt x="18014" y="0"/>
                </a:lnTo>
                <a:lnTo>
                  <a:pt x="0" y="0"/>
                </a:lnTo>
                <a:lnTo>
                  <a:pt x="0" y="11246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1319493" y="1613550"/>
            <a:ext cx="18415" cy="461645"/>
          </a:xfrm>
          <a:custGeom>
            <a:avLst/>
            <a:gdLst/>
            <a:ahLst/>
            <a:cxnLst/>
            <a:rect l="l" t="t" r="r" b="b"/>
            <a:pathLst>
              <a:path w="18415" h="461644">
                <a:moveTo>
                  <a:pt x="0" y="461516"/>
                </a:moveTo>
                <a:lnTo>
                  <a:pt x="18087" y="461516"/>
                </a:lnTo>
                <a:lnTo>
                  <a:pt x="18087" y="0"/>
                </a:lnTo>
                <a:lnTo>
                  <a:pt x="0" y="0"/>
                </a:lnTo>
                <a:lnTo>
                  <a:pt x="0" y="46151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1319493" y="1613550"/>
            <a:ext cx="18415" cy="461645"/>
          </a:xfrm>
          <a:custGeom>
            <a:avLst/>
            <a:gdLst/>
            <a:ahLst/>
            <a:cxnLst/>
            <a:rect l="l" t="t" r="r" b="b"/>
            <a:pathLst>
              <a:path w="18415" h="461644">
                <a:moveTo>
                  <a:pt x="0" y="461516"/>
                </a:moveTo>
                <a:lnTo>
                  <a:pt x="18087" y="461516"/>
                </a:lnTo>
                <a:lnTo>
                  <a:pt x="18087" y="0"/>
                </a:lnTo>
                <a:lnTo>
                  <a:pt x="0" y="0"/>
                </a:lnTo>
                <a:lnTo>
                  <a:pt x="0" y="46151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1319493" y="1527052"/>
            <a:ext cx="18415" cy="86995"/>
          </a:xfrm>
          <a:custGeom>
            <a:avLst/>
            <a:gdLst/>
            <a:ahLst/>
            <a:cxnLst/>
            <a:rect l="l" t="t" r="r" b="b"/>
            <a:pathLst>
              <a:path w="18415" h="86994">
                <a:moveTo>
                  <a:pt x="0" y="86497"/>
                </a:moveTo>
                <a:lnTo>
                  <a:pt x="18087" y="86497"/>
                </a:lnTo>
                <a:lnTo>
                  <a:pt x="18087" y="0"/>
                </a:lnTo>
                <a:lnTo>
                  <a:pt x="0" y="0"/>
                </a:lnTo>
                <a:lnTo>
                  <a:pt x="0" y="8649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1319493" y="1527052"/>
            <a:ext cx="18415" cy="86995"/>
          </a:xfrm>
          <a:custGeom>
            <a:avLst/>
            <a:gdLst/>
            <a:ahLst/>
            <a:cxnLst/>
            <a:rect l="l" t="t" r="r" b="b"/>
            <a:pathLst>
              <a:path w="18415" h="86994">
                <a:moveTo>
                  <a:pt x="0" y="86497"/>
                </a:moveTo>
                <a:lnTo>
                  <a:pt x="18087" y="86497"/>
                </a:lnTo>
                <a:lnTo>
                  <a:pt x="18087" y="0"/>
                </a:lnTo>
                <a:lnTo>
                  <a:pt x="0" y="0"/>
                </a:lnTo>
                <a:lnTo>
                  <a:pt x="0" y="8649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349614" y="1440481"/>
            <a:ext cx="18415" cy="635000"/>
          </a:xfrm>
          <a:custGeom>
            <a:avLst/>
            <a:gdLst/>
            <a:ahLst/>
            <a:cxnLst/>
            <a:rect l="l" t="t" r="r" b="b"/>
            <a:pathLst>
              <a:path w="18415" h="635000">
                <a:moveTo>
                  <a:pt x="0" y="634585"/>
                </a:moveTo>
                <a:lnTo>
                  <a:pt x="18087" y="634585"/>
                </a:lnTo>
                <a:lnTo>
                  <a:pt x="18087" y="0"/>
                </a:lnTo>
                <a:lnTo>
                  <a:pt x="0" y="0"/>
                </a:lnTo>
                <a:lnTo>
                  <a:pt x="0" y="63458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349614" y="1440481"/>
            <a:ext cx="18415" cy="635000"/>
          </a:xfrm>
          <a:custGeom>
            <a:avLst/>
            <a:gdLst/>
            <a:ahLst/>
            <a:cxnLst/>
            <a:rect l="l" t="t" r="r" b="b"/>
            <a:pathLst>
              <a:path w="18415" h="635000">
                <a:moveTo>
                  <a:pt x="0" y="634585"/>
                </a:moveTo>
                <a:lnTo>
                  <a:pt x="18087" y="634585"/>
                </a:lnTo>
                <a:lnTo>
                  <a:pt x="18087" y="0"/>
                </a:lnTo>
                <a:lnTo>
                  <a:pt x="0" y="0"/>
                </a:lnTo>
                <a:lnTo>
                  <a:pt x="0" y="63458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351311" y="1367204"/>
            <a:ext cx="15240" cy="71755"/>
          </a:xfrm>
          <a:custGeom>
            <a:avLst/>
            <a:gdLst/>
            <a:ahLst/>
            <a:cxnLst/>
            <a:rect l="l" t="t" r="r" b="b"/>
            <a:pathLst>
              <a:path w="15240" h="71755">
                <a:moveTo>
                  <a:pt x="0" y="71579"/>
                </a:moveTo>
                <a:lnTo>
                  <a:pt x="14692" y="71579"/>
                </a:lnTo>
                <a:lnTo>
                  <a:pt x="14692" y="0"/>
                </a:lnTo>
                <a:lnTo>
                  <a:pt x="0" y="0"/>
                </a:lnTo>
                <a:lnTo>
                  <a:pt x="0" y="71579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1379735" y="1475124"/>
            <a:ext cx="18415" cy="600075"/>
          </a:xfrm>
          <a:custGeom>
            <a:avLst/>
            <a:gdLst/>
            <a:ahLst/>
            <a:cxnLst/>
            <a:rect l="l" t="t" r="r" b="b"/>
            <a:pathLst>
              <a:path w="18415" h="600075">
                <a:moveTo>
                  <a:pt x="0" y="599942"/>
                </a:moveTo>
                <a:lnTo>
                  <a:pt x="18087" y="599942"/>
                </a:lnTo>
                <a:lnTo>
                  <a:pt x="18087" y="0"/>
                </a:lnTo>
                <a:lnTo>
                  <a:pt x="0" y="0"/>
                </a:lnTo>
                <a:lnTo>
                  <a:pt x="0" y="59994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1379735" y="1475124"/>
            <a:ext cx="18415" cy="600075"/>
          </a:xfrm>
          <a:custGeom>
            <a:avLst/>
            <a:gdLst/>
            <a:ahLst/>
            <a:cxnLst/>
            <a:rect l="l" t="t" r="r" b="b"/>
            <a:pathLst>
              <a:path w="18415" h="600075">
                <a:moveTo>
                  <a:pt x="0" y="599942"/>
                </a:moveTo>
                <a:lnTo>
                  <a:pt x="18087" y="599942"/>
                </a:lnTo>
                <a:lnTo>
                  <a:pt x="18087" y="0"/>
                </a:lnTo>
                <a:lnTo>
                  <a:pt x="0" y="0"/>
                </a:lnTo>
                <a:lnTo>
                  <a:pt x="0" y="59994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1379735" y="1385709"/>
            <a:ext cx="18415" cy="89535"/>
          </a:xfrm>
          <a:custGeom>
            <a:avLst/>
            <a:gdLst/>
            <a:ahLst/>
            <a:cxnLst/>
            <a:rect l="l" t="t" r="r" b="b"/>
            <a:pathLst>
              <a:path w="18415" h="89534">
                <a:moveTo>
                  <a:pt x="0" y="89415"/>
                </a:moveTo>
                <a:lnTo>
                  <a:pt x="18087" y="89415"/>
                </a:lnTo>
                <a:lnTo>
                  <a:pt x="18087" y="0"/>
                </a:lnTo>
                <a:lnTo>
                  <a:pt x="0" y="0"/>
                </a:lnTo>
                <a:lnTo>
                  <a:pt x="0" y="8941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1379735" y="1385709"/>
            <a:ext cx="18415" cy="89535"/>
          </a:xfrm>
          <a:custGeom>
            <a:avLst/>
            <a:gdLst/>
            <a:ahLst/>
            <a:cxnLst/>
            <a:rect l="l" t="t" r="r" b="b"/>
            <a:pathLst>
              <a:path w="18415" h="89534">
                <a:moveTo>
                  <a:pt x="0" y="89415"/>
                </a:moveTo>
                <a:lnTo>
                  <a:pt x="18087" y="89415"/>
                </a:lnTo>
                <a:lnTo>
                  <a:pt x="18087" y="0"/>
                </a:lnTo>
                <a:lnTo>
                  <a:pt x="0" y="0"/>
                </a:lnTo>
                <a:lnTo>
                  <a:pt x="0" y="8941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1409929" y="1466445"/>
            <a:ext cx="18415" cy="608965"/>
          </a:xfrm>
          <a:custGeom>
            <a:avLst/>
            <a:gdLst/>
            <a:ahLst/>
            <a:cxnLst/>
            <a:rect l="l" t="t" r="r" b="b"/>
            <a:pathLst>
              <a:path w="18415" h="608964">
                <a:moveTo>
                  <a:pt x="0" y="608621"/>
                </a:moveTo>
                <a:lnTo>
                  <a:pt x="18014" y="608621"/>
                </a:lnTo>
                <a:lnTo>
                  <a:pt x="18014" y="0"/>
                </a:lnTo>
                <a:lnTo>
                  <a:pt x="0" y="0"/>
                </a:lnTo>
                <a:lnTo>
                  <a:pt x="0" y="60862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1409929" y="1466445"/>
            <a:ext cx="18415" cy="608965"/>
          </a:xfrm>
          <a:custGeom>
            <a:avLst/>
            <a:gdLst/>
            <a:ahLst/>
            <a:cxnLst/>
            <a:rect l="l" t="t" r="r" b="b"/>
            <a:pathLst>
              <a:path w="18415" h="608964">
                <a:moveTo>
                  <a:pt x="0" y="608621"/>
                </a:moveTo>
                <a:lnTo>
                  <a:pt x="18014" y="608621"/>
                </a:lnTo>
                <a:lnTo>
                  <a:pt x="18014" y="0"/>
                </a:lnTo>
                <a:lnTo>
                  <a:pt x="0" y="0"/>
                </a:lnTo>
                <a:lnTo>
                  <a:pt x="0" y="60862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1409929" y="1377030"/>
            <a:ext cx="18415" cy="89535"/>
          </a:xfrm>
          <a:custGeom>
            <a:avLst/>
            <a:gdLst/>
            <a:ahLst/>
            <a:cxnLst/>
            <a:rect l="l" t="t" r="r" b="b"/>
            <a:pathLst>
              <a:path w="18415" h="89534">
                <a:moveTo>
                  <a:pt x="0" y="89415"/>
                </a:moveTo>
                <a:lnTo>
                  <a:pt x="18014" y="89415"/>
                </a:lnTo>
                <a:lnTo>
                  <a:pt x="18014" y="0"/>
                </a:lnTo>
                <a:lnTo>
                  <a:pt x="0" y="0"/>
                </a:lnTo>
                <a:lnTo>
                  <a:pt x="0" y="8941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409929" y="1377030"/>
            <a:ext cx="18415" cy="89535"/>
          </a:xfrm>
          <a:custGeom>
            <a:avLst/>
            <a:gdLst/>
            <a:ahLst/>
            <a:cxnLst/>
            <a:rect l="l" t="t" r="r" b="b"/>
            <a:pathLst>
              <a:path w="18415" h="89534">
                <a:moveTo>
                  <a:pt x="0" y="89415"/>
                </a:moveTo>
                <a:lnTo>
                  <a:pt x="18014" y="89415"/>
                </a:lnTo>
                <a:lnTo>
                  <a:pt x="18014" y="0"/>
                </a:lnTo>
                <a:lnTo>
                  <a:pt x="0" y="0"/>
                </a:lnTo>
                <a:lnTo>
                  <a:pt x="0" y="8941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1440050" y="1492409"/>
            <a:ext cx="18415" cy="582930"/>
          </a:xfrm>
          <a:custGeom>
            <a:avLst/>
            <a:gdLst/>
            <a:ahLst/>
            <a:cxnLst/>
            <a:rect l="l" t="t" r="r" b="b"/>
            <a:pathLst>
              <a:path w="18415" h="582930">
                <a:moveTo>
                  <a:pt x="0" y="582657"/>
                </a:moveTo>
                <a:lnTo>
                  <a:pt x="18014" y="582657"/>
                </a:lnTo>
                <a:lnTo>
                  <a:pt x="18014" y="0"/>
                </a:lnTo>
                <a:lnTo>
                  <a:pt x="0" y="0"/>
                </a:lnTo>
                <a:lnTo>
                  <a:pt x="0" y="58265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440050" y="1492409"/>
            <a:ext cx="18415" cy="582930"/>
          </a:xfrm>
          <a:custGeom>
            <a:avLst/>
            <a:gdLst/>
            <a:ahLst/>
            <a:cxnLst/>
            <a:rect l="l" t="t" r="r" b="b"/>
            <a:pathLst>
              <a:path w="18415" h="582930">
                <a:moveTo>
                  <a:pt x="0" y="582657"/>
                </a:moveTo>
                <a:lnTo>
                  <a:pt x="18014" y="582657"/>
                </a:lnTo>
                <a:lnTo>
                  <a:pt x="18014" y="0"/>
                </a:lnTo>
                <a:lnTo>
                  <a:pt x="0" y="0"/>
                </a:lnTo>
                <a:lnTo>
                  <a:pt x="0" y="58265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1441747" y="1442178"/>
            <a:ext cx="15240" cy="48895"/>
          </a:xfrm>
          <a:custGeom>
            <a:avLst/>
            <a:gdLst/>
            <a:ahLst/>
            <a:cxnLst/>
            <a:rect l="l" t="t" r="r" b="b"/>
            <a:pathLst>
              <a:path w="15240" h="48894">
                <a:moveTo>
                  <a:pt x="0" y="48533"/>
                </a:moveTo>
                <a:lnTo>
                  <a:pt x="14619" y="48533"/>
                </a:lnTo>
                <a:lnTo>
                  <a:pt x="14619" y="0"/>
                </a:lnTo>
                <a:lnTo>
                  <a:pt x="0" y="0"/>
                </a:lnTo>
                <a:lnTo>
                  <a:pt x="0" y="48533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470171" y="1446315"/>
            <a:ext cx="18415" cy="629285"/>
          </a:xfrm>
          <a:custGeom>
            <a:avLst/>
            <a:gdLst/>
            <a:ahLst/>
            <a:cxnLst/>
            <a:rect l="l" t="t" r="r" b="b"/>
            <a:pathLst>
              <a:path w="18415" h="629285">
                <a:moveTo>
                  <a:pt x="0" y="628750"/>
                </a:moveTo>
                <a:lnTo>
                  <a:pt x="18014" y="628750"/>
                </a:lnTo>
                <a:lnTo>
                  <a:pt x="18014" y="0"/>
                </a:lnTo>
                <a:lnTo>
                  <a:pt x="0" y="0"/>
                </a:lnTo>
                <a:lnTo>
                  <a:pt x="0" y="62875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1470171" y="1446315"/>
            <a:ext cx="18415" cy="629285"/>
          </a:xfrm>
          <a:custGeom>
            <a:avLst/>
            <a:gdLst/>
            <a:ahLst/>
            <a:cxnLst/>
            <a:rect l="l" t="t" r="r" b="b"/>
            <a:pathLst>
              <a:path w="18415" h="629285">
                <a:moveTo>
                  <a:pt x="0" y="628750"/>
                </a:moveTo>
                <a:lnTo>
                  <a:pt x="18014" y="628750"/>
                </a:lnTo>
                <a:lnTo>
                  <a:pt x="18014" y="0"/>
                </a:lnTo>
                <a:lnTo>
                  <a:pt x="0" y="0"/>
                </a:lnTo>
                <a:lnTo>
                  <a:pt x="0" y="62875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1471869" y="1370121"/>
            <a:ext cx="15240" cy="74930"/>
          </a:xfrm>
          <a:custGeom>
            <a:avLst/>
            <a:gdLst/>
            <a:ahLst/>
            <a:cxnLst/>
            <a:rect l="l" t="t" r="r" b="b"/>
            <a:pathLst>
              <a:path w="15240" h="74930">
                <a:moveTo>
                  <a:pt x="0" y="74497"/>
                </a:moveTo>
                <a:lnTo>
                  <a:pt x="14619" y="74497"/>
                </a:lnTo>
                <a:lnTo>
                  <a:pt x="14619" y="0"/>
                </a:lnTo>
                <a:lnTo>
                  <a:pt x="0" y="0"/>
                </a:lnTo>
                <a:lnTo>
                  <a:pt x="0" y="74497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1500292" y="1400149"/>
            <a:ext cx="18415" cy="675005"/>
          </a:xfrm>
          <a:custGeom>
            <a:avLst/>
            <a:gdLst/>
            <a:ahLst/>
            <a:cxnLst/>
            <a:rect l="l" t="t" r="r" b="b"/>
            <a:pathLst>
              <a:path w="18415" h="675005">
                <a:moveTo>
                  <a:pt x="0" y="674916"/>
                </a:moveTo>
                <a:lnTo>
                  <a:pt x="18014" y="674916"/>
                </a:lnTo>
                <a:lnTo>
                  <a:pt x="18014" y="0"/>
                </a:lnTo>
                <a:lnTo>
                  <a:pt x="0" y="0"/>
                </a:lnTo>
                <a:lnTo>
                  <a:pt x="0" y="67491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1500292" y="1400149"/>
            <a:ext cx="18415" cy="675005"/>
          </a:xfrm>
          <a:custGeom>
            <a:avLst/>
            <a:gdLst/>
            <a:ahLst/>
            <a:cxnLst/>
            <a:rect l="l" t="t" r="r" b="b"/>
            <a:pathLst>
              <a:path w="18415" h="675005">
                <a:moveTo>
                  <a:pt x="0" y="674916"/>
                </a:moveTo>
                <a:lnTo>
                  <a:pt x="18014" y="674916"/>
                </a:lnTo>
                <a:lnTo>
                  <a:pt x="18014" y="0"/>
                </a:lnTo>
                <a:lnTo>
                  <a:pt x="0" y="0"/>
                </a:lnTo>
                <a:lnTo>
                  <a:pt x="0" y="67491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1500292" y="1302055"/>
            <a:ext cx="18415" cy="98425"/>
          </a:xfrm>
          <a:custGeom>
            <a:avLst/>
            <a:gdLst/>
            <a:ahLst/>
            <a:cxnLst/>
            <a:rect l="l" t="t" r="r" b="b"/>
            <a:pathLst>
              <a:path w="18415" h="98425">
                <a:moveTo>
                  <a:pt x="0" y="98094"/>
                </a:moveTo>
                <a:lnTo>
                  <a:pt x="18014" y="98094"/>
                </a:lnTo>
                <a:lnTo>
                  <a:pt x="18014" y="0"/>
                </a:lnTo>
                <a:lnTo>
                  <a:pt x="0" y="0"/>
                </a:lnTo>
                <a:lnTo>
                  <a:pt x="0" y="9809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1500292" y="1302055"/>
            <a:ext cx="18415" cy="98425"/>
          </a:xfrm>
          <a:custGeom>
            <a:avLst/>
            <a:gdLst/>
            <a:ahLst/>
            <a:cxnLst/>
            <a:rect l="l" t="t" r="r" b="b"/>
            <a:pathLst>
              <a:path w="18415" h="98425">
                <a:moveTo>
                  <a:pt x="0" y="98094"/>
                </a:moveTo>
                <a:lnTo>
                  <a:pt x="18014" y="98094"/>
                </a:lnTo>
                <a:lnTo>
                  <a:pt x="18014" y="0"/>
                </a:lnTo>
                <a:lnTo>
                  <a:pt x="0" y="0"/>
                </a:lnTo>
                <a:lnTo>
                  <a:pt x="0" y="9809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1530414" y="1276091"/>
            <a:ext cx="18415" cy="799465"/>
          </a:xfrm>
          <a:custGeom>
            <a:avLst/>
            <a:gdLst/>
            <a:ahLst/>
            <a:cxnLst/>
            <a:rect l="l" t="t" r="r" b="b"/>
            <a:pathLst>
              <a:path w="18415" h="799464">
                <a:moveTo>
                  <a:pt x="0" y="798974"/>
                </a:moveTo>
                <a:lnTo>
                  <a:pt x="18087" y="798974"/>
                </a:lnTo>
                <a:lnTo>
                  <a:pt x="18087" y="0"/>
                </a:lnTo>
                <a:lnTo>
                  <a:pt x="0" y="0"/>
                </a:lnTo>
                <a:lnTo>
                  <a:pt x="0" y="79897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1530413" y="1276091"/>
            <a:ext cx="18415" cy="799465"/>
          </a:xfrm>
          <a:custGeom>
            <a:avLst/>
            <a:gdLst/>
            <a:ahLst/>
            <a:cxnLst/>
            <a:rect l="l" t="t" r="r" b="b"/>
            <a:pathLst>
              <a:path w="18415" h="799464">
                <a:moveTo>
                  <a:pt x="0" y="798974"/>
                </a:moveTo>
                <a:lnTo>
                  <a:pt x="18087" y="798974"/>
                </a:lnTo>
                <a:lnTo>
                  <a:pt x="18087" y="0"/>
                </a:lnTo>
                <a:lnTo>
                  <a:pt x="0" y="0"/>
                </a:lnTo>
                <a:lnTo>
                  <a:pt x="0" y="79897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1530414" y="1166474"/>
            <a:ext cx="18415" cy="109855"/>
          </a:xfrm>
          <a:custGeom>
            <a:avLst/>
            <a:gdLst/>
            <a:ahLst/>
            <a:cxnLst/>
            <a:rect l="l" t="t" r="r" b="b"/>
            <a:pathLst>
              <a:path w="18415" h="109855">
                <a:moveTo>
                  <a:pt x="0" y="109617"/>
                </a:moveTo>
                <a:lnTo>
                  <a:pt x="18087" y="109617"/>
                </a:lnTo>
                <a:lnTo>
                  <a:pt x="18087" y="0"/>
                </a:lnTo>
                <a:lnTo>
                  <a:pt x="0" y="0"/>
                </a:lnTo>
                <a:lnTo>
                  <a:pt x="0" y="10961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1530413" y="1166474"/>
            <a:ext cx="18415" cy="109855"/>
          </a:xfrm>
          <a:custGeom>
            <a:avLst/>
            <a:gdLst/>
            <a:ahLst/>
            <a:cxnLst/>
            <a:rect l="l" t="t" r="r" b="b"/>
            <a:pathLst>
              <a:path w="18415" h="109855">
                <a:moveTo>
                  <a:pt x="0" y="109617"/>
                </a:moveTo>
                <a:lnTo>
                  <a:pt x="18087" y="109617"/>
                </a:lnTo>
                <a:lnTo>
                  <a:pt x="18087" y="0"/>
                </a:lnTo>
                <a:lnTo>
                  <a:pt x="0" y="0"/>
                </a:lnTo>
                <a:lnTo>
                  <a:pt x="0" y="10961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1560535" y="1071297"/>
            <a:ext cx="18415" cy="1003935"/>
          </a:xfrm>
          <a:custGeom>
            <a:avLst/>
            <a:gdLst/>
            <a:ahLst/>
            <a:cxnLst/>
            <a:rect l="l" t="t" r="r" b="b"/>
            <a:pathLst>
              <a:path w="18415" h="1003935">
                <a:moveTo>
                  <a:pt x="0" y="1003768"/>
                </a:moveTo>
                <a:lnTo>
                  <a:pt x="18087" y="1003768"/>
                </a:lnTo>
                <a:lnTo>
                  <a:pt x="18087" y="0"/>
                </a:lnTo>
                <a:lnTo>
                  <a:pt x="0" y="0"/>
                </a:lnTo>
                <a:lnTo>
                  <a:pt x="0" y="100376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1560535" y="1071297"/>
            <a:ext cx="18415" cy="1003935"/>
          </a:xfrm>
          <a:custGeom>
            <a:avLst/>
            <a:gdLst/>
            <a:ahLst/>
            <a:cxnLst/>
            <a:rect l="l" t="t" r="r" b="b"/>
            <a:pathLst>
              <a:path w="18415" h="1003935">
                <a:moveTo>
                  <a:pt x="0" y="1003768"/>
                </a:moveTo>
                <a:lnTo>
                  <a:pt x="18087" y="1003768"/>
                </a:lnTo>
                <a:lnTo>
                  <a:pt x="18087" y="0"/>
                </a:lnTo>
                <a:lnTo>
                  <a:pt x="0" y="0"/>
                </a:lnTo>
                <a:lnTo>
                  <a:pt x="0" y="100376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1560535" y="970358"/>
            <a:ext cx="18415" cy="100965"/>
          </a:xfrm>
          <a:custGeom>
            <a:avLst/>
            <a:gdLst/>
            <a:ahLst/>
            <a:cxnLst/>
            <a:rect l="l" t="t" r="r" b="b"/>
            <a:pathLst>
              <a:path w="18415" h="100965">
                <a:moveTo>
                  <a:pt x="0" y="100938"/>
                </a:moveTo>
                <a:lnTo>
                  <a:pt x="18087" y="100938"/>
                </a:lnTo>
                <a:lnTo>
                  <a:pt x="18087" y="0"/>
                </a:lnTo>
                <a:lnTo>
                  <a:pt x="0" y="0"/>
                </a:lnTo>
                <a:lnTo>
                  <a:pt x="0" y="10093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1560535" y="970359"/>
            <a:ext cx="18415" cy="100965"/>
          </a:xfrm>
          <a:custGeom>
            <a:avLst/>
            <a:gdLst/>
            <a:ahLst/>
            <a:cxnLst/>
            <a:rect l="l" t="t" r="r" b="b"/>
            <a:pathLst>
              <a:path w="18415" h="100965">
                <a:moveTo>
                  <a:pt x="0" y="100938"/>
                </a:moveTo>
                <a:lnTo>
                  <a:pt x="18087" y="100938"/>
                </a:lnTo>
                <a:lnTo>
                  <a:pt x="18087" y="0"/>
                </a:lnTo>
                <a:lnTo>
                  <a:pt x="0" y="0"/>
                </a:lnTo>
                <a:lnTo>
                  <a:pt x="0" y="10093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1590656" y="1146271"/>
            <a:ext cx="18415" cy="929005"/>
          </a:xfrm>
          <a:custGeom>
            <a:avLst/>
            <a:gdLst/>
            <a:ahLst/>
            <a:cxnLst/>
            <a:rect l="l" t="t" r="r" b="b"/>
            <a:pathLst>
              <a:path w="18415" h="929005">
                <a:moveTo>
                  <a:pt x="0" y="928794"/>
                </a:moveTo>
                <a:lnTo>
                  <a:pt x="18087" y="928794"/>
                </a:lnTo>
                <a:lnTo>
                  <a:pt x="18087" y="0"/>
                </a:lnTo>
                <a:lnTo>
                  <a:pt x="0" y="0"/>
                </a:lnTo>
                <a:lnTo>
                  <a:pt x="0" y="92879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1590656" y="1146271"/>
            <a:ext cx="18415" cy="929005"/>
          </a:xfrm>
          <a:custGeom>
            <a:avLst/>
            <a:gdLst/>
            <a:ahLst/>
            <a:cxnLst/>
            <a:rect l="l" t="t" r="r" b="b"/>
            <a:pathLst>
              <a:path w="18415" h="929005">
                <a:moveTo>
                  <a:pt x="0" y="928794"/>
                </a:moveTo>
                <a:lnTo>
                  <a:pt x="18087" y="928794"/>
                </a:lnTo>
                <a:lnTo>
                  <a:pt x="18087" y="0"/>
                </a:lnTo>
                <a:lnTo>
                  <a:pt x="0" y="0"/>
                </a:lnTo>
                <a:lnTo>
                  <a:pt x="0" y="92879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1590656" y="1056856"/>
            <a:ext cx="18415" cy="89535"/>
          </a:xfrm>
          <a:custGeom>
            <a:avLst/>
            <a:gdLst/>
            <a:ahLst/>
            <a:cxnLst/>
            <a:rect l="l" t="t" r="r" b="b"/>
            <a:pathLst>
              <a:path w="18415" h="89534">
                <a:moveTo>
                  <a:pt x="0" y="89415"/>
                </a:moveTo>
                <a:lnTo>
                  <a:pt x="18087" y="89415"/>
                </a:lnTo>
                <a:lnTo>
                  <a:pt x="18087" y="0"/>
                </a:lnTo>
                <a:lnTo>
                  <a:pt x="0" y="0"/>
                </a:lnTo>
                <a:lnTo>
                  <a:pt x="0" y="8941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1590656" y="1056856"/>
            <a:ext cx="18415" cy="89535"/>
          </a:xfrm>
          <a:custGeom>
            <a:avLst/>
            <a:gdLst/>
            <a:ahLst/>
            <a:cxnLst/>
            <a:rect l="l" t="t" r="r" b="b"/>
            <a:pathLst>
              <a:path w="18415" h="89534">
                <a:moveTo>
                  <a:pt x="0" y="89415"/>
                </a:moveTo>
                <a:lnTo>
                  <a:pt x="18087" y="89415"/>
                </a:lnTo>
                <a:lnTo>
                  <a:pt x="18087" y="0"/>
                </a:lnTo>
                <a:lnTo>
                  <a:pt x="0" y="0"/>
                </a:lnTo>
                <a:lnTo>
                  <a:pt x="0" y="8941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1620850" y="1045333"/>
            <a:ext cx="18415" cy="1029969"/>
          </a:xfrm>
          <a:custGeom>
            <a:avLst/>
            <a:gdLst/>
            <a:ahLst/>
            <a:cxnLst/>
            <a:rect l="l" t="t" r="r" b="b"/>
            <a:pathLst>
              <a:path w="18414" h="1029969">
                <a:moveTo>
                  <a:pt x="0" y="1029732"/>
                </a:moveTo>
                <a:lnTo>
                  <a:pt x="18014" y="1029732"/>
                </a:lnTo>
                <a:lnTo>
                  <a:pt x="18014" y="0"/>
                </a:lnTo>
                <a:lnTo>
                  <a:pt x="0" y="0"/>
                </a:lnTo>
                <a:lnTo>
                  <a:pt x="0" y="102973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1620850" y="1045333"/>
            <a:ext cx="18415" cy="1029969"/>
          </a:xfrm>
          <a:custGeom>
            <a:avLst/>
            <a:gdLst/>
            <a:ahLst/>
            <a:cxnLst/>
            <a:rect l="l" t="t" r="r" b="b"/>
            <a:pathLst>
              <a:path w="18414" h="1029969">
                <a:moveTo>
                  <a:pt x="0" y="1029732"/>
                </a:moveTo>
                <a:lnTo>
                  <a:pt x="18014" y="1029732"/>
                </a:lnTo>
                <a:lnTo>
                  <a:pt x="18014" y="0"/>
                </a:lnTo>
                <a:lnTo>
                  <a:pt x="0" y="0"/>
                </a:lnTo>
                <a:lnTo>
                  <a:pt x="0" y="102973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1620850" y="918431"/>
            <a:ext cx="18415" cy="127000"/>
          </a:xfrm>
          <a:custGeom>
            <a:avLst/>
            <a:gdLst/>
            <a:ahLst/>
            <a:cxnLst/>
            <a:rect l="l" t="t" r="r" b="b"/>
            <a:pathLst>
              <a:path w="18414" h="127000">
                <a:moveTo>
                  <a:pt x="0" y="126902"/>
                </a:moveTo>
                <a:lnTo>
                  <a:pt x="18014" y="126902"/>
                </a:lnTo>
                <a:lnTo>
                  <a:pt x="18014" y="0"/>
                </a:lnTo>
                <a:lnTo>
                  <a:pt x="0" y="0"/>
                </a:lnTo>
                <a:lnTo>
                  <a:pt x="0" y="12690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1620850" y="918431"/>
            <a:ext cx="18415" cy="127000"/>
          </a:xfrm>
          <a:custGeom>
            <a:avLst/>
            <a:gdLst/>
            <a:ahLst/>
            <a:cxnLst/>
            <a:rect l="l" t="t" r="r" b="b"/>
            <a:pathLst>
              <a:path w="18414" h="127000">
                <a:moveTo>
                  <a:pt x="0" y="126902"/>
                </a:moveTo>
                <a:lnTo>
                  <a:pt x="18014" y="126902"/>
                </a:lnTo>
                <a:lnTo>
                  <a:pt x="18014" y="0"/>
                </a:lnTo>
                <a:lnTo>
                  <a:pt x="0" y="0"/>
                </a:lnTo>
                <a:lnTo>
                  <a:pt x="0" y="12690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1650971" y="1180914"/>
            <a:ext cx="18415" cy="894715"/>
          </a:xfrm>
          <a:custGeom>
            <a:avLst/>
            <a:gdLst/>
            <a:ahLst/>
            <a:cxnLst/>
            <a:rect l="l" t="t" r="r" b="b"/>
            <a:pathLst>
              <a:path w="18414" h="894714">
                <a:moveTo>
                  <a:pt x="0" y="894151"/>
                </a:moveTo>
                <a:lnTo>
                  <a:pt x="18014" y="894151"/>
                </a:lnTo>
                <a:lnTo>
                  <a:pt x="18014" y="0"/>
                </a:lnTo>
                <a:lnTo>
                  <a:pt x="0" y="0"/>
                </a:lnTo>
                <a:lnTo>
                  <a:pt x="0" y="89415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1650971" y="1180914"/>
            <a:ext cx="18415" cy="894715"/>
          </a:xfrm>
          <a:custGeom>
            <a:avLst/>
            <a:gdLst/>
            <a:ahLst/>
            <a:cxnLst/>
            <a:rect l="l" t="t" r="r" b="b"/>
            <a:pathLst>
              <a:path w="18414" h="894714">
                <a:moveTo>
                  <a:pt x="0" y="894151"/>
                </a:moveTo>
                <a:lnTo>
                  <a:pt x="18014" y="894151"/>
                </a:lnTo>
                <a:lnTo>
                  <a:pt x="18014" y="0"/>
                </a:lnTo>
                <a:lnTo>
                  <a:pt x="0" y="0"/>
                </a:lnTo>
                <a:lnTo>
                  <a:pt x="0" y="89415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1650971" y="1059774"/>
            <a:ext cx="18415" cy="121285"/>
          </a:xfrm>
          <a:custGeom>
            <a:avLst/>
            <a:gdLst/>
            <a:ahLst/>
            <a:cxnLst/>
            <a:rect l="l" t="t" r="r" b="b"/>
            <a:pathLst>
              <a:path w="18414" h="121284">
                <a:moveTo>
                  <a:pt x="0" y="121140"/>
                </a:moveTo>
                <a:lnTo>
                  <a:pt x="18014" y="121140"/>
                </a:lnTo>
                <a:lnTo>
                  <a:pt x="18014" y="0"/>
                </a:lnTo>
                <a:lnTo>
                  <a:pt x="0" y="0"/>
                </a:lnTo>
                <a:lnTo>
                  <a:pt x="0" y="12114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1650971" y="1059774"/>
            <a:ext cx="18415" cy="121285"/>
          </a:xfrm>
          <a:custGeom>
            <a:avLst/>
            <a:gdLst/>
            <a:ahLst/>
            <a:cxnLst/>
            <a:rect l="l" t="t" r="r" b="b"/>
            <a:pathLst>
              <a:path w="18414" h="121284">
                <a:moveTo>
                  <a:pt x="0" y="121140"/>
                </a:moveTo>
                <a:lnTo>
                  <a:pt x="18014" y="121140"/>
                </a:lnTo>
                <a:lnTo>
                  <a:pt x="18014" y="0"/>
                </a:lnTo>
                <a:lnTo>
                  <a:pt x="0" y="0"/>
                </a:lnTo>
                <a:lnTo>
                  <a:pt x="0" y="12114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1681092" y="1229925"/>
            <a:ext cx="18415" cy="845185"/>
          </a:xfrm>
          <a:custGeom>
            <a:avLst/>
            <a:gdLst/>
            <a:ahLst/>
            <a:cxnLst/>
            <a:rect l="l" t="t" r="r" b="b"/>
            <a:pathLst>
              <a:path w="18414" h="845185">
                <a:moveTo>
                  <a:pt x="0" y="845140"/>
                </a:moveTo>
                <a:lnTo>
                  <a:pt x="18014" y="845140"/>
                </a:lnTo>
                <a:lnTo>
                  <a:pt x="18014" y="0"/>
                </a:lnTo>
                <a:lnTo>
                  <a:pt x="0" y="0"/>
                </a:lnTo>
                <a:lnTo>
                  <a:pt x="0" y="84514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1681092" y="1229925"/>
            <a:ext cx="18415" cy="845185"/>
          </a:xfrm>
          <a:custGeom>
            <a:avLst/>
            <a:gdLst/>
            <a:ahLst/>
            <a:cxnLst/>
            <a:rect l="l" t="t" r="r" b="b"/>
            <a:pathLst>
              <a:path w="18414" h="845185">
                <a:moveTo>
                  <a:pt x="0" y="845140"/>
                </a:moveTo>
                <a:lnTo>
                  <a:pt x="18014" y="845140"/>
                </a:lnTo>
                <a:lnTo>
                  <a:pt x="18014" y="0"/>
                </a:lnTo>
                <a:lnTo>
                  <a:pt x="0" y="0"/>
                </a:lnTo>
                <a:lnTo>
                  <a:pt x="0" y="84514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1681092" y="1094344"/>
            <a:ext cx="18415" cy="135890"/>
          </a:xfrm>
          <a:custGeom>
            <a:avLst/>
            <a:gdLst/>
            <a:ahLst/>
            <a:cxnLst/>
            <a:rect l="l" t="t" r="r" b="b"/>
            <a:pathLst>
              <a:path w="18414" h="135890">
                <a:moveTo>
                  <a:pt x="0" y="135581"/>
                </a:moveTo>
                <a:lnTo>
                  <a:pt x="18014" y="135581"/>
                </a:lnTo>
                <a:lnTo>
                  <a:pt x="18014" y="0"/>
                </a:lnTo>
                <a:lnTo>
                  <a:pt x="0" y="0"/>
                </a:lnTo>
                <a:lnTo>
                  <a:pt x="0" y="13558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1681092" y="1094344"/>
            <a:ext cx="18415" cy="135890"/>
          </a:xfrm>
          <a:custGeom>
            <a:avLst/>
            <a:gdLst/>
            <a:ahLst/>
            <a:cxnLst/>
            <a:rect l="l" t="t" r="r" b="b"/>
            <a:pathLst>
              <a:path w="18414" h="135890">
                <a:moveTo>
                  <a:pt x="0" y="135581"/>
                </a:moveTo>
                <a:lnTo>
                  <a:pt x="18014" y="135581"/>
                </a:lnTo>
                <a:lnTo>
                  <a:pt x="18014" y="0"/>
                </a:lnTo>
                <a:lnTo>
                  <a:pt x="0" y="0"/>
                </a:lnTo>
                <a:lnTo>
                  <a:pt x="0" y="13558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1711213" y="955918"/>
            <a:ext cx="18415" cy="1119505"/>
          </a:xfrm>
          <a:custGeom>
            <a:avLst/>
            <a:gdLst/>
            <a:ahLst/>
            <a:cxnLst/>
            <a:rect l="l" t="t" r="r" b="b"/>
            <a:pathLst>
              <a:path w="18414" h="1119505">
                <a:moveTo>
                  <a:pt x="0" y="1119148"/>
                </a:moveTo>
                <a:lnTo>
                  <a:pt x="18014" y="1119148"/>
                </a:lnTo>
                <a:lnTo>
                  <a:pt x="18014" y="0"/>
                </a:lnTo>
                <a:lnTo>
                  <a:pt x="0" y="0"/>
                </a:lnTo>
                <a:lnTo>
                  <a:pt x="0" y="111914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1711213" y="955918"/>
            <a:ext cx="18415" cy="1119505"/>
          </a:xfrm>
          <a:custGeom>
            <a:avLst/>
            <a:gdLst/>
            <a:ahLst/>
            <a:cxnLst/>
            <a:rect l="l" t="t" r="r" b="b"/>
            <a:pathLst>
              <a:path w="18414" h="1119505">
                <a:moveTo>
                  <a:pt x="0" y="1119148"/>
                </a:moveTo>
                <a:lnTo>
                  <a:pt x="18014" y="1119148"/>
                </a:lnTo>
                <a:lnTo>
                  <a:pt x="18014" y="0"/>
                </a:lnTo>
                <a:lnTo>
                  <a:pt x="0" y="0"/>
                </a:lnTo>
                <a:lnTo>
                  <a:pt x="0" y="111914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1711213" y="860741"/>
            <a:ext cx="18415" cy="95250"/>
          </a:xfrm>
          <a:custGeom>
            <a:avLst/>
            <a:gdLst/>
            <a:ahLst/>
            <a:cxnLst/>
            <a:rect l="l" t="t" r="r" b="b"/>
            <a:pathLst>
              <a:path w="18414" h="95250">
                <a:moveTo>
                  <a:pt x="0" y="95176"/>
                </a:moveTo>
                <a:lnTo>
                  <a:pt x="18014" y="95176"/>
                </a:lnTo>
                <a:lnTo>
                  <a:pt x="18014" y="0"/>
                </a:lnTo>
                <a:lnTo>
                  <a:pt x="0" y="0"/>
                </a:lnTo>
                <a:lnTo>
                  <a:pt x="0" y="95176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1711213" y="860741"/>
            <a:ext cx="18415" cy="95250"/>
          </a:xfrm>
          <a:custGeom>
            <a:avLst/>
            <a:gdLst/>
            <a:ahLst/>
            <a:cxnLst/>
            <a:rect l="l" t="t" r="r" b="b"/>
            <a:pathLst>
              <a:path w="18414" h="95250">
                <a:moveTo>
                  <a:pt x="0" y="95176"/>
                </a:moveTo>
                <a:lnTo>
                  <a:pt x="18014" y="95176"/>
                </a:lnTo>
                <a:lnTo>
                  <a:pt x="18014" y="0"/>
                </a:lnTo>
                <a:lnTo>
                  <a:pt x="0" y="0"/>
                </a:lnTo>
                <a:lnTo>
                  <a:pt x="0" y="95176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1741334" y="1042489"/>
            <a:ext cx="18415" cy="1033144"/>
          </a:xfrm>
          <a:custGeom>
            <a:avLst/>
            <a:gdLst/>
            <a:ahLst/>
            <a:cxnLst/>
            <a:rect l="l" t="t" r="r" b="b"/>
            <a:pathLst>
              <a:path w="18414" h="1033144">
                <a:moveTo>
                  <a:pt x="0" y="1032577"/>
                </a:moveTo>
                <a:lnTo>
                  <a:pt x="18014" y="1032577"/>
                </a:lnTo>
                <a:lnTo>
                  <a:pt x="18014" y="0"/>
                </a:lnTo>
                <a:lnTo>
                  <a:pt x="0" y="0"/>
                </a:lnTo>
                <a:lnTo>
                  <a:pt x="0" y="103257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1741334" y="1042489"/>
            <a:ext cx="18415" cy="1033144"/>
          </a:xfrm>
          <a:custGeom>
            <a:avLst/>
            <a:gdLst/>
            <a:ahLst/>
            <a:cxnLst/>
            <a:rect l="l" t="t" r="r" b="b"/>
            <a:pathLst>
              <a:path w="18414" h="1033144">
                <a:moveTo>
                  <a:pt x="0" y="1032577"/>
                </a:moveTo>
                <a:lnTo>
                  <a:pt x="18014" y="1032577"/>
                </a:lnTo>
                <a:lnTo>
                  <a:pt x="18014" y="0"/>
                </a:lnTo>
                <a:lnTo>
                  <a:pt x="0" y="0"/>
                </a:lnTo>
                <a:lnTo>
                  <a:pt x="0" y="103257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1741334" y="941477"/>
            <a:ext cx="18415" cy="101600"/>
          </a:xfrm>
          <a:custGeom>
            <a:avLst/>
            <a:gdLst/>
            <a:ahLst/>
            <a:cxnLst/>
            <a:rect l="l" t="t" r="r" b="b"/>
            <a:pathLst>
              <a:path w="18414" h="101600">
                <a:moveTo>
                  <a:pt x="0" y="101011"/>
                </a:moveTo>
                <a:lnTo>
                  <a:pt x="18014" y="101011"/>
                </a:lnTo>
                <a:lnTo>
                  <a:pt x="18014" y="0"/>
                </a:lnTo>
                <a:lnTo>
                  <a:pt x="0" y="0"/>
                </a:lnTo>
                <a:lnTo>
                  <a:pt x="0" y="10101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1741334" y="941477"/>
            <a:ext cx="18415" cy="101600"/>
          </a:xfrm>
          <a:custGeom>
            <a:avLst/>
            <a:gdLst/>
            <a:ahLst/>
            <a:cxnLst/>
            <a:rect l="l" t="t" r="r" b="b"/>
            <a:pathLst>
              <a:path w="18414" h="101600">
                <a:moveTo>
                  <a:pt x="0" y="101011"/>
                </a:moveTo>
                <a:lnTo>
                  <a:pt x="18014" y="101011"/>
                </a:lnTo>
                <a:lnTo>
                  <a:pt x="18014" y="0"/>
                </a:lnTo>
                <a:lnTo>
                  <a:pt x="0" y="0"/>
                </a:lnTo>
                <a:lnTo>
                  <a:pt x="0" y="10101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1771455" y="981882"/>
            <a:ext cx="18415" cy="1093470"/>
          </a:xfrm>
          <a:custGeom>
            <a:avLst/>
            <a:gdLst/>
            <a:ahLst/>
            <a:cxnLst/>
            <a:rect l="l" t="t" r="r" b="b"/>
            <a:pathLst>
              <a:path w="18414" h="1093470">
                <a:moveTo>
                  <a:pt x="0" y="1093184"/>
                </a:moveTo>
                <a:lnTo>
                  <a:pt x="18087" y="1093184"/>
                </a:lnTo>
                <a:lnTo>
                  <a:pt x="18087" y="0"/>
                </a:lnTo>
                <a:lnTo>
                  <a:pt x="0" y="0"/>
                </a:lnTo>
                <a:lnTo>
                  <a:pt x="0" y="109318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1771455" y="981882"/>
            <a:ext cx="18415" cy="1093470"/>
          </a:xfrm>
          <a:custGeom>
            <a:avLst/>
            <a:gdLst/>
            <a:ahLst/>
            <a:cxnLst/>
            <a:rect l="l" t="t" r="r" b="b"/>
            <a:pathLst>
              <a:path w="18414" h="1093470">
                <a:moveTo>
                  <a:pt x="0" y="1093184"/>
                </a:moveTo>
                <a:lnTo>
                  <a:pt x="18087" y="1093184"/>
                </a:lnTo>
                <a:lnTo>
                  <a:pt x="18087" y="0"/>
                </a:lnTo>
                <a:lnTo>
                  <a:pt x="0" y="0"/>
                </a:lnTo>
                <a:lnTo>
                  <a:pt x="0" y="109318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1773152" y="905687"/>
            <a:ext cx="15240" cy="74930"/>
          </a:xfrm>
          <a:custGeom>
            <a:avLst/>
            <a:gdLst/>
            <a:ahLst/>
            <a:cxnLst/>
            <a:rect l="l" t="t" r="r" b="b"/>
            <a:pathLst>
              <a:path w="15239" h="74930">
                <a:moveTo>
                  <a:pt x="0" y="74497"/>
                </a:moveTo>
                <a:lnTo>
                  <a:pt x="14692" y="74497"/>
                </a:lnTo>
                <a:lnTo>
                  <a:pt x="14692" y="0"/>
                </a:lnTo>
                <a:lnTo>
                  <a:pt x="0" y="0"/>
                </a:lnTo>
                <a:lnTo>
                  <a:pt x="0" y="74497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1801576" y="1175153"/>
            <a:ext cx="18415" cy="900430"/>
          </a:xfrm>
          <a:custGeom>
            <a:avLst/>
            <a:gdLst/>
            <a:ahLst/>
            <a:cxnLst/>
            <a:rect l="l" t="t" r="r" b="b"/>
            <a:pathLst>
              <a:path w="18414" h="900430">
                <a:moveTo>
                  <a:pt x="0" y="899913"/>
                </a:moveTo>
                <a:lnTo>
                  <a:pt x="18087" y="899913"/>
                </a:lnTo>
                <a:lnTo>
                  <a:pt x="18087" y="0"/>
                </a:lnTo>
                <a:lnTo>
                  <a:pt x="0" y="0"/>
                </a:lnTo>
                <a:lnTo>
                  <a:pt x="0" y="89991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1801576" y="1175153"/>
            <a:ext cx="18415" cy="900430"/>
          </a:xfrm>
          <a:custGeom>
            <a:avLst/>
            <a:gdLst/>
            <a:ahLst/>
            <a:cxnLst/>
            <a:rect l="l" t="t" r="r" b="b"/>
            <a:pathLst>
              <a:path w="18414" h="900430">
                <a:moveTo>
                  <a:pt x="0" y="899913"/>
                </a:moveTo>
                <a:lnTo>
                  <a:pt x="18087" y="899913"/>
                </a:lnTo>
                <a:lnTo>
                  <a:pt x="18087" y="0"/>
                </a:lnTo>
                <a:lnTo>
                  <a:pt x="0" y="0"/>
                </a:lnTo>
                <a:lnTo>
                  <a:pt x="0" y="89991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1801576" y="1088582"/>
            <a:ext cx="18415" cy="86995"/>
          </a:xfrm>
          <a:custGeom>
            <a:avLst/>
            <a:gdLst/>
            <a:ahLst/>
            <a:cxnLst/>
            <a:rect l="l" t="t" r="r" b="b"/>
            <a:pathLst>
              <a:path w="18414" h="86994">
                <a:moveTo>
                  <a:pt x="0" y="86570"/>
                </a:moveTo>
                <a:lnTo>
                  <a:pt x="18087" y="86570"/>
                </a:lnTo>
                <a:lnTo>
                  <a:pt x="18087" y="0"/>
                </a:lnTo>
                <a:lnTo>
                  <a:pt x="0" y="0"/>
                </a:lnTo>
                <a:lnTo>
                  <a:pt x="0" y="8657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1801576" y="1088582"/>
            <a:ext cx="18415" cy="86995"/>
          </a:xfrm>
          <a:custGeom>
            <a:avLst/>
            <a:gdLst/>
            <a:ahLst/>
            <a:cxnLst/>
            <a:rect l="l" t="t" r="r" b="b"/>
            <a:pathLst>
              <a:path w="18414" h="86994">
                <a:moveTo>
                  <a:pt x="0" y="86570"/>
                </a:moveTo>
                <a:lnTo>
                  <a:pt x="18087" y="86570"/>
                </a:lnTo>
                <a:lnTo>
                  <a:pt x="18087" y="0"/>
                </a:lnTo>
                <a:lnTo>
                  <a:pt x="0" y="0"/>
                </a:lnTo>
                <a:lnTo>
                  <a:pt x="0" y="8657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1831697" y="1175153"/>
            <a:ext cx="18415" cy="900430"/>
          </a:xfrm>
          <a:custGeom>
            <a:avLst/>
            <a:gdLst/>
            <a:ahLst/>
            <a:cxnLst/>
            <a:rect l="l" t="t" r="r" b="b"/>
            <a:pathLst>
              <a:path w="18414" h="900430">
                <a:moveTo>
                  <a:pt x="0" y="899913"/>
                </a:moveTo>
                <a:lnTo>
                  <a:pt x="18087" y="899913"/>
                </a:lnTo>
                <a:lnTo>
                  <a:pt x="18087" y="0"/>
                </a:lnTo>
                <a:lnTo>
                  <a:pt x="0" y="0"/>
                </a:lnTo>
                <a:lnTo>
                  <a:pt x="0" y="89991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1831697" y="1175153"/>
            <a:ext cx="18415" cy="900430"/>
          </a:xfrm>
          <a:custGeom>
            <a:avLst/>
            <a:gdLst/>
            <a:ahLst/>
            <a:cxnLst/>
            <a:rect l="l" t="t" r="r" b="b"/>
            <a:pathLst>
              <a:path w="18414" h="900430">
                <a:moveTo>
                  <a:pt x="0" y="899913"/>
                </a:moveTo>
                <a:lnTo>
                  <a:pt x="18087" y="899913"/>
                </a:lnTo>
                <a:lnTo>
                  <a:pt x="18087" y="0"/>
                </a:lnTo>
                <a:lnTo>
                  <a:pt x="0" y="0"/>
                </a:lnTo>
                <a:lnTo>
                  <a:pt x="0" y="89991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1833395" y="1107637"/>
            <a:ext cx="15240" cy="66040"/>
          </a:xfrm>
          <a:custGeom>
            <a:avLst/>
            <a:gdLst/>
            <a:ahLst/>
            <a:cxnLst/>
            <a:rect l="l" t="t" r="r" b="b"/>
            <a:pathLst>
              <a:path w="15239" h="66040">
                <a:moveTo>
                  <a:pt x="0" y="65818"/>
                </a:moveTo>
                <a:lnTo>
                  <a:pt x="14692" y="65818"/>
                </a:lnTo>
                <a:lnTo>
                  <a:pt x="14692" y="0"/>
                </a:lnTo>
                <a:lnTo>
                  <a:pt x="0" y="0"/>
                </a:lnTo>
                <a:lnTo>
                  <a:pt x="0" y="6581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1861891" y="1042489"/>
            <a:ext cx="18415" cy="1033144"/>
          </a:xfrm>
          <a:custGeom>
            <a:avLst/>
            <a:gdLst/>
            <a:ahLst/>
            <a:cxnLst/>
            <a:rect l="l" t="t" r="r" b="b"/>
            <a:pathLst>
              <a:path w="18414" h="1033144">
                <a:moveTo>
                  <a:pt x="0" y="1032577"/>
                </a:moveTo>
                <a:lnTo>
                  <a:pt x="18014" y="1032577"/>
                </a:lnTo>
                <a:lnTo>
                  <a:pt x="18014" y="0"/>
                </a:lnTo>
                <a:lnTo>
                  <a:pt x="0" y="0"/>
                </a:lnTo>
                <a:lnTo>
                  <a:pt x="0" y="103257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1861891" y="1042489"/>
            <a:ext cx="18415" cy="1033144"/>
          </a:xfrm>
          <a:custGeom>
            <a:avLst/>
            <a:gdLst/>
            <a:ahLst/>
            <a:cxnLst/>
            <a:rect l="l" t="t" r="r" b="b"/>
            <a:pathLst>
              <a:path w="18414" h="1033144">
                <a:moveTo>
                  <a:pt x="0" y="1032577"/>
                </a:moveTo>
                <a:lnTo>
                  <a:pt x="18014" y="1032577"/>
                </a:lnTo>
                <a:lnTo>
                  <a:pt x="18014" y="0"/>
                </a:lnTo>
                <a:lnTo>
                  <a:pt x="0" y="0"/>
                </a:lnTo>
                <a:lnTo>
                  <a:pt x="0" y="103257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1861891" y="955918"/>
            <a:ext cx="18415" cy="86995"/>
          </a:xfrm>
          <a:custGeom>
            <a:avLst/>
            <a:gdLst/>
            <a:ahLst/>
            <a:cxnLst/>
            <a:rect l="l" t="t" r="r" b="b"/>
            <a:pathLst>
              <a:path w="18414" h="86994">
                <a:moveTo>
                  <a:pt x="0" y="86570"/>
                </a:moveTo>
                <a:lnTo>
                  <a:pt x="18014" y="86570"/>
                </a:lnTo>
                <a:lnTo>
                  <a:pt x="18014" y="0"/>
                </a:lnTo>
                <a:lnTo>
                  <a:pt x="0" y="0"/>
                </a:lnTo>
                <a:lnTo>
                  <a:pt x="0" y="8657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1861891" y="955918"/>
            <a:ext cx="18415" cy="86995"/>
          </a:xfrm>
          <a:custGeom>
            <a:avLst/>
            <a:gdLst/>
            <a:ahLst/>
            <a:cxnLst/>
            <a:rect l="l" t="t" r="r" b="b"/>
            <a:pathLst>
              <a:path w="18414" h="86994">
                <a:moveTo>
                  <a:pt x="0" y="86570"/>
                </a:moveTo>
                <a:lnTo>
                  <a:pt x="18014" y="86570"/>
                </a:lnTo>
                <a:lnTo>
                  <a:pt x="18014" y="0"/>
                </a:lnTo>
                <a:lnTo>
                  <a:pt x="0" y="0"/>
                </a:lnTo>
                <a:lnTo>
                  <a:pt x="0" y="8657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1892013" y="1250127"/>
            <a:ext cx="18415" cy="825500"/>
          </a:xfrm>
          <a:custGeom>
            <a:avLst/>
            <a:gdLst/>
            <a:ahLst/>
            <a:cxnLst/>
            <a:rect l="l" t="t" r="r" b="b"/>
            <a:pathLst>
              <a:path w="18414" h="825500">
                <a:moveTo>
                  <a:pt x="0" y="824938"/>
                </a:moveTo>
                <a:lnTo>
                  <a:pt x="18014" y="824938"/>
                </a:lnTo>
                <a:lnTo>
                  <a:pt x="18014" y="0"/>
                </a:lnTo>
                <a:lnTo>
                  <a:pt x="0" y="0"/>
                </a:lnTo>
                <a:lnTo>
                  <a:pt x="0" y="82493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1892012" y="1250127"/>
            <a:ext cx="18415" cy="825500"/>
          </a:xfrm>
          <a:custGeom>
            <a:avLst/>
            <a:gdLst/>
            <a:ahLst/>
            <a:cxnLst/>
            <a:rect l="l" t="t" r="r" b="b"/>
            <a:pathLst>
              <a:path w="18414" h="825500">
                <a:moveTo>
                  <a:pt x="0" y="824938"/>
                </a:moveTo>
                <a:lnTo>
                  <a:pt x="18014" y="824938"/>
                </a:lnTo>
                <a:lnTo>
                  <a:pt x="18014" y="0"/>
                </a:lnTo>
                <a:lnTo>
                  <a:pt x="0" y="0"/>
                </a:lnTo>
                <a:lnTo>
                  <a:pt x="0" y="82493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1892013" y="1146271"/>
            <a:ext cx="18415" cy="104139"/>
          </a:xfrm>
          <a:custGeom>
            <a:avLst/>
            <a:gdLst/>
            <a:ahLst/>
            <a:cxnLst/>
            <a:rect l="l" t="t" r="r" b="b"/>
            <a:pathLst>
              <a:path w="18414" h="104140">
                <a:moveTo>
                  <a:pt x="0" y="103855"/>
                </a:moveTo>
                <a:lnTo>
                  <a:pt x="18014" y="103855"/>
                </a:lnTo>
                <a:lnTo>
                  <a:pt x="18014" y="0"/>
                </a:lnTo>
                <a:lnTo>
                  <a:pt x="0" y="0"/>
                </a:lnTo>
                <a:lnTo>
                  <a:pt x="0" y="10385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1892012" y="1146271"/>
            <a:ext cx="18415" cy="104139"/>
          </a:xfrm>
          <a:custGeom>
            <a:avLst/>
            <a:gdLst/>
            <a:ahLst/>
            <a:cxnLst/>
            <a:rect l="l" t="t" r="r" b="b"/>
            <a:pathLst>
              <a:path w="18414" h="104140">
                <a:moveTo>
                  <a:pt x="0" y="103855"/>
                </a:moveTo>
                <a:lnTo>
                  <a:pt x="18014" y="103855"/>
                </a:lnTo>
                <a:lnTo>
                  <a:pt x="18014" y="0"/>
                </a:lnTo>
                <a:lnTo>
                  <a:pt x="0" y="0"/>
                </a:lnTo>
                <a:lnTo>
                  <a:pt x="0" y="10385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1922134" y="1183832"/>
            <a:ext cx="18415" cy="891540"/>
          </a:xfrm>
          <a:custGeom>
            <a:avLst/>
            <a:gdLst/>
            <a:ahLst/>
            <a:cxnLst/>
            <a:rect l="l" t="t" r="r" b="b"/>
            <a:pathLst>
              <a:path w="18414" h="891539">
                <a:moveTo>
                  <a:pt x="0" y="891234"/>
                </a:moveTo>
                <a:lnTo>
                  <a:pt x="18014" y="891234"/>
                </a:lnTo>
                <a:lnTo>
                  <a:pt x="18014" y="0"/>
                </a:lnTo>
                <a:lnTo>
                  <a:pt x="0" y="0"/>
                </a:lnTo>
                <a:lnTo>
                  <a:pt x="0" y="89123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1922134" y="1183832"/>
            <a:ext cx="18415" cy="891540"/>
          </a:xfrm>
          <a:custGeom>
            <a:avLst/>
            <a:gdLst/>
            <a:ahLst/>
            <a:cxnLst/>
            <a:rect l="l" t="t" r="r" b="b"/>
            <a:pathLst>
              <a:path w="18414" h="891539">
                <a:moveTo>
                  <a:pt x="0" y="891234"/>
                </a:moveTo>
                <a:lnTo>
                  <a:pt x="18014" y="891234"/>
                </a:lnTo>
                <a:lnTo>
                  <a:pt x="18014" y="0"/>
                </a:lnTo>
                <a:lnTo>
                  <a:pt x="0" y="0"/>
                </a:lnTo>
                <a:lnTo>
                  <a:pt x="0" y="89123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1923831" y="1104720"/>
            <a:ext cx="15240" cy="77470"/>
          </a:xfrm>
          <a:custGeom>
            <a:avLst/>
            <a:gdLst/>
            <a:ahLst/>
            <a:cxnLst/>
            <a:rect l="l" t="t" r="r" b="b"/>
            <a:pathLst>
              <a:path w="15239" h="77469">
                <a:moveTo>
                  <a:pt x="0" y="77414"/>
                </a:moveTo>
                <a:lnTo>
                  <a:pt x="14619" y="77414"/>
                </a:lnTo>
                <a:lnTo>
                  <a:pt x="14619" y="0"/>
                </a:lnTo>
                <a:lnTo>
                  <a:pt x="0" y="0"/>
                </a:lnTo>
                <a:lnTo>
                  <a:pt x="0" y="7741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1952255" y="1215557"/>
            <a:ext cx="18415" cy="859790"/>
          </a:xfrm>
          <a:custGeom>
            <a:avLst/>
            <a:gdLst/>
            <a:ahLst/>
            <a:cxnLst/>
            <a:rect l="l" t="t" r="r" b="b"/>
            <a:pathLst>
              <a:path w="18414" h="859789">
                <a:moveTo>
                  <a:pt x="0" y="859508"/>
                </a:moveTo>
                <a:lnTo>
                  <a:pt x="18014" y="859508"/>
                </a:lnTo>
                <a:lnTo>
                  <a:pt x="18014" y="0"/>
                </a:lnTo>
                <a:lnTo>
                  <a:pt x="0" y="0"/>
                </a:lnTo>
                <a:lnTo>
                  <a:pt x="0" y="85950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1952255" y="1215557"/>
            <a:ext cx="18415" cy="859790"/>
          </a:xfrm>
          <a:custGeom>
            <a:avLst/>
            <a:gdLst/>
            <a:ahLst/>
            <a:cxnLst/>
            <a:rect l="l" t="t" r="r" b="b"/>
            <a:pathLst>
              <a:path w="18414" h="859789">
                <a:moveTo>
                  <a:pt x="0" y="859508"/>
                </a:moveTo>
                <a:lnTo>
                  <a:pt x="18014" y="859508"/>
                </a:lnTo>
                <a:lnTo>
                  <a:pt x="18014" y="0"/>
                </a:lnTo>
                <a:lnTo>
                  <a:pt x="0" y="0"/>
                </a:lnTo>
                <a:lnTo>
                  <a:pt x="0" y="85950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1952255" y="1123225"/>
            <a:ext cx="18415" cy="92710"/>
          </a:xfrm>
          <a:custGeom>
            <a:avLst/>
            <a:gdLst/>
            <a:ahLst/>
            <a:cxnLst/>
            <a:rect l="l" t="t" r="r" b="b"/>
            <a:pathLst>
              <a:path w="18414" h="92709">
                <a:moveTo>
                  <a:pt x="0" y="92332"/>
                </a:moveTo>
                <a:lnTo>
                  <a:pt x="18014" y="92332"/>
                </a:lnTo>
                <a:lnTo>
                  <a:pt x="18014" y="0"/>
                </a:lnTo>
                <a:lnTo>
                  <a:pt x="0" y="0"/>
                </a:lnTo>
                <a:lnTo>
                  <a:pt x="0" y="9233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1952255" y="1123225"/>
            <a:ext cx="18415" cy="92710"/>
          </a:xfrm>
          <a:custGeom>
            <a:avLst/>
            <a:gdLst/>
            <a:ahLst/>
            <a:cxnLst/>
            <a:rect l="l" t="t" r="r" b="b"/>
            <a:pathLst>
              <a:path w="18414" h="92709">
                <a:moveTo>
                  <a:pt x="0" y="92332"/>
                </a:moveTo>
                <a:lnTo>
                  <a:pt x="18014" y="92332"/>
                </a:lnTo>
                <a:lnTo>
                  <a:pt x="18014" y="0"/>
                </a:lnTo>
                <a:lnTo>
                  <a:pt x="0" y="0"/>
                </a:lnTo>
                <a:lnTo>
                  <a:pt x="0" y="9233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1982376" y="1255889"/>
            <a:ext cx="18415" cy="819785"/>
          </a:xfrm>
          <a:custGeom>
            <a:avLst/>
            <a:gdLst/>
            <a:ahLst/>
            <a:cxnLst/>
            <a:rect l="l" t="t" r="r" b="b"/>
            <a:pathLst>
              <a:path w="18414" h="819785">
                <a:moveTo>
                  <a:pt x="0" y="819177"/>
                </a:moveTo>
                <a:lnTo>
                  <a:pt x="18087" y="819177"/>
                </a:lnTo>
                <a:lnTo>
                  <a:pt x="18087" y="0"/>
                </a:lnTo>
                <a:lnTo>
                  <a:pt x="0" y="0"/>
                </a:lnTo>
                <a:lnTo>
                  <a:pt x="0" y="81917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1982376" y="1255889"/>
            <a:ext cx="18415" cy="819785"/>
          </a:xfrm>
          <a:custGeom>
            <a:avLst/>
            <a:gdLst/>
            <a:ahLst/>
            <a:cxnLst/>
            <a:rect l="l" t="t" r="r" b="b"/>
            <a:pathLst>
              <a:path w="18414" h="819785">
                <a:moveTo>
                  <a:pt x="0" y="819176"/>
                </a:moveTo>
                <a:lnTo>
                  <a:pt x="18087" y="819176"/>
                </a:lnTo>
                <a:lnTo>
                  <a:pt x="18087" y="0"/>
                </a:lnTo>
                <a:lnTo>
                  <a:pt x="0" y="0"/>
                </a:lnTo>
                <a:lnTo>
                  <a:pt x="0" y="81917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1982376" y="1163629"/>
            <a:ext cx="18415" cy="92710"/>
          </a:xfrm>
          <a:custGeom>
            <a:avLst/>
            <a:gdLst/>
            <a:ahLst/>
            <a:cxnLst/>
            <a:rect l="l" t="t" r="r" b="b"/>
            <a:pathLst>
              <a:path w="18414" h="92709">
                <a:moveTo>
                  <a:pt x="0" y="92259"/>
                </a:moveTo>
                <a:lnTo>
                  <a:pt x="18087" y="92259"/>
                </a:lnTo>
                <a:lnTo>
                  <a:pt x="18087" y="0"/>
                </a:lnTo>
                <a:lnTo>
                  <a:pt x="0" y="0"/>
                </a:lnTo>
                <a:lnTo>
                  <a:pt x="0" y="9225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1982376" y="1163629"/>
            <a:ext cx="18415" cy="92710"/>
          </a:xfrm>
          <a:custGeom>
            <a:avLst/>
            <a:gdLst/>
            <a:ahLst/>
            <a:cxnLst/>
            <a:rect l="l" t="t" r="r" b="b"/>
            <a:pathLst>
              <a:path w="18414" h="92709">
                <a:moveTo>
                  <a:pt x="0" y="92259"/>
                </a:moveTo>
                <a:lnTo>
                  <a:pt x="18087" y="92259"/>
                </a:lnTo>
                <a:lnTo>
                  <a:pt x="18087" y="0"/>
                </a:lnTo>
                <a:lnTo>
                  <a:pt x="0" y="0"/>
                </a:lnTo>
                <a:lnTo>
                  <a:pt x="0" y="9225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2012497" y="1051095"/>
            <a:ext cx="18415" cy="1024255"/>
          </a:xfrm>
          <a:custGeom>
            <a:avLst/>
            <a:gdLst/>
            <a:ahLst/>
            <a:cxnLst/>
            <a:rect l="l" t="t" r="r" b="b"/>
            <a:pathLst>
              <a:path w="18414" h="1024255">
                <a:moveTo>
                  <a:pt x="0" y="1023971"/>
                </a:moveTo>
                <a:lnTo>
                  <a:pt x="18087" y="1023971"/>
                </a:lnTo>
                <a:lnTo>
                  <a:pt x="18087" y="0"/>
                </a:lnTo>
                <a:lnTo>
                  <a:pt x="0" y="0"/>
                </a:lnTo>
                <a:lnTo>
                  <a:pt x="0" y="102397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2012497" y="1051095"/>
            <a:ext cx="18415" cy="1024255"/>
          </a:xfrm>
          <a:custGeom>
            <a:avLst/>
            <a:gdLst/>
            <a:ahLst/>
            <a:cxnLst/>
            <a:rect l="l" t="t" r="r" b="b"/>
            <a:pathLst>
              <a:path w="18414" h="1024255">
                <a:moveTo>
                  <a:pt x="0" y="1023971"/>
                </a:moveTo>
                <a:lnTo>
                  <a:pt x="18087" y="1023971"/>
                </a:lnTo>
                <a:lnTo>
                  <a:pt x="18087" y="0"/>
                </a:lnTo>
                <a:lnTo>
                  <a:pt x="0" y="0"/>
                </a:lnTo>
                <a:lnTo>
                  <a:pt x="0" y="102397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2014194" y="969139"/>
            <a:ext cx="15240" cy="80645"/>
          </a:xfrm>
          <a:custGeom>
            <a:avLst/>
            <a:gdLst/>
            <a:ahLst/>
            <a:cxnLst/>
            <a:rect l="l" t="t" r="r" b="b"/>
            <a:pathLst>
              <a:path w="15239" h="80644">
                <a:moveTo>
                  <a:pt x="0" y="80258"/>
                </a:moveTo>
                <a:lnTo>
                  <a:pt x="14692" y="80258"/>
                </a:lnTo>
                <a:lnTo>
                  <a:pt x="14692" y="0"/>
                </a:lnTo>
                <a:lnTo>
                  <a:pt x="0" y="0"/>
                </a:lnTo>
                <a:lnTo>
                  <a:pt x="0" y="8025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2042618" y="1229925"/>
            <a:ext cx="18415" cy="845185"/>
          </a:xfrm>
          <a:custGeom>
            <a:avLst/>
            <a:gdLst/>
            <a:ahLst/>
            <a:cxnLst/>
            <a:rect l="l" t="t" r="r" b="b"/>
            <a:pathLst>
              <a:path w="18414" h="845185">
                <a:moveTo>
                  <a:pt x="0" y="845140"/>
                </a:moveTo>
                <a:lnTo>
                  <a:pt x="18087" y="845140"/>
                </a:lnTo>
                <a:lnTo>
                  <a:pt x="18087" y="0"/>
                </a:lnTo>
                <a:lnTo>
                  <a:pt x="0" y="0"/>
                </a:lnTo>
                <a:lnTo>
                  <a:pt x="0" y="84514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2042618" y="1229925"/>
            <a:ext cx="18415" cy="845185"/>
          </a:xfrm>
          <a:custGeom>
            <a:avLst/>
            <a:gdLst/>
            <a:ahLst/>
            <a:cxnLst/>
            <a:rect l="l" t="t" r="r" b="b"/>
            <a:pathLst>
              <a:path w="18414" h="845185">
                <a:moveTo>
                  <a:pt x="0" y="845140"/>
                </a:moveTo>
                <a:lnTo>
                  <a:pt x="18087" y="845140"/>
                </a:lnTo>
                <a:lnTo>
                  <a:pt x="18087" y="0"/>
                </a:lnTo>
                <a:lnTo>
                  <a:pt x="0" y="0"/>
                </a:lnTo>
                <a:lnTo>
                  <a:pt x="0" y="84514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2042618" y="1143427"/>
            <a:ext cx="18415" cy="86995"/>
          </a:xfrm>
          <a:custGeom>
            <a:avLst/>
            <a:gdLst/>
            <a:ahLst/>
            <a:cxnLst/>
            <a:rect l="l" t="t" r="r" b="b"/>
            <a:pathLst>
              <a:path w="18414" h="86994">
                <a:moveTo>
                  <a:pt x="0" y="86497"/>
                </a:moveTo>
                <a:lnTo>
                  <a:pt x="18087" y="86497"/>
                </a:lnTo>
                <a:lnTo>
                  <a:pt x="18087" y="0"/>
                </a:lnTo>
                <a:lnTo>
                  <a:pt x="0" y="0"/>
                </a:lnTo>
                <a:lnTo>
                  <a:pt x="0" y="8649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2042618" y="1143427"/>
            <a:ext cx="18415" cy="86995"/>
          </a:xfrm>
          <a:custGeom>
            <a:avLst/>
            <a:gdLst/>
            <a:ahLst/>
            <a:cxnLst/>
            <a:rect l="l" t="t" r="r" b="b"/>
            <a:pathLst>
              <a:path w="18414" h="86994">
                <a:moveTo>
                  <a:pt x="0" y="86497"/>
                </a:moveTo>
                <a:lnTo>
                  <a:pt x="18087" y="86497"/>
                </a:lnTo>
                <a:lnTo>
                  <a:pt x="18087" y="0"/>
                </a:lnTo>
                <a:lnTo>
                  <a:pt x="0" y="0"/>
                </a:lnTo>
                <a:lnTo>
                  <a:pt x="0" y="8649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2072812" y="1154950"/>
            <a:ext cx="18415" cy="920115"/>
          </a:xfrm>
          <a:custGeom>
            <a:avLst/>
            <a:gdLst/>
            <a:ahLst/>
            <a:cxnLst/>
            <a:rect l="l" t="t" r="r" b="b"/>
            <a:pathLst>
              <a:path w="18414" h="920114">
                <a:moveTo>
                  <a:pt x="0" y="920115"/>
                </a:moveTo>
                <a:lnTo>
                  <a:pt x="18014" y="920115"/>
                </a:lnTo>
                <a:lnTo>
                  <a:pt x="18014" y="0"/>
                </a:lnTo>
                <a:lnTo>
                  <a:pt x="0" y="0"/>
                </a:lnTo>
                <a:lnTo>
                  <a:pt x="0" y="92011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2072812" y="1154951"/>
            <a:ext cx="18415" cy="920115"/>
          </a:xfrm>
          <a:custGeom>
            <a:avLst/>
            <a:gdLst/>
            <a:ahLst/>
            <a:cxnLst/>
            <a:rect l="l" t="t" r="r" b="b"/>
            <a:pathLst>
              <a:path w="18414" h="920114">
                <a:moveTo>
                  <a:pt x="0" y="920115"/>
                </a:moveTo>
                <a:lnTo>
                  <a:pt x="18014" y="920115"/>
                </a:lnTo>
                <a:lnTo>
                  <a:pt x="18014" y="0"/>
                </a:lnTo>
                <a:lnTo>
                  <a:pt x="0" y="0"/>
                </a:lnTo>
                <a:lnTo>
                  <a:pt x="0" y="92011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2074509" y="1087435"/>
            <a:ext cx="15240" cy="66040"/>
          </a:xfrm>
          <a:custGeom>
            <a:avLst/>
            <a:gdLst/>
            <a:ahLst/>
            <a:cxnLst/>
            <a:rect l="l" t="t" r="r" b="b"/>
            <a:pathLst>
              <a:path w="15239" h="66040">
                <a:moveTo>
                  <a:pt x="0" y="65818"/>
                </a:moveTo>
                <a:lnTo>
                  <a:pt x="14619" y="65818"/>
                </a:lnTo>
                <a:lnTo>
                  <a:pt x="14619" y="0"/>
                </a:lnTo>
                <a:lnTo>
                  <a:pt x="0" y="0"/>
                </a:lnTo>
                <a:lnTo>
                  <a:pt x="0" y="6581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2102933" y="1244366"/>
            <a:ext cx="18415" cy="831215"/>
          </a:xfrm>
          <a:custGeom>
            <a:avLst/>
            <a:gdLst/>
            <a:ahLst/>
            <a:cxnLst/>
            <a:rect l="l" t="t" r="r" b="b"/>
            <a:pathLst>
              <a:path w="18414" h="831214">
                <a:moveTo>
                  <a:pt x="0" y="830700"/>
                </a:moveTo>
                <a:lnTo>
                  <a:pt x="18014" y="830700"/>
                </a:lnTo>
                <a:lnTo>
                  <a:pt x="18014" y="0"/>
                </a:lnTo>
                <a:lnTo>
                  <a:pt x="0" y="0"/>
                </a:lnTo>
                <a:lnTo>
                  <a:pt x="0" y="83070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2102933" y="1244366"/>
            <a:ext cx="18415" cy="831215"/>
          </a:xfrm>
          <a:custGeom>
            <a:avLst/>
            <a:gdLst/>
            <a:ahLst/>
            <a:cxnLst/>
            <a:rect l="l" t="t" r="r" b="b"/>
            <a:pathLst>
              <a:path w="18414" h="831214">
                <a:moveTo>
                  <a:pt x="0" y="830700"/>
                </a:moveTo>
                <a:lnTo>
                  <a:pt x="18014" y="830700"/>
                </a:lnTo>
                <a:lnTo>
                  <a:pt x="18014" y="0"/>
                </a:lnTo>
                <a:lnTo>
                  <a:pt x="0" y="0"/>
                </a:lnTo>
                <a:lnTo>
                  <a:pt x="0" y="83070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2104630" y="1162409"/>
            <a:ext cx="15240" cy="80645"/>
          </a:xfrm>
          <a:custGeom>
            <a:avLst/>
            <a:gdLst/>
            <a:ahLst/>
            <a:cxnLst/>
            <a:rect l="l" t="t" r="r" b="b"/>
            <a:pathLst>
              <a:path w="15239" h="80644">
                <a:moveTo>
                  <a:pt x="0" y="80258"/>
                </a:moveTo>
                <a:lnTo>
                  <a:pt x="14619" y="80258"/>
                </a:lnTo>
                <a:lnTo>
                  <a:pt x="14619" y="0"/>
                </a:lnTo>
                <a:lnTo>
                  <a:pt x="0" y="0"/>
                </a:lnTo>
                <a:lnTo>
                  <a:pt x="0" y="8025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2133054" y="1042489"/>
            <a:ext cx="18415" cy="1033144"/>
          </a:xfrm>
          <a:custGeom>
            <a:avLst/>
            <a:gdLst/>
            <a:ahLst/>
            <a:cxnLst/>
            <a:rect l="l" t="t" r="r" b="b"/>
            <a:pathLst>
              <a:path w="18414" h="1033144">
                <a:moveTo>
                  <a:pt x="0" y="1032577"/>
                </a:moveTo>
                <a:lnTo>
                  <a:pt x="18014" y="1032577"/>
                </a:lnTo>
                <a:lnTo>
                  <a:pt x="18014" y="0"/>
                </a:lnTo>
                <a:lnTo>
                  <a:pt x="0" y="0"/>
                </a:lnTo>
                <a:lnTo>
                  <a:pt x="0" y="103257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2133054" y="1042489"/>
            <a:ext cx="18415" cy="1033144"/>
          </a:xfrm>
          <a:custGeom>
            <a:avLst/>
            <a:gdLst/>
            <a:ahLst/>
            <a:cxnLst/>
            <a:rect l="l" t="t" r="r" b="b"/>
            <a:pathLst>
              <a:path w="18414" h="1033144">
                <a:moveTo>
                  <a:pt x="0" y="1032577"/>
                </a:moveTo>
                <a:lnTo>
                  <a:pt x="18014" y="1032577"/>
                </a:lnTo>
                <a:lnTo>
                  <a:pt x="18014" y="0"/>
                </a:lnTo>
                <a:lnTo>
                  <a:pt x="0" y="0"/>
                </a:lnTo>
                <a:lnTo>
                  <a:pt x="0" y="103257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2133054" y="941477"/>
            <a:ext cx="18415" cy="101600"/>
          </a:xfrm>
          <a:custGeom>
            <a:avLst/>
            <a:gdLst/>
            <a:ahLst/>
            <a:cxnLst/>
            <a:rect l="l" t="t" r="r" b="b"/>
            <a:pathLst>
              <a:path w="18414" h="101600">
                <a:moveTo>
                  <a:pt x="0" y="101011"/>
                </a:moveTo>
                <a:lnTo>
                  <a:pt x="18014" y="101011"/>
                </a:lnTo>
                <a:lnTo>
                  <a:pt x="18014" y="0"/>
                </a:lnTo>
                <a:lnTo>
                  <a:pt x="0" y="0"/>
                </a:lnTo>
                <a:lnTo>
                  <a:pt x="0" y="10101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2133054" y="941477"/>
            <a:ext cx="18415" cy="101600"/>
          </a:xfrm>
          <a:custGeom>
            <a:avLst/>
            <a:gdLst/>
            <a:ahLst/>
            <a:cxnLst/>
            <a:rect l="l" t="t" r="r" b="b"/>
            <a:pathLst>
              <a:path w="18414" h="101600">
                <a:moveTo>
                  <a:pt x="0" y="101011"/>
                </a:moveTo>
                <a:lnTo>
                  <a:pt x="18014" y="101011"/>
                </a:lnTo>
                <a:lnTo>
                  <a:pt x="18014" y="0"/>
                </a:lnTo>
                <a:lnTo>
                  <a:pt x="0" y="0"/>
                </a:lnTo>
                <a:lnTo>
                  <a:pt x="0" y="10101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2163175" y="1013607"/>
            <a:ext cx="18415" cy="1061720"/>
          </a:xfrm>
          <a:custGeom>
            <a:avLst/>
            <a:gdLst/>
            <a:ahLst/>
            <a:cxnLst/>
            <a:rect l="l" t="t" r="r" b="b"/>
            <a:pathLst>
              <a:path w="18414" h="1061720">
                <a:moveTo>
                  <a:pt x="0" y="1061458"/>
                </a:moveTo>
                <a:lnTo>
                  <a:pt x="18014" y="1061458"/>
                </a:lnTo>
                <a:lnTo>
                  <a:pt x="18014" y="0"/>
                </a:lnTo>
                <a:lnTo>
                  <a:pt x="0" y="0"/>
                </a:lnTo>
                <a:lnTo>
                  <a:pt x="0" y="106145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2163175" y="1013607"/>
            <a:ext cx="18415" cy="1061720"/>
          </a:xfrm>
          <a:custGeom>
            <a:avLst/>
            <a:gdLst/>
            <a:ahLst/>
            <a:cxnLst/>
            <a:rect l="l" t="t" r="r" b="b"/>
            <a:pathLst>
              <a:path w="18414" h="1061720">
                <a:moveTo>
                  <a:pt x="0" y="1061458"/>
                </a:moveTo>
                <a:lnTo>
                  <a:pt x="18014" y="1061458"/>
                </a:lnTo>
                <a:lnTo>
                  <a:pt x="18014" y="0"/>
                </a:lnTo>
                <a:lnTo>
                  <a:pt x="0" y="0"/>
                </a:lnTo>
                <a:lnTo>
                  <a:pt x="0" y="106145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2164872" y="954771"/>
            <a:ext cx="15240" cy="57150"/>
          </a:xfrm>
          <a:custGeom>
            <a:avLst/>
            <a:gdLst/>
            <a:ahLst/>
            <a:cxnLst/>
            <a:rect l="l" t="t" r="r" b="b"/>
            <a:pathLst>
              <a:path w="15239" h="57150">
                <a:moveTo>
                  <a:pt x="0" y="57139"/>
                </a:moveTo>
                <a:lnTo>
                  <a:pt x="14619" y="57139"/>
                </a:lnTo>
                <a:lnTo>
                  <a:pt x="14619" y="0"/>
                </a:lnTo>
                <a:lnTo>
                  <a:pt x="0" y="0"/>
                </a:lnTo>
                <a:lnTo>
                  <a:pt x="0" y="57139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2193296" y="941477"/>
            <a:ext cx="18415" cy="1134110"/>
          </a:xfrm>
          <a:custGeom>
            <a:avLst/>
            <a:gdLst/>
            <a:ahLst/>
            <a:cxnLst/>
            <a:rect l="l" t="t" r="r" b="b"/>
            <a:pathLst>
              <a:path w="18414" h="1134110">
                <a:moveTo>
                  <a:pt x="0" y="1133588"/>
                </a:moveTo>
                <a:lnTo>
                  <a:pt x="18014" y="1133588"/>
                </a:lnTo>
                <a:lnTo>
                  <a:pt x="18014" y="0"/>
                </a:lnTo>
                <a:lnTo>
                  <a:pt x="0" y="0"/>
                </a:lnTo>
                <a:lnTo>
                  <a:pt x="0" y="113358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2193296" y="941477"/>
            <a:ext cx="18415" cy="1134110"/>
          </a:xfrm>
          <a:custGeom>
            <a:avLst/>
            <a:gdLst/>
            <a:ahLst/>
            <a:cxnLst/>
            <a:rect l="l" t="t" r="r" b="b"/>
            <a:pathLst>
              <a:path w="18414" h="1134110">
                <a:moveTo>
                  <a:pt x="0" y="1133588"/>
                </a:moveTo>
                <a:lnTo>
                  <a:pt x="18014" y="1133588"/>
                </a:lnTo>
                <a:lnTo>
                  <a:pt x="18014" y="0"/>
                </a:lnTo>
                <a:lnTo>
                  <a:pt x="0" y="0"/>
                </a:lnTo>
                <a:lnTo>
                  <a:pt x="0" y="113358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2193296" y="834777"/>
            <a:ext cx="18415" cy="107314"/>
          </a:xfrm>
          <a:custGeom>
            <a:avLst/>
            <a:gdLst/>
            <a:ahLst/>
            <a:cxnLst/>
            <a:rect l="l" t="t" r="r" b="b"/>
            <a:pathLst>
              <a:path w="18414" h="107315">
                <a:moveTo>
                  <a:pt x="0" y="106700"/>
                </a:moveTo>
                <a:lnTo>
                  <a:pt x="18014" y="106700"/>
                </a:lnTo>
                <a:lnTo>
                  <a:pt x="18014" y="0"/>
                </a:lnTo>
                <a:lnTo>
                  <a:pt x="0" y="0"/>
                </a:lnTo>
                <a:lnTo>
                  <a:pt x="0" y="10670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2193296" y="834777"/>
            <a:ext cx="18415" cy="107314"/>
          </a:xfrm>
          <a:custGeom>
            <a:avLst/>
            <a:gdLst/>
            <a:ahLst/>
            <a:cxnLst/>
            <a:rect l="l" t="t" r="r" b="b"/>
            <a:pathLst>
              <a:path w="18414" h="107315">
                <a:moveTo>
                  <a:pt x="0" y="106700"/>
                </a:moveTo>
                <a:lnTo>
                  <a:pt x="18014" y="106700"/>
                </a:lnTo>
                <a:lnTo>
                  <a:pt x="18014" y="0"/>
                </a:lnTo>
                <a:lnTo>
                  <a:pt x="0" y="0"/>
                </a:lnTo>
                <a:lnTo>
                  <a:pt x="0" y="10670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292313" y="775410"/>
            <a:ext cx="0" cy="1299845"/>
          </a:xfrm>
          <a:custGeom>
            <a:avLst/>
            <a:gdLst/>
            <a:ahLst/>
            <a:cxnLst/>
            <a:rect l="l" t="t" r="r" b="b"/>
            <a:pathLst>
              <a:path h="1299845">
                <a:moveTo>
                  <a:pt x="0" y="1299655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268755" y="2075066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 txBox="1"/>
          <p:nvPr/>
        </p:nvSpPr>
        <p:spPr>
          <a:xfrm>
            <a:off x="171891" y="2043613"/>
            <a:ext cx="94615" cy="6350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dirty="0">
                <a:latin typeface="Tahoma"/>
                <a:cs typeface="Tahoma"/>
              </a:rPr>
              <a:t>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42" name="object 242"/>
          <p:cNvSpPr/>
          <p:nvPr/>
        </p:nvSpPr>
        <p:spPr>
          <a:xfrm>
            <a:off x="268755" y="1786618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 txBox="1"/>
          <p:nvPr/>
        </p:nvSpPr>
        <p:spPr>
          <a:xfrm>
            <a:off x="171891" y="1717699"/>
            <a:ext cx="94615" cy="13843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-5" dirty="0">
                <a:latin typeface="Tahoma"/>
                <a:cs typeface="Tahoma"/>
              </a:rPr>
              <a:t>100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44" name="object 244"/>
          <p:cNvSpPr/>
          <p:nvPr/>
        </p:nvSpPr>
        <p:spPr>
          <a:xfrm>
            <a:off x="268755" y="1498170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 txBox="1"/>
          <p:nvPr/>
        </p:nvSpPr>
        <p:spPr>
          <a:xfrm>
            <a:off x="171891" y="1429252"/>
            <a:ext cx="94615" cy="13843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-5" dirty="0">
                <a:latin typeface="Tahoma"/>
                <a:cs typeface="Tahoma"/>
              </a:rPr>
              <a:t>200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46" name="object 246"/>
          <p:cNvSpPr/>
          <p:nvPr/>
        </p:nvSpPr>
        <p:spPr>
          <a:xfrm>
            <a:off x="268755" y="1209723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 txBox="1"/>
          <p:nvPr/>
        </p:nvSpPr>
        <p:spPr>
          <a:xfrm>
            <a:off x="171891" y="1140804"/>
            <a:ext cx="94615" cy="13843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-5" dirty="0">
                <a:latin typeface="Tahoma"/>
                <a:cs typeface="Tahoma"/>
              </a:rPr>
              <a:t>300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48" name="object 248"/>
          <p:cNvSpPr/>
          <p:nvPr/>
        </p:nvSpPr>
        <p:spPr>
          <a:xfrm>
            <a:off x="268755" y="921348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 txBox="1"/>
          <p:nvPr/>
        </p:nvSpPr>
        <p:spPr>
          <a:xfrm>
            <a:off x="171891" y="852429"/>
            <a:ext cx="94615" cy="13843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-5" dirty="0">
                <a:latin typeface="Tahoma"/>
                <a:cs typeface="Tahoma"/>
              </a:rPr>
              <a:t>400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50" name="object 250"/>
          <p:cNvSpPr txBox="1"/>
          <p:nvPr/>
        </p:nvSpPr>
        <p:spPr>
          <a:xfrm>
            <a:off x="45062" y="1147953"/>
            <a:ext cx="94615" cy="55499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45" dirty="0">
                <a:latin typeface="Tahoma"/>
                <a:cs typeface="Tahoma"/>
              </a:rPr>
              <a:t>Number </a:t>
            </a:r>
            <a:r>
              <a:rPr sz="450" spc="25" dirty="0">
                <a:latin typeface="Tahoma"/>
                <a:cs typeface="Tahoma"/>
              </a:rPr>
              <a:t>of</a:t>
            </a:r>
            <a:r>
              <a:rPr sz="450" spc="-75" dirty="0">
                <a:latin typeface="Tahoma"/>
                <a:cs typeface="Tahoma"/>
              </a:rPr>
              <a:t> </a:t>
            </a:r>
            <a:r>
              <a:rPr sz="450" spc="35" dirty="0">
                <a:latin typeface="Tahoma"/>
                <a:cs typeface="Tahoma"/>
              </a:rPr>
              <a:t>events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51" name="object 251"/>
          <p:cNvSpPr/>
          <p:nvPr/>
        </p:nvSpPr>
        <p:spPr>
          <a:xfrm>
            <a:off x="292313" y="2075066"/>
            <a:ext cx="1982470" cy="0"/>
          </a:xfrm>
          <a:custGeom>
            <a:avLst/>
            <a:gdLst/>
            <a:ahLst/>
            <a:cxnLst/>
            <a:rect l="l" t="t" r="r" b="b"/>
            <a:pathLst>
              <a:path w="1982470">
                <a:moveTo>
                  <a:pt x="0" y="0"/>
                </a:moveTo>
                <a:lnTo>
                  <a:pt x="1982011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 txBox="1"/>
          <p:nvPr/>
        </p:nvSpPr>
        <p:spPr>
          <a:xfrm>
            <a:off x="331235" y="2085923"/>
            <a:ext cx="1874520" cy="115570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spc="-5" dirty="0">
                <a:latin typeface="Tahoma"/>
                <a:cs typeface="Tahoma"/>
              </a:rPr>
              <a:t>1960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1962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1964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1966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1968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1970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1972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1974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1976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250" spc="-5" dirty="0">
                <a:latin typeface="Tahoma"/>
                <a:cs typeface="Tahoma"/>
              </a:rPr>
              <a:t>1978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250" spc="-5" dirty="0">
                <a:latin typeface="Tahoma"/>
                <a:cs typeface="Tahoma"/>
              </a:rPr>
              <a:t>2000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2002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2004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2006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2008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2010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2012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2014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2016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250" spc="-5" dirty="0">
                <a:latin typeface="Tahoma"/>
                <a:cs typeface="Tahoma"/>
              </a:rPr>
              <a:t>2018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2020</a:t>
            </a:r>
            <a:endParaRPr sz="250">
              <a:latin typeface="Tahoma"/>
              <a:cs typeface="Tahoma"/>
            </a:endParaRPr>
          </a:p>
        </p:txBody>
      </p:sp>
      <p:sp>
        <p:nvSpPr>
          <p:cNvPr id="253" name="object 253"/>
          <p:cNvSpPr/>
          <p:nvPr/>
        </p:nvSpPr>
        <p:spPr>
          <a:xfrm>
            <a:off x="621748" y="2223629"/>
            <a:ext cx="1323340" cy="109855"/>
          </a:xfrm>
          <a:custGeom>
            <a:avLst/>
            <a:gdLst/>
            <a:ahLst/>
            <a:cxnLst/>
            <a:rect l="l" t="t" r="r" b="b"/>
            <a:pathLst>
              <a:path w="1323339" h="109855">
                <a:moveTo>
                  <a:pt x="0" y="109836"/>
                </a:moveTo>
                <a:lnTo>
                  <a:pt x="1323140" y="109836"/>
                </a:lnTo>
                <a:lnTo>
                  <a:pt x="1323140" y="0"/>
                </a:lnTo>
                <a:lnTo>
                  <a:pt x="0" y="0"/>
                </a:lnTo>
                <a:lnTo>
                  <a:pt x="0" y="1098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647202" y="2278547"/>
            <a:ext cx="220979" cy="0"/>
          </a:xfrm>
          <a:custGeom>
            <a:avLst/>
            <a:gdLst/>
            <a:ahLst/>
            <a:cxnLst/>
            <a:rect l="l" t="t" r="r" b="b"/>
            <a:pathLst>
              <a:path w="220980">
                <a:moveTo>
                  <a:pt x="0" y="0"/>
                </a:moveTo>
                <a:lnTo>
                  <a:pt x="220620" y="0"/>
                </a:lnTo>
              </a:path>
            </a:pathLst>
          </a:custGeom>
          <a:ln w="58929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648899" y="2250780"/>
            <a:ext cx="217804" cy="55880"/>
          </a:xfrm>
          <a:custGeom>
            <a:avLst/>
            <a:gdLst/>
            <a:ahLst/>
            <a:cxnLst/>
            <a:rect l="l" t="t" r="r" b="b"/>
            <a:pathLst>
              <a:path w="217805" h="55880">
                <a:moveTo>
                  <a:pt x="0" y="55534"/>
                </a:moveTo>
                <a:lnTo>
                  <a:pt x="217226" y="55534"/>
                </a:lnTo>
                <a:lnTo>
                  <a:pt x="217226" y="0"/>
                </a:lnTo>
                <a:lnTo>
                  <a:pt x="0" y="0"/>
                </a:lnTo>
                <a:lnTo>
                  <a:pt x="0" y="55534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1318399" y="2278547"/>
            <a:ext cx="220979" cy="0"/>
          </a:xfrm>
          <a:custGeom>
            <a:avLst/>
            <a:gdLst/>
            <a:ahLst/>
            <a:cxnLst/>
            <a:rect l="l" t="t" r="r" b="b"/>
            <a:pathLst>
              <a:path w="220980">
                <a:moveTo>
                  <a:pt x="0" y="0"/>
                </a:moveTo>
                <a:lnTo>
                  <a:pt x="220620" y="0"/>
                </a:lnTo>
              </a:path>
            </a:pathLst>
          </a:custGeom>
          <a:ln w="58929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1320096" y="2250780"/>
            <a:ext cx="217804" cy="55880"/>
          </a:xfrm>
          <a:custGeom>
            <a:avLst/>
            <a:gdLst/>
            <a:ahLst/>
            <a:cxnLst/>
            <a:rect l="l" t="t" r="r" b="b"/>
            <a:pathLst>
              <a:path w="217805" h="55880">
                <a:moveTo>
                  <a:pt x="0" y="55534"/>
                </a:moveTo>
                <a:lnTo>
                  <a:pt x="217226" y="55534"/>
                </a:lnTo>
                <a:lnTo>
                  <a:pt x="217226" y="0"/>
                </a:lnTo>
                <a:lnTo>
                  <a:pt x="0" y="0"/>
                </a:lnTo>
                <a:lnTo>
                  <a:pt x="0" y="5553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 txBox="1"/>
          <p:nvPr/>
        </p:nvSpPr>
        <p:spPr>
          <a:xfrm>
            <a:off x="623446" y="2225327"/>
            <a:ext cx="1332865" cy="106680"/>
          </a:xfrm>
          <a:prstGeom prst="rect">
            <a:avLst/>
          </a:prstGeom>
          <a:ln w="3394">
            <a:solidFill>
              <a:srgbClr val="000000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marL="279400">
              <a:lnSpc>
                <a:spcPct val="100000"/>
              </a:lnSpc>
              <a:spcBef>
                <a:spcPts val="195"/>
              </a:spcBef>
              <a:tabLst>
                <a:tab pos="950594" algn="l"/>
              </a:tabLst>
            </a:pPr>
            <a:r>
              <a:rPr sz="350" spc="30" dirty="0">
                <a:latin typeface="Tahoma"/>
                <a:cs typeface="Tahoma"/>
              </a:rPr>
              <a:t>Climatic</a:t>
            </a:r>
            <a:r>
              <a:rPr sz="350" spc="15" dirty="0">
                <a:latin typeface="Tahoma"/>
                <a:cs typeface="Tahoma"/>
              </a:rPr>
              <a:t> </a:t>
            </a:r>
            <a:r>
              <a:rPr sz="350" spc="35" dirty="0">
                <a:latin typeface="Tahoma"/>
                <a:cs typeface="Tahoma"/>
              </a:rPr>
              <a:t>events	Natural</a:t>
            </a:r>
            <a:r>
              <a:rPr sz="350" spc="-60" dirty="0">
                <a:latin typeface="Tahoma"/>
                <a:cs typeface="Tahoma"/>
              </a:rPr>
              <a:t> </a:t>
            </a:r>
            <a:r>
              <a:rPr sz="350" spc="30" dirty="0">
                <a:latin typeface="Tahoma"/>
                <a:cs typeface="Tahoma"/>
              </a:rPr>
              <a:t>disaster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59" name="object 259"/>
          <p:cNvSpPr txBox="1"/>
          <p:nvPr/>
        </p:nvSpPr>
        <p:spPr>
          <a:xfrm>
            <a:off x="3084410" y="564602"/>
            <a:ext cx="829944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USD</a:t>
            </a:r>
            <a:r>
              <a:rPr sz="1100" spc="-10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damages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60" name="object 260"/>
          <p:cNvSpPr/>
          <p:nvPr/>
        </p:nvSpPr>
        <p:spPr>
          <a:xfrm>
            <a:off x="2332824" y="761180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1696650"/>
                </a:move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lnTo>
                  <a:pt x="0" y="1696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2334522" y="2456133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2334522" y="762245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2626835" y="821685"/>
            <a:ext cx="1978660" cy="1296670"/>
          </a:xfrm>
          <a:custGeom>
            <a:avLst/>
            <a:gdLst/>
            <a:ahLst/>
            <a:cxnLst/>
            <a:rect l="l" t="t" r="r" b="b"/>
            <a:pathLst>
              <a:path w="1978660" h="1296670">
                <a:moveTo>
                  <a:pt x="0" y="1296261"/>
                </a:moveTo>
                <a:lnTo>
                  <a:pt x="1978616" y="1296261"/>
                </a:lnTo>
                <a:lnTo>
                  <a:pt x="1978616" y="0"/>
                </a:lnTo>
                <a:lnTo>
                  <a:pt x="0" y="0"/>
                </a:lnTo>
                <a:lnTo>
                  <a:pt x="0" y="1296261"/>
                </a:lnTo>
                <a:close/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2625138" y="2119643"/>
            <a:ext cx="1982470" cy="0"/>
          </a:xfrm>
          <a:custGeom>
            <a:avLst/>
            <a:gdLst/>
            <a:ahLst/>
            <a:cxnLst/>
            <a:rect l="l" t="t" r="r" b="b"/>
            <a:pathLst>
              <a:path w="1982470">
                <a:moveTo>
                  <a:pt x="0" y="0"/>
                </a:moveTo>
                <a:lnTo>
                  <a:pt x="1982011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2625138" y="1836884"/>
            <a:ext cx="1982470" cy="0"/>
          </a:xfrm>
          <a:custGeom>
            <a:avLst/>
            <a:gdLst/>
            <a:ahLst/>
            <a:cxnLst/>
            <a:rect l="l" t="t" r="r" b="b"/>
            <a:pathLst>
              <a:path w="1982470">
                <a:moveTo>
                  <a:pt x="0" y="0"/>
                </a:moveTo>
                <a:lnTo>
                  <a:pt x="1982011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2625138" y="1554125"/>
            <a:ext cx="1982470" cy="0"/>
          </a:xfrm>
          <a:custGeom>
            <a:avLst/>
            <a:gdLst/>
            <a:ahLst/>
            <a:cxnLst/>
            <a:rect l="l" t="t" r="r" b="b"/>
            <a:pathLst>
              <a:path w="1982470">
                <a:moveTo>
                  <a:pt x="0" y="0"/>
                </a:moveTo>
                <a:lnTo>
                  <a:pt x="1982011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2625138" y="1271293"/>
            <a:ext cx="1982470" cy="0"/>
          </a:xfrm>
          <a:custGeom>
            <a:avLst/>
            <a:gdLst/>
            <a:ahLst/>
            <a:cxnLst/>
            <a:rect l="l" t="t" r="r" b="b"/>
            <a:pathLst>
              <a:path w="1982470">
                <a:moveTo>
                  <a:pt x="0" y="0"/>
                </a:moveTo>
                <a:lnTo>
                  <a:pt x="1982011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2625138" y="988534"/>
            <a:ext cx="1982470" cy="0"/>
          </a:xfrm>
          <a:custGeom>
            <a:avLst/>
            <a:gdLst/>
            <a:ahLst/>
            <a:cxnLst/>
            <a:rect l="l" t="t" r="r" b="b"/>
            <a:pathLst>
              <a:path w="1982470">
                <a:moveTo>
                  <a:pt x="0" y="0"/>
                </a:moveTo>
                <a:lnTo>
                  <a:pt x="1982011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2688151" y="2107901"/>
            <a:ext cx="18415" cy="12065"/>
          </a:xfrm>
          <a:custGeom>
            <a:avLst/>
            <a:gdLst/>
            <a:ahLst/>
            <a:cxnLst/>
            <a:rect l="l" t="t" r="r" b="b"/>
            <a:pathLst>
              <a:path w="18414" h="12064">
                <a:moveTo>
                  <a:pt x="0" y="11742"/>
                </a:moveTo>
                <a:lnTo>
                  <a:pt x="18014" y="11742"/>
                </a:lnTo>
                <a:lnTo>
                  <a:pt x="18014" y="0"/>
                </a:lnTo>
                <a:lnTo>
                  <a:pt x="0" y="0"/>
                </a:lnTo>
                <a:lnTo>
                  <a:pt x="0" y="1174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2689848" y="2109598"/>
            <a:ext cx="15240" cy="8890"/>
          </a:xfrm>
          <a:custGeom>
            <a:avLst/>
            <a:gdLst/>
            <a:ahLst/>
            <a:cxnLst/>
            <a:rect l="l" t="t" r="r" b="b"/>
            <a:pathLst>
              <a:path w="15239" h="8889">
                <a:moveTo>
                  <a:pt x="0" y="8347"/>
                </a:moveTo>
                <a:lnTo>
                  <a:pt x="14619" y="8347"/>
                </a:lnTo>
                <a:lnTo>
                  <a:pt x="14619" y="0"/>
                </a:lnTo>
                <a:lnTo>
                  <a:pt x="0" y="0"/>
                </a:lnTo>
                <a:lnTo>
                  <a:pt x="0" y="8347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2688151" y="2071508"/>
            <a:ext cx="18415" cy="36830"/>
          </a:xfrm>
          <a:custGeom>
            <a:avLst/>
            <a:gdLst/>
            <a:ahLst/>
            <a:cxnLst/>
            <a:rect l="l" t="t" r="r" b="b"/>
            <a:pathLst>
              <a:path w="18414" h="36830">
                <a:moveTo>
                  <a:pt x="0" y="36393"/>
                </a:moveTo>
                <a:lnTo>
                  <a:pt x="18014" y="36393"/>
                </a:lnTo>
                <a:lnTo>
                  <a:pt x="18014" y="0"/>
                </a:lnTo>
                <a:lnTo>
                  <a:pt x="0" y="0"/>
                </a:lnTo>
                <a:lnTo>
                  <a:pt x="0" y="3639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2689848" y="2073205"/>
            <a:ext cx="15240" cy="33020"/>
          </a:xfrm>
          <a:custGeom>
            <a:avLst/>
            <a:gdLst/>
            <a:ahLst/>
            <a:cxnLst/>
            <a:rect l="l" t="t" r="r" b="b"/>
            <a:pathLst>
              <a:path w="15239" h="33019">
                <a:moveTo>
                  <a:pt x="0" y="32998"/>
                </a:moveTo>
                <a:lnTo>
                  <a:pt x="14619" y="32998"/>
                </a:lnTo>
                <a:lnTo>
                  <a:pt x="14619" y="0"/>
                </a:lnTo>
                <a:lnTo>
                  <a:pt x="0" y="0"/>
                </a:lnTo>
                <a:lnTo>
                  <a:pt x="0" y="3299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2718272" y="2107317"/>
            <a:ext cx="18415" cy="12700"/>
          </a:xfrm>
          <a:custGeom>
            <a:avLst/>
            <a:gdLst/>
            <a:ahLst/>
            <a:cxnLst/>
            <a:rect l="l" t="t" r="r" b="b"/>
            <a:pathLst>
              <a:path w="18414" h="12700">
                <a:moveTo>
                  <a:pt x="0" y="12325"/>
                </a:moveTo>
                <a:lnTo>
                  <a:pt x="18014" y="12325"/>
                </a:lnTo>
                <a:lnTo>
                  <a:pt x="18014" y="0"/>
                </a:lnTo>
                <a:lnTo>
                  <a:pt x="0" y="0"/>
                </a:lnTo>
                <a:lnTo>
                  <a:pt x="0" y="1232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2719970" y="2109015"/>
            <a:ext cx="15240" cy="9525"/>
          </a:xfrm>
          <a:custGeom>
            <a:avLst/>
            <a:gdLst/>
            <a:ahLst/>
            <a:cxnLst/>
            <a:rect l="l" t="t" r="r" b="b"/>
            <a:pathLst>
              <a:path w="15239" h="9525">
                <a:moveTo>
                  <a:pt x="0" y="8931"/>
                </a:moveTo>
                <a:lnTo>
                  <a:pt x="14619" y="8931"/>
                </a:lnTo>
                <a:lnTo>
                  <a:pt x="14619" y="0"/>
                </a:lnTo>
                <a:lnTo>
                  <a:pt x="0" y="0"/>
                </a:lnTo>
                <a:lnTo>
                  <a:pt x="0" y="8931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2748393" y="2086750"/>
            <a:ext cx="18415" cy="33020"/>
          </a:xfrm>
          <a:custGeom>
            <a:avLst/>
            <a:gdLst/>
            <a:ahLst/>
            <a:cxnLst/>
            <a:rect l="l" t="t" r="r" b="b"/>
            <a:pathLst>
              <a:path w="18414" h="33019">
                <a:moveTo>
                  <a:pt x="0" y="32892"/>
                </a:moveTo>
                <a:lnTo>
                  <a:pt x="18087" y="32892"/>
                </a:lnTo>
                <a:lnTo>
                  <a:pt x="18087" y="0"/>
                </a:lnTo>
                <a:lnTo>
                  <a:pt x="0" y="0"/>
                </a:lnTo>
                <a:lnTo>
                  <a:pt x="0" y="3289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2750091" y="2088448"/>
            <a:ext cx="15240" cy="29845"/>
          </a:xfrm>
          <a:custGeom>
            <a:avLst/>
            <a:gdLst/>
            <a:ahLst/>
            <a:cxnLst/>
            <a:rect l="l" t="t" r="r" b="b"/>
            <a:pathLst>
              <a:path w="15239" h="29844">
                <a:moveTo>
                  <a:pt x="0" y="29497"/>
                </a:moveTo>
                <a:lnTo>
                  <a:pt x="14692" y="29497"/>
                </a:lnTo>
                <a:lnTo>
                  <a:pt x="14692" y="0"/>
                </a:lnTo>
                <a:lnTo>
                  <a:pt x="0" y="0"/>
                </a:lnTo>
                <a:lnTo>
                  <a:pt x="0" y="29497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2748393" y="2086021"/>
            <a:ext cx="18415" cy="1270"/>
          </a:xfrm>
          <a:custGeom>
            <a:avLst/>
            <a:gdLst/>
            <a:ahLst/>
            <a:cxnLst/>
            <a:rect l="l" t="t" r="r" b="b"/>
            <a:pathLst>
              <a:path w="18414" h="1269">
                <a:moveTo>
                  <a:pt x="0" y="729"/>
                </a:moveTo>
                <a:lnTo>
                  <a:pt x="18087" y="729"/>
                </a:lnTo>
                <a:lnTo>
                  <a:pt x="18087" y="0"/>
                </a:lnTo>
                <a:lnTo>
                  <a:pt x="0" y="0"/>
                </a:lnTo>
                <a:lnTo>
                  <a:pt x="0" y="72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2750091" y="2085053"/>
            <a:ext cx="15240" cy="3175"/>
          </a:xfrm>
          <a:custGeom>
            <a:avLst/>
            <a:gdLst/>
            <a:ahLst/>
            <a:cxnLst/>
            <a:rect l="l" t="t" r="r" b="b"/>
            <a:pathLst>
              <a:path w="15239" h="3175">
                <a:moveTo>
                  <a:pt x="0" y="0"/>
                </a:moveTo>
                <a:lnTo>
                  <a:pt x="14692" y="0"/>
                </a:lnTo>
                <a:lnTo>
                  <a:pt x="14692" y="2665"/>
                </a:lnTo>
                <a:lnTo>
                  <a:pt x="0" y="2665"/>
                </a:lnTo>
                <a:lnTo>
                  <a:pt x="0" y="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2778514" y="2097690"/>
            <a:ext cx="18415" cy="22225"/>
          </a:xfrm>
          <a:custGeom>
            <a:avLst/>
            <a:gdLst/>
            <a:ahLst/>
            <a:cxnLst/>
            <a:rect l="l" t="t" r="r" b="b"/>
            <a:pathLst>
              <a:path w="18414" h="22225">
                <a:moveTo>
                  <a:pt x="0" y="21952"/>
                </a:moveTo>
                <a:lnTo>
                  <a:pt x="18087" y="21952"/>
                </a:lnTo>
                <a:lnTo>
                  <a:pt x="18087" y="0"/>
                </a:lnTo>
                <a:lnTo>
                  <a:pt x="0" y="0"/>
                </a:lnTo>
                <a:lnTo>
                  <a:pt x="0" y="2195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2780212" y="2099388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0" y="18558"/>
                </a:moveTo>
                <a:lnTo>
                  <a:pt x="14692" y="18558"/>
                </a:lnTo>
                <a:lnTo>
                  <a:pt x="14692" y="0"/>
                </a:lnTo>
                <a:lnTo>
                  <a:pt x="0" y="0"/>
                </a:lnTo>
                <a:lnTo>
                  <a:pt x="0" y="18558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2778514" y="2072529"/>
            <a:ext cx="18415" cy="25400"/>
          </a:xfrm>
          <a:custGeom>
            <a:avLst/>
            <a:gdLst/>
            <a:ahLst/>
            <a:cxnLst/>
            <a:rect l="l" t="t" r="r" b="b"/>
            <a:pathLst>
              <a:path w="18414" h="25400">
                <a:moveTo>
                  <a:pt x="0" y="25161"/>
                </a:moveTo>
                <a:lnTo>
                  <a:pt x="18087" y="25161"/>
                </a:lnTo>
                <a:lnTo>
                  <a:pt x="18087" y="0"/>
                </a:lnTo>
                <a:lnTo>
                  <a:pt x="0" y="0"/>
                </a:lnTo>
                <a:lnTo>
                  <a:pt x="0" y="2516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2780212" y="2074226"/>
            <a:ext cx="15240" cy="22225"/>
          </a:xfrm>
          <a:custGeom>
            <a:avLst/>
            <a:gdLst/>
            <a:ahLst/>
            <a:cxnLst/>
            <a:rect l="l" t="t" r="r" b="b"/>
            <a:pathLst>
              <a:path w="15239" h="22225">
                <a:moveTo>
                  <a:pt x="0" y="21767"/>
                </a:moveTo>
                <a:lnTo>
                  <a:pt x="14692" y="21767"/>
                </a:lnTo>
                <a:lnTo>
                  <a:pt x="14692" y="0"/>
                </a:lnTo>
                <a:lnTo>
                  <a:pt x="0" y="0"/>
                </a:lnTo>
                <a:lnTo>
                  <a:pt x="0" y="21767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2808636" y="2087771"/>
            <a:ext cx="18415" cy="32384"/>
          </a:xfrm>
          <a:custGeom>
            <a:avLst/>
            <a:gdLst/>
            <a:ahLst/>
            <a:cxnLst/>
            <a:rect l="l" t="t" r="r" b="b"/>
            <a:pathLst>
              <a:path w="18414" h="32385">
                <a:moveTo>
                  <a:pt x="0" y="31871"/>
                </a:moveTo>
                <a:lnTo>
                  <a:pt x="18087" y="31871"/>
                </a:lnTo>
                <a:lnTo>
                  <a:pt x="18087" y="0"/>
                </a:lnTo>
                <a:lnTo>
                  <a:pt x="0" y="0"/>
                </a:lnTo>
                <a:lnTo>
                  <a:pt x="0" y="3187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2810333" y="2089469"/>
            <a:ext cx="15240" cy="28575"/>
          </a:xfrm>
          <a:custGeom>
            <a:avLst/>
            <a:gdLst/>
            <a:ahLst/>
            <a:cxnLst/>
            <a:rect l="l" t="t" r="r" b="b"/>
            <a:pathLst>
              <a:path w="15239" h="28575">
                <a:moveTo>
                  <a:pt x="0" y="28476"/>
                </a:moveTo>
                <a:lnTo>
                  <a:pt x="14692" y="28476"/>
                </a:lnTo>
                <a:lnTo>
                  <a:pt x="14692" y="0"/>
                </a:lnTo>
                <a:lnTo>
                  <a:pt x="0" y="0"/>
                </a:lnTo>
                <a:lnTo>
                  <a:pt x="0" y="28476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2808636" y="2060057"/>
            <a:ext cx="18415" cy="27940"/>
          </a:xfrm>
          <a:custGeom>
            <a:avLst/>
            <a:gdLst/>
            <a:ahLst/>
            <a:cxnLst/>
            <a:rect l="l" t="t" r="r" b="b"/>
            <a:pathLst>
              <a:path w="18414" h="27939">
                <a:moveTo>
                  <a:pt x="0" y="27714"/>
                </a:moveTo>
                <a:lnTo>
                  <a:pt x="18087" y="27714"/>
                </a:lnTo>
                <a:lnTo>
                  <a:pt x="18087" y="0"/>
                </a:lnTo>
                <a:lnTo>
                  <a:pt x="0" y="0"/>
                </a:lnTo>
                <a:lnTo>
                  <a:pt x="0" y="2771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2810333" y="2061754"/>
            <a:ext cx="15240" cy="24765"/>
          </a:xfrm>
          <a:custGeom>
            <a:avLst/>
            <a:gdLst/>
            <a:ahLst/>
            <a:cxnLst/>
            <a:rect l="l" t="t" r="r" b="b"/>
            <a:pathLst>
              <a:path w="15239" h="24764">
                <a:moveTo>
                  <a:pt x="0" y="24319"/>
                </a:moveTo>
                <a:lnTo>
                  <a:pt x="14692" y="24319"/>
                </a:lnTo>
                <a:lnTo>
                  <a:pt x="14692" y="0"/>
                </a:lnTo>
                <a:lnTo>
                  <a:pt x="0" y="0"/>
                </a:lnTo>
                <a:lnTo>
                  <a:pt x="0" y="24319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2840527" y="2067370"/>
            <a:ext cx="15240" cy="50800"/>
          </a:xfrm>
          <a:custGeom>
            <a:avLst/>
            <a:gdLst/>
            <a:ahLst/>
            <a:cxnLst/>
            <a:rect l="l" t="t" r="r" b="b"/>
            <a:pathLst>
              <a:path w="15239" h="50800">
                <a:moveTo>
                  <a:pt x="0" y="50575"/>
                </a:moveTo>
                <a:lnTo>
                  <a:pt x="14619" y="50575"/>
                </a:lnTo>
                <a:lnTo>
                  <a:pt x="14619" y="0"/>
                </a:lnTo>
                <a:lnTo>
                  <a:pt x="0" y="0"/>
                </a:lnTo>
                <a:lnTo>
                  <a:pt x="0" y="50575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2838830" y="2060641"/>
            <a:ext cx="18415" cy="5080"/>
          </a:xfrm>
          <a:custGeom>
            <a:avLst/>
            <a:gdLst/>
            <a:ahLst/>
            <a:cxnLst/>
            <a:rect l="l" t="t" r="r" b="b"/>
            <a:pathLst>
              <a:path w="18414" h="5080">
                <a:moveTo>
                  <a:pt x="0" y="5032"/>
                </a:moveTo>
                <a:lnTo>
                  <a:pt x="18014" y="5032"/>
                </a:lnTo>
                <a:lnTo>
                  <a:pt x="18014" y="0"/>
                </a:lnTo>
                <a:lnTo>
                  <a:pt x="0" y="0"/>
                </a:lnTo>
                <a:lnTo>
                  <a:pt x="0" y="503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2840527" y="2062338"/>
            <a:ext cx="15240" cy="1905"/>
          </a:xfrm>
          <a:custGeom>
            <a:avLst/>
            <a:gdLst/>
            <a:ahLst/>
            <a:cxnLst/>
            <a:rect l="l" t="t" r="r" b="b"/>
            <a:pathLst>
              <a:path w="15239" h="1905">
                <a:moveTo>
                  <a:pt x="0" y="1637"/>
                </a:moveTo>
                <a:lnTo>
                  <a:pt x="14619" y="1637"/>
                </a:lnTo>
                <a:lnTo>
                  <a:pt x="14619" y="0"/>
                </a:lnTo>
                <a:lnTo>
                  <a:pt x="0" y="0"/>
                </a:lnTo>
                <a:lnTo>
                  <a:pt x="0" y="1637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2870648" y="2062046"/>
            <a:ext cx="15240" cy="56515"/>
          </a:xfrm>
          <a:custGeom>
            <a:avLst/>
            <a:gdLst/>
            <a:ahLst/>
            <a:cxnLst/>
            <a:rect l="l" t="t" r="r" b="b"/>
            <a:pathLst>
              <a:path w="15239" h="56514">
                <a:moveTo>
                  <a:pt x="0" y="55899"/>
                </a:moveTo>
                <a:lnTo>
                  <a:pt x="14619" y="55899"/>
                </a:lnTo>
                <a:lnTo>
                  <a:pt x="14619" y="0"/>
                </a:lnTo>
                <a:lnTo>
                  <a:pt x="0" y="0"/>
                </a:lnTo>
                <a:lnTo>
                  <a:pt x="0" y="55899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2868951" y="2051962"/>
            <a:ext cx="18415" cy="8890"/>
          </a:xfrm>
          <a:custGeom>
            <a:avLst/>
            <a:gdLst/>
            <a:ahLst/>
            <a:cxnLst/>
            <a:rect l="l" t="t" r="r" b="b"/>
            <a:pathLst>
              <a:path w="18414" h="8889">
                <a:moveTo>
                  <a:pt x="0" y="8387"/>
                </a:moveTo>
                <a:lnTo>
                  <a:pt x="18014" y="8387"/>
                </a:lnTo>
                <a:lnTo>
                  <a:pt x="18014" y="0"/>
                </a:lnTo>
                <a:lnTo>
                  <a:pt x="0" y="0"/>
                </a:lnTo>
                <a:lnTo>
                  <a:pt x="0" y="838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2870648" y="2053659"/>
            <a:ext cx="15240" cy="5080"/>
          </a:xfrm>
          <a:custGeom>
            <a:avLst/>
            <a:gdLst/>
            <a:ahLst/>
            <a:cxnLst/>
            <a:rect l="l" t="t" r="r" b="b"/>
            <a:pathLst>
              <a:path w="15239" h="5080">
                <a:moveTo>
                  <a:pt x="0" y="4992"/>
                </a:moveTo>
                <a:lnTo>
                  <a:pt x="14619" y="4992"/>
                </a:lnTo>
                <a:lnTo>
                  <a:pt x="14619" y="0"/>
                </a:lnTo>
                <a:lnTo>
                  <a:pt x="0" y="0"/>
                </a:lnTo>
                <a:lnTo>
                  <a:pt x="0" y="4992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2899072" y="2101191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0" y="18451"/>
                </a:moveTo>
                <a:lnTo>
                  <a:pt x="18014" y="18451"/>
                </a:lnTo>
                <a:lnTo>
                  <a:pt x="18014" y="0"/>
                </a:lnTo>
                <a:lnTo>
                  <a:pt x="0" y="0"/>
                </a:lnTo>
                <a:lnTo>
                  <a:pt x="0" y="1845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2900769" y="2102888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0" y="15057"/>
                </a:moveTo>
                <a:lnTo>
                  <a:pt x="14619" y="15057"/>
                </a:lnTo>
                <a:lnTo>
                  <a:pt x="14619" y="0"/>
                </a:lnTo>
                <a:lnTo>
                  <a:pt x="0" y="0"/>
                </a:lnTo>
                <a:lnTo>
                  <a:pt x="0" y="15057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2899072" y="2096815"/>
            <a:ext cx="18415" cy="4445"/>
          </a:xfrm>
          <a:custGeom>
            <a:avLst/>
            <a:gdLst/>
            <a:ahLst/>
            <a:cxnLst/>
            <a:rect l="l" t="t" r="r" b="b"/>
            <a:pathLst>
              <a:path w="18414" h="4444">
                <a:moveTo>
                  <a:pt x="0" y="4375"/>
                </a:moveTo>
                <a:lnTo>
                  <a:pt x="18014" y="4375"/>
                </a:lnTo>
                <a:lnTo>
                  <a:pt x="18014" y="0"/>
                </a:lnTo>
                <a:lnTo>
                  <a:pt x="0" y="0"/>
                </a:lnTo>
                <a:lnTo>
                  <a:pt x="0" y="437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2900769" y="2098512"/>
            <a:ext cx="15240" cy="1270"/>
          </a:xfrm>
          <a:custGeom>
            <a:avLst/>
            <a:gdLst/>
            <a:ahLst/>
            <a:cxnLst/>
            <a:rect l="l" t="t" r="r" b="b"/>
            <a:pathLst>
              <a:path w="15239" h="1269">
                <a:moveTo>
                  <a:pt x="0" y="981"/>
                </a:moveTo>
                <a:lnTo>
                  <a:pt x="14619" y="981"/>
                </a:lnTo>
                <a:lnTo>
                  <a:pt x="14619" y="0"/>
                </a:lnTo>
                <a:lnTo>
                  <a:pt x="0" y="0"/>
                </a:lnTo>
                <a:lnTo>
                  <a:pt x="0" y="981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2929193" y="2109286"/>
            <a:ext cx="18415" cy="10795"/>
          </a:xfrm>
          <a:custGeom>
            <a:avLst/>
            <a:gdLst/>
            <a:ahLst/>
            <a:cxnLst/>
            <a:rect l="l" t="t" r="r" b="b"/>
            <a:pathLst>
              <a:path w="18414" h="10794">
                <a:moveTo>
                  <a:pt x="0" y="10356"/>
                </a:moveTo>
                <a:lnTo>
                  <a:pt x="18014" y="10356"/>
                </a:lnTo>
                <a:lnTo>
                  <a:pt x="18014" y="0"/>
                </a:lnTo>
                <a:lnTo>
                  <a:pt x="0" y="0"/>
                </a:lnTo>
                <a:lnTo>
                  <a:pt x="0" y="1035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2930890" y="2110984"/>
            <a:ext cx="15240" cy="6985"/>
          </a:xfrm>
          <a:custGeom>
            <a:avLst/>
            <a:gdLst/>
            <a:ahLst/>
            <a:cxnLst/>
            <a:rect l="l" t="t" r="r" b="b"/>
            <a:pathLst>
              <a:path w="15239" h="6985">
                <a:moveTo>
                  <a:pt x="0" y="6961"/>
                </a:moveTo>
                <a:lnTo>
                  <a:pt x="14619" y="6961"/>
                </a:lnTo>
                <a:lnTo>
                  <a:pt x="14619" y="0"/>
                </a:lnTo>
                <a:lnTo>
                  <a:pt x="0" y="0"/>
                </a:lnTo>
                <a:lnTo>
                  <a:pt x="0" y="6961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2929193" y="2098711"/>
            <a:ext cx="18415" cy="10795"/>
          </a:xfrm>
          <a:custGeom>
            <a:avLst/>
            <a:gdLst/>
            <a:ahLst/>
            <a:cxnLst/>
            <a:rect l="l" t="t" r="r" b="b"/>
            <a:pathLst>
              <a:path w="18414" h="10794">
                <a:moveTo>
                  <a:pt x="0" y="10575"/>
                </a:moveTo>
                <a:lnTo>
                  <a:pt x="18014" y="10575"/>
                </a:lnTo>
                <a:lnTo>
                  <a:pt x="18014" y="0"/>
                </a:lnTo>
                <a:lnTo>
                  <a:pt x="0" y="0"/>
                </a:lnTo>
                <a:lnTo>
                  <a:pt x="0" y="1057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2930890" y="2100409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19">
                <a:moveTo>
                  <a:pt x="0" y="7180"/>
                </a:moveTo>
                <a:lnTo>
                  <a:pt x="14619" y="7180"/>
                </a:lnTo>
                <a:lnTo>
                  <a:pt x="14619" y="0"/>
                </a:lnTo>
                <a:lnTo>
                  <a:pt x="0" y="0"/>
                </a:lnTo>
                <a:lnTo>
                  <a:pt x="0" y="718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2968321" y="2075373"/>
            <a:ext cx="0" cy="44450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269"/>
                </a:moveTo>
                <a:lnTo>
                  <a:pt x="0" y="0"/>
                </a:lnTo>
                <a:lnTo>
                  <a:pt x="0" y="4426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2959314" y="2073695"/>
            <a:ext cx="18415" cy="1905"/>
          </a:xfrm>
          <a:custGeom>
            <a:avLst/>
            <a:gdLst/>
            <a:ahLst/>
            <a:cxnLst/>
            <a:rect l="l" t="t" r="r" b="b"/>
            <a:pathLst>
              <a:path w="18414" h="1905">
                <a:moveTo>
                  <a:pt x="0" y="1677"/>
                </a:moveTo>
                <a:lnTo>
                  <a:pt x="18014" y="1677"/>
                </a:lnTo>
                <a:lnTo>
                  <a:pt x="18014" y="0"/>
                </a:lnTo>
                <a:lnTo>
                  <a:pt x="0" y="0"/>
                </a:lnTo>
                <a:lnTo>
                  <a:pt x="0" y="167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2961011" y="2073676"/>
            <a:ext cx="15240" cy="1905"/>
          </a:xfrm>
          <a:custGeom>
            <a:avLst/>
            <a:gdLst/>
            <a:ahLst/>
            <a:cxnLst/>
            <a:rect l="l" t="t" r="r" b="b"/>
            <a:pathLst>
              <a:path w="15239" h="1905">
                <a:moveTo>
                  <a:pt x="0" y="0"/>
                </a:moveTo>
                <a:lnTo>
                  <a:pt x="14619" y="0"/>
                </a:lnTo>
                <a:lnTo>
                  <a:pt x="14619" y="1717"/>
                </a:lnTo>
                <a:lnTo>
                  <a:pt x="0" y="1717"/>
                </a:lnTo>
                <a:lnTo>
                  <a:pt x="0" y="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2998478" y="2070851"/>
            <a:ext cx="0" cy="48895"/>
          </a:xfrm>
          <a:custGeom>
            <a:avLst/>
            <a:gdLst/>
            <a:ahLst/>
            <a:cxnLst/>
            <a:rect l="l" t="t" r="r" b="b"/>
            <a:pathLst>
              <a:path h="48894">
                <a:moveTo>
                  <a:pt x="0" y="48791"/>
                </a:moveTo>
                <a:lnTo>
                  <a:pt x="0" y="0"/>
                </a:lnTo>
                <a:lnTo>
                  <a:pt x="0" y="4879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2989435" y="2058963"/>
            <a:ext cx="18415" cy="12065"/>
          </a:xfrm>
          <a:custGeom>
            <a:avLst/>
            <a:gdLst/>
            <a:ahLst/>
            <a:cxnLst/>
            <a:rect l="l" t="t" r="r" b="b"/>
            <a:pathLst>
              <a:path w="18414" h="12064">
                <a:moveTo>
                  <a:pt x="0" y="11887"/>
                </a:moveTo>
                <a:lnTo>
                  <a:pt x="18087" y="11887"/>
                </a:lnTo>
                <a:lnTo>
                  <a:pt x="18087" y="0"/>
                </a:lnTo>
                <a:lnTo>
                  <a:pt x="0" y="0"/>
                </a:lnTo>
                <a:lnTo>
                  <a:pt x="0" y="1188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2991132" y="2060661"/>
            <a:ext cx="15240" cy="8890"/>
          </a:xfrm>
          <a:custGeom>
            <a:avLst/>
            <a:gdLst/>
            <a:ahLst/>
            <a:cxnLst/>
            <a:rect l="l" t="t" r="r" b="b"/>
            <a:pathLst>
              <a:path w="15239" h="8889">
                <a:moveTo>
                  <a:pt x="0" y="8493"/>
                </a:moveTo>
                <a:lnTo>
                  <a:pt x="14692" y="8493"/>
                </a:lnTo>
                <a:lnTo>
                  <a:pt x="14692" y="0"/>
                </a:lnTo>
                <a:lnTo>
                  <a:pt x="0" y="0"/>
                </a:lnTo>
                <a:lnTo>
                  <a:pt x="0" y="8493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3019556" y="2103306"/>
            <a:ext cx="18415" cy="16510"/>
          </a:xfrm>
          <a:custGeom>
            <a:avLst/>
            <a:gdLst/>
            <a:ahLst/>
            <a:cxnLst/>
            <a:rect l="l" t="t" r="r" b="b"/>
            <a:pathLst>
              <a:path w="18414" h="16510">
                <a:moveTo>
                  <a:pt x="0" y="16336"/>
                </a:moveTo>
                <a:lnTo>
                  <a:pt x="18087" y="16336"/>
                </a:lnTo>
                <a:lnTo>
                  <a:pt x="18087" y="0"/>
                </a:lnTo>
                <a:lnTo>
                  <a:pt x="0" y="0"/>
                </a:lnTo>
                <a:lnTo>
                  <a:pt x="0" y="1633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3021253" y="2105003"/>
            <a:ext cx="15240" cy="13335"/>
          </a:xfrm>
          <a:custGeom>
            <a:avLst/>
            <a:gdLst/>
            <a:ahLst/>
            <a:cxnLst/>
            <a:rect l="l" t="t" r="r" b="b"/>
            <a:pathLst>
              <a:path w="15239" h="13335">
                <a:moveTo>
                  <a:pt x="0" y="12942"/>
                </a:moveTo>
                <a:lnTo>
                  <a:pt x="14692" y="12942"/>
                </a:lnTo>
                <a:lnTo>
                  <a:pt x="14692" y="0"/>
                </a:lnTo>
                <a:lnTo>
                  <a:pt x="0" y="0"/>
                </a:lnTo>
                <a:lnTo>
                  <a:pt x="0" y="12942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3019556" y="2087407"/>
            <a:ext cx="18415" cy="16510"/>
          </a:xfrm>
          <a:custGeom>
            <a:avLst/>
            <a:gdLst/>
            <a:ahLst/>
            <a:cxnLst/>
            <a:rect l="l" t="t" r="r" b="b"/>
            <a:pathLst>
              <a:path w="18414" h="16510">
                <a:moveTo>
                  <a:pt x="0" y="15899"/>
                </a:moveTo>
                <a:lnTo>
                  <a:pt x="18087" y="15899"/>
                </a:lnTo>
                <a:lnTo>
                  <a:pt x="18087" y="0"/>
                </a:lnTo>
                <a:lnTo>
                  <a:pt x="0" y="0"/>
                </a:lnTo>
                <a:lnTo>
                  <a:pt x="0" y="1589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3021253" y="2089104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0" y="12504"/>
                </a:moveTo>
                <a:lnTo>
                  <a:pt x="14692" y="12504"/>
                </a:lnTo>
                <a:lnTo>
                  <a:pt x="14692" y="0"/>
                </a:lnTo>
                <a:lnTo>
                  <a:pt x="0" y="0"/>
                </a:lnTo>
                <a:lnTo>
                  <a:pt x="0" y="1250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3051447" y="2065693"/>
            <a:ext cx="15240" cy="52705"/>
          </a:xfrm>
          <a:custGeom>
            <a:avLst/>
            <a:gdLst/>
            <a:ahLst/>
            <a:cxnLst/>
            <a:rect l="l" t="t" r="r" b="b"/>
            <a:pathLst>
              <a:path w="15239" h="52705">
                <a:moveTo>
                  <a:pt x="0" y="52252"/>
                </a:moveTo>
                <a:lnTo>
                  <a:pt x="14619" y="52252"/>
                </a:lnTo>
                <a:lnTo>
                  <a:pt x="14619" y="0"/>
                </a:lnTo>
                <a:lnTo>
                  <a:pt x="0" y="0"/>
                </a:lnTo>
                <a:lnTo>
                  <a:pt x="0" y="52252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3049750" y="2042626"/>
            <a:ext cx="18415" cy="21590"/>
          </a:xfrm>
          <a:custGeom>
            <a:avLst/>
            <a:gdLst/>
            <a:ahLst/>
            <a:cxnLst/>
            <a:rect l="l" t="t" r="r" b="b"/>
            <a:pathLst>
              <a:path w="18414" h="21589">
                <a:moveTo>
                  <a:pt x="0" y="21369"/>
                </a:moveTo>
                <a:lnTo>
                  <a:pt x="18014" y="21369"/>
                </a:lnTo>
                <a:lnTo>
                  <a:pt x="18014" y="0"/>
                </a:lnTo>
                <a:lnTo>
                  <a:pt x="0" y="0"/>
                </a:lnTo>
                <a:lnTo>
                  <a:pt x="0" y="2136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3051447" y="2044324"/>
            <a:ext cx="15240" cy="18415"/>
          </a:xfrm>
          <a:custGeom>
            <a:avLst/>
            <a:gdLst/>
            <a:ahLst/>
            <a:cxnLst/>
            <a:rect l="l" t="t" r="r" b="b"/>
            <a:pathLst>
              <a:path w="15239" h="18414">
                <a:moveTo>
                  <a:pt x="0" y="17974"/>
                </a:moveTo>
                <a:lnTo>
                  <a:pt x="14619" y="17974"/>
                </a:lnTo>
                <a:lnTo>
                  <a:pt x="14619" y="0"/>
                </a:lnTo>
                <a:lnTo>
                  <a:pt x="0" y="0"/>
                </a:lnTo>
                <a:lnTo>
                  <a:pt x="0" y="1797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3079871" y="2080770"/>
            <a:ext cx="18415" cy="39370"/>
          </a:xfrm>
          <a:custGeom>
            <a:avLst/>
            <a:gdLst/>
            <a:ahLst/>
            <a:cxnLst/>
            <a:rect l="l" t="t" r="r" b="b"/>
            <a:pathLst>
              <a:path w="18414" h="39369">
                <a:moveTo>
                  <a:pt x="0" y="38872"/>
                </a:moveTo>
                <a:lnTo>
                  <a:pt x="18014" y="38872"/>
                </a:lnTo>
                <a:lnTo>
                  <a:pt x="18014" y="0"/>
                </a:lnTo>
                <a:lnTo>
                  <a:pt x="0" y="0"/>
                </a:lnTo>
                <a:lnTo>
                  <a:pt x="0" y="3887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3081569" y="2082467"/>
            <a:ext cx="15240" cy="35560"/>
          </a:xfrm>
          <a:custGeom>
            <a:avLst/>
            <a:gdLst/>
            <a:ahLst/>
            <a:cxnLst/>
            <a:rect l="l" t="t" r="r" b="b"/>
            <a:pathLst>
              <a:path w="15239" h="35560">
                <a:moveTo>
                  <a:pt x="0" y="35478"/>
                </a:moveTo>
                <a:lnTo>
                  <a:pt x="14619" y="35478"/>
                </a:lnTo>
                <a:lnTo>
                  <a:pt x="14619" y="0"/>
                </a:lnTo>
                <a:lnTo>
                  <a:pt x="0" y="0"/>
                </a:lnTo>
                <a:lnTo>
                  <a:pt x="0" y="35478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3079871" y="2080114"/>
            <a:ext cx="18415" cy="1270"/>
          </a:xfrm>
          <a:custGeom>
            <a:avLst/>
            <a:gdLst/>
            <a:ahLst/>
            <a:cxnLst/>
            <a:rect l="l" t="t" r="r" b="b"/>
            <a:pathLst>
              <a:path w="18414" h="1269">
                <a:moveTo>
                  <a:pt x="0" y="656"/>
                </a:moveTo>
                <a:lnTo>
                  <a:pt x="18014" y="656"/>
                </a:lnTo>
                <a:lnTo>
                  <a:pt x="18014" y="0"/>
                </a:lnTo>
                <a:lnTo>
                  <a:pt x="0" y="0"/>
                </a:lnTo>
                <a:lnTo>
                  <a:pt x="0" y="656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3081569" y="2079073"/>
            <a:ext cx="15240" cy="3175"/>
          </a:xfrm>
          <a:custGeom>
            <a:avLst/>
            <a:gdLst/>
            <a:ahLst/>
            <a:cxnLst/>
            <a:rect l="l" t="t" r="r" b="b"/>
            <a:pathLst>
              <a:path w="15239" h="3175">
                <a:moveTo>
                  <a:pt x="0" y="0"/>
                </a:moveTo>
                <a:lnTo>
                  <a:pt x="14619" y="0"/>
                </a:lnTo>
                <a:lnTo>
                  <a:pt x="14619" y="2738"/>
                </a:lnTo>
                <a:lnTo>
                  <a:pt x="0" y="2738"/>
                </a:lnTo>
                <a:lnTo>
                  <a:pt x="0" y="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3111690" y="2059566"/>
            <a:ext cx="15240" cy="58419"/>
          </a:xfrm>
          <a:custGeom>
            <a:avLst/>
            <a:gdLst/>
            <a:ahLst/>
            <a:cxnLst/>
            <a:rect l="l" t="t" r="r" b="b"/>
            <a:pathLst>
              <a:path w="15239" h="58419">
                <a:moveTo>
                  <a:pt x="0" y="58379"/>
                </a:moveTo>
                <a:lnTo>
                  <a:pt x="14619" y="58379"/>
                </a:lnTo>
                <a:lnTo>
                  <a:pt x="14619" y="0"/>
                </a:lnTo>
                <a:lnTo>
                  <a:pt x="0" y="0"/>
                </a:lnTo>
                <a:lnTo>
                  <a:pt x="0" y="58379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3109992" y="2057650"/>
            <a:ext cx="18415" cy="635"/>
          </a:xfrm>
          <a:custGeom>
            <a:avLst/>
            <a:gdLst/>
            <a:ahLst/>
            <a:cxnLst/>
            <a:rect l="l" t="t" r="r" b="b"/>
            <a:pathLst>
              <a:path w="18414" h="635">
                <a:moveTo>
                  <a:pt x="0" y="218"/>
                </a:moveTo>
                <a:lnTo>
                  <a:pt x="18014" y="218"/>
                </a:lnTo>
                <a:lnTo>
                  <a:pt x="18014" y="0"/>
                </a:lnTo>
                <a:lnTo>
                  <a:pt x="0" y="0"/>
                </a:lnTo>
                <a:lnTo>
                  <a:pt x="0" y="21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3111690" y="2056172"/>
            <a:ext cx="15240" cy="3175"/>
          </a:xfrm>
          <a:custGeom>
            <a:avLst/>
            <a:gdLst/>
            <a:ahLst/>
            <a:cxnLst/>
            <a:rect l="l" t="t" r="r" b="b"/>
            <a:pathLst>
              <a:path w="15239" h="3175">
                <a:moveTo>
                  <a:pt x="0" y="0"/>
                </a:moveTo>
                <a:lnTo>
                  <a:pt x="14619" y="0"/>
                </a:lnTo>
                <a:lnTo>
                  <a:pt x="14619" y="3175"/>
                </a:lnTo>
                <a:lnTo>
                  <a:pt x="0" y="3175"/>
                </a:lnTo>
                <a:lnTo>
                  <a:pt x="0" y="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3149120" y="2074862"/>
            <a:ext cx="0" cy="45085"/>
          </a:xfrm>
          <a:custGeom>
            <a:avLst/>
            <a:gdLst/>
            <a:ahLst/>
            <a:cxnLst/>
            <a:rect l="l" t="t" r="r" b="b"/>
            <a:pathLst>
              <a:path h="45085">
                <a:moveTo>
                  <a:pt x="0" y="44780"/>
                </a:moveTo>
                <a:lnTo>
                  <a:pt x="0" y="0"/>
                </a:lnTo>
                <a:lnTo>
                  <a:pt x="0" y="4478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3140113" y="2074644"/>
            <a:ext cx="18415" cy="635"/>
          </a:xfrm>
          <a:custGeom>
            <a:avLst/>
            <a:gdLst/>
            <a:ahLst/>
            <a:cxnLst/>
            <a:rect l="l" t="t" r="r" b="b"/>
            <a:pathLst>
              <a:path w="18414" h="635">
                <a:moveTo>
                  <a:pt x="0" y="218"/>
                </a:moveTo>
                <a:lnTo>
                  <a:pt x="18014" y="218"/>
                </a:lnTo>
                <a:lnTo>
                  <a:pt x="18014" y="0"/>
                </a:lnTo>
                <a:lnTo>
                  <a:pt x="0" y="0"/>
                </a:lnTo>
                <a:lnTo>
                  <a:pt x="0" y="21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3141811" y="2073165"/>
            <a:ext cx="15240" cy="3175"/>
          </a:xfrm>
          <a:custGeom>
            <a:avLst/>
            <a:gdLst/>
            <a:ahLst/>
            <a:cxnLst/>
            <a:rect l="l" t="t" r="r" b="b"/>
            <a:pathLst>
              <a:path w="15239" h="3175">
                <a:moveTo>
                  <a:pt x="0" y="0"/>
                </a:moveTo>
                <a:lnTo>
                  <a:pt x="14619" y="0"/>
                </a:lnTo>
                <a:lnTo>
                  <a:pt x="14619" y="3175"/>
                </a:lnTo>
                <a:lnTo>
                  <a:pt x="0" y="3175"/>
                </a:lnTo>
                <a:lnTo>
                  <a:pt x="0" y="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3179241" y="2072456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47187"/>
                </a:moveTo>
                <a:lnTo>
                  <a:pt x="0" y="0"/>
                </a:lnTo>
                <a:lnTo>
                  <a:pt x="0" y="4718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3170234" y="1928487"/>
            <a:ext cx="18415" cy="144145"/>
          </a:xfrm>
          <a:custGeom>
            <a:avLst/>
            <a:gdLst/>
            <a:ahLst/>
            <a:cxnLst/>
            <a:rect l="l" t="t" r="r" b="b"/>
            <a:pathLst>
              <a:path w="18414" h="144144">
                <a:moveTo>
                  <a:pt x="0" y="143968"/>
                </a:moveTo>
                <a:lnTo>
                  <a:pt x="18014" y="143968"/>
                </a:lnTo>
                <a:lnTo>
                  <a:pt x="18014" y="0"/>
                </a:lnTo>
                <a:lnTo>
                  <a:pt x="0" y="0"/>
                </a:lnTo>
                <a:lnTo>
                  <a:pt x="0" y="14396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3170234" y="1928487"/>
            <a:ext cx="18415" cy="144145"/>
          </a:xfrm>
          <a:custGeom>
            <a:avLst/>
            <a:gdLst/>
            <a:ahLst/>
            <a:cxnLst/>
            <a:rect l="l" t="t" r="r" b="b"/>
            <a:pathLst>
              <a:path w="18414" h="144144">
                <a:moveTo>
                  <a:pt x="0" y="143968"/>
                </a:moveTo>
                <a:lnTo>
                  <a:pt x="18014" y="143968"/>
                </a:lnTo>
                <a:lnTo>
                  <a:pt x="18014" y="0"/>
                </a:lnTo>
                <a:lnTo>
                  <a:pt x="0" y="0"/>
                </a:lnTo>
                <a:lnTo>
                  <a:pt x="0" y="14396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3200356" y="2095721"/>
            <a:ext cx="18415" cy="24130"/>
          </a:xfrm>
          <a:custGeom>
            <a:avLst/>
            <a:gdLst/>
            <a:ahLst/>
            <a:cxnLst/>
            <a:rect l="l" t="t" r="r" b="b"/>
            <a:pathLst>
              <a:path w="18414" h="24130">
                <a:moveTo>
                  <a:pt x="0" y="23921"/>
                </a:moveTo>
                <a:lnTo>
                  <a:pt x="18087" y="23921"/>
                </a:lnTo>
                <a:lnTo>
                  <a:pt x="18087" y="0"/>
                </a:lnTo>
                <a:lnTo>
                  <a:pt x="0" y="0"/>
                </a:lnTo>
                <a:lnTo>
                  <a:pt x="0" y="2392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3202053" y="2097418"/>
            <a:ext cx="15240" cy="20955"/>
          </a:xfrm>
          <a:custGeom>
            <a:avLst/>
            <a:gdLst/>
            <a:ahLst/>
            <a:cxnLst/>
            <a:rect l="l" t="t" r="r" b="b"/>
            <a:pathLst>
              <a:path w="15239" h="20955">
                <a:moveTo>
                  <a:pt x="0" y="20527"/>
                </a:moveTo>
                <a:lnTo>
                  <a:pt x="14692" y="20527"/>
                </a:lnTo>
                <a:lnTo>
                  <a:pt x="14692" y="0"/>
                </a:lnTo>
                <a:lnTo>
                  <a:pt x="0" y="0"/>
                </a:lnTo>
                <a:lnTo>
                  <a:pt x="0" y="20527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3200356" y="2069101"/>
            <a:ext cx="18415" cy="26670"/>
          </a:xfrm>
          <a:custGeom>
            <a:avLst/>
            <a:gdLst/>
            <a:ahLst/>
            <a:cxnLst/>
            <a:rect l="l" t="t" r="r" b="b"/>
            <a:pathLst>
              <a:path w="18414" h="26669">
                <a:moveTo>
                  <a:pt x="0" y="26620"/>
                </a:moveTo>
                <a:lnTo>
                  <a:pt x="18087" y="26620"/>
                </a:lnTo>
                <a:lnTo>
                  <a:pt x="18087" y="0"/>
                </a:lnTo>
                <a:lnTo>
                  <a:pt x="0" y="0"/>
                </a:lnTo>
                <a:lnTo>
                  <a:pt x="0" y="2662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3202053" y="2070798"/>
            <a:ext cx="15240" cy="23495"/>
          </a:xfrm>
          <a:custGeom>
            <a:avLst/>
            <a:gdLst/>
            <a:ahLst/>
            <a:cxnLst/>
            <a:rect l="l" t="t" r="r" b="b"/>
            <a:pathLst>
              <a:path w="15239" h="23494">
                <a:moveTo>
                  <a:pt x="0" y="23225"/>
                </a:moveTo>
                <a:lnTo>
                  <a:pt x="14692" y="23225"/>
                </a:lnTo>
                <a:lnTo>
                  <a:pt x="14692" y="0"/>
                </a:lnTo>
                <a:lnTo>
                  <a:pt x="0" y="0"/>
                </a:lnTo>
                <a:lnTo>
                  <a:pt x="0" y="23225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3230477" y="2089595"/>
            <a:ext cx="18415" cy="30480"/>
          </a:xfrm>
          <a:custGeom>
            <a:avLst/>
            <a:gdLst/>
            <a:ahLst/>
            <a:cxnLst/>
            <a:rect l="l" t="t" r="r" b="b"/>
            <a:pathLst>
              <a:path w="18414" h="30480">
                <a:moveTo>
                  <a:pt x="0" y="30048"/>
                </a:moveTo>
                <a:lnTo>
                  <a:pt x="18087" y="30048"/>
                </a:lnTo>
                <a:lnTo>
                  <a:pt x="18087" y="0"/>
                </a:lnTo>
                <a:lnTo>
                  <a:pt x="0" y="0"/>
                </a:lnTo>
                <a:lnTo>
                  <a:pt x="0" y="3004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3232174" y="2091292"/>
            <a:ext cx="15240" cy="26670"/>
          </a:xfrm>
          <a:custGeom>
            <a:avLst/>
            <a:gdLst/>
            <a:ahLst/>
            <a:cxnLst/>
            <a:rect l="l" t="t" r="r" b="b"/>
            <a:pathLst>
              <a:path w="15239" h="26669">
                <a:moveTo>
                  <a:pt x="0" y="26653"/>
                </a:moveTo>
                <a:lnTo>
                  <a:pt x="14692" y="26653"/>
                </a:lnTo>
                <a:lnTo>
                  <a:pt x="14692" y="0"/>
                </a:lnTo>
                <a:lnTo>
                  <a:pt x="0" y="0"/>
                </a:lnTo>
                <a:lnTo>
                  <a:pt x="0" y="26653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3230477" y="2074206"/>
            <a:ext cx="18415" cy="15875"/>
          </a:xfrm>
          <a:custGeom>
            <a:avLst/>
            <a:gdLst/>
            <a:ahLst/>
            <a:cxnLst/>
            <a:rect l="l" t="t" r="r" b="b"/>
            <a:pathLst>
              <a:path w="18414" h="15875">
                <a:moveTo>
                  <a:pt x="0" y="15388"/>
                </a:moveTo>
                <a:lnTo>
                  <a:pt x="18087" y="15388"/>
                </a:lnTo>
                <a:lnTo>
                  <a:pt x="18087" y="0"/>
                </a:lnTo>
                <a:lnTo>
                  <a:pt x="0" y="0"/>
                </a:lnTo>
                <a:lnTo>
                  <a:pt x="0" y="1538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3232174" y="2075903"/>
            <a:ext cx="15240" cy="12065"/>
          </a:xfrm>
          <a:custGeom>
            <a:avLst/>
            <a:gdLst/>
            <a:ahLst/>
            <a:cxnLst/>
            <a:rect l="l" t="t" r="r" b="b"/>
            <a:pathLst>
              <a:path w="15239" h="12064">
                <a:moveTo>
                  <a:pt x="0" y="11994"/>
                </a:moveTo>
                <a:lnTo>
                  <a:pt x="14692" y="11994"/>
                </a:lnTo>
                <a:lnTo>
                  <a:pt x="14692" y="0"/>
                </a:lnTo>
                <a:lnTo>
                  <a:pt x="0" y="0"/>
                </a:lnTo>
                <a:lnTo>
                  <a:pt x="0" y="1199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3269641" y="2079676"/>
            <a:ext cx="0" cy="40005"/>
          </a:xfrm>
          <a:custGeom>
            <a:avLst/>
            <a:gdLst/>
            <a:ahLst/>
            <a:cxnLst/>
            <a:rect l="l" t="t" r="r" b="b"/>
            <a:pathLst>
              <a:path h="40005">
                <a:moveTo>
                  <a:pt x="0" y="39966"/>
                </a:moveTo>
                <a:lnTo>
                  <a:pt x="0" y="0"/>
                </a:lnTo>
                <a:lnTo>
                  <a:pt x="0" y="3996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3260598" y="2074133"/>
            <a:ext cx="18415" cy="5715"/>
          </a:xfrm>
          <a:custGeom>
            <a:avLst/>
            <a:gdLst/>
            <a:ahLst/>
            <a:cxnLst/>
            <a:rect l="l" t="t" r="r" b="b"/>
            <a:pathLst>
              <a:path w="18414" h="5714">
                <a:moveTo>
                  <a:pt x="0" y="5542"/>
                </a:moveTo>
                <a:lnTo>
                  <a:pt x="18087" y="5542"/>
                </a:lnTo>
                <a:lnTo>
                  <a:pt x="18087" y="0"/>
                </a:lnTo>
                <a:lnTo>
                  <a:pt x="0" y="0"/>
                </a:lnTo>
                <a:lnTo>
                  <a:pt x="0" y="554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3262295" y="2075830"/>
            <a:ext cx="15240" cy="2540"/>
          </a:xfrm>
          <a:custGeom>
            <a:avLst/>
            <a:gdLst/>
            <a:ahLst/>
            <a:cxnLst/>
            <a:rect l="l" t="t" r="r" b="b"/>
            <a:pathLst>
              <a:path w="15239" h="2539">
                <a:moveTo>
                  <a:pt x="0" y="2148"/>
                </a:moveTo>
                <a:lnTo>
                  <a:pt x="14692" y="2148"/>
                </a:lnTo>
                <a:lnTo>
                  <a:pt x="14692" y="0"/>
                </a:lnTo>
                <a:lnTo>
                  <a:pt x="0" y="0"/>
                </a:lnTo>
                <a:lnTo>
                  <a:pt x="0" y="214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3299799" y="2073696"/>
            <a:ext cx="0" cy="46355"/>
          </a:xfrm>
          <a:custGeom>
            <a:avLst/>
            <a:gdLst/>
            <a:ahLst/>
            <a:cxnLst/>
            <a:rect l="l" t="t" r="r" b="b"/>
            <a:pathLst>
              <a:path h="46355">
                <a:moveTo>
                  <a:pt x="0" y="0"/>
                </a:moveTo>
                <a:lnTo>
                  <a:pt x="0" y="45947"/>
                </a:lnTo>
              </a:path>
            </a:pathLst>
          </a:custGeom>
          <a:ln w="1801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3290792" y="1828934"/>
            <a:ext cx="18415" cy="245110"/>
          </a:xfrm>
          <a:custGeom>
            <a:avLst/>
            <a:gdLst/>
            <a:ahLst/>
            <a:cxnLst/>
            <a:rect l="l" t="t" r="r" b="b"/>
            <a:pathLst>
              <a:path w="18414" h="245110">
                <a:moveTo>
                  <a:pt x="0" y="244761"/>
                </a:moveTo>
                <a:lnTo>
                  <a:pt x="18014" y="244761"/>
                </a:lnTo>
                <a:lnTo>
                  <a:pt x="18014" y="0"/>
                </a:lnTo>
                <a:lnTo>
                  <a:pt x="0" y="0"/>
                </a:lnTo>
                <a:lnTo>
                  <a:pt x="0" y="24476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3290792" y="1828934"/>
            <a:ext cx="18415" cy="245110"/>
          </a:xfrm>
          <a:custGeom>
            <a:avLst/>
            <a:gdLst/>
            <a:ahLst/>
            <a:cxnLst/>
            <a:rect l="l" t="t" r="r" b="b"/>
            <a:pathLst>
              <a:path w="18414" h="245110">
                <a:moveTo>
                  <a:pt x="0" y="244761"/>
                </a:moveTo>
                <a:lnTo>
                  <a:pt x="18014" y="244761"/>
                </a:lnTo>
                <a:lnTo>
                  <a:pt x="18014" y="0"/>
                </a:lnTo>
                <a:lnTo>
                  <a:pt x="0" y="0"/>
                </a:lnTo>
                <a:lnTo>
                  <a:pt x="0" y="24476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3320913" y="2082958"/>
            <a:ext cx="18415" cy="36830"/>
          </a:xfrm>
          <a:custGeom>
            <a:avLst/>
            <a:gdLst/>
            <a:ahLst/>
            <a:cxnLst/>
            <a:rect l="l" t="t" r="r" b="b"/>
            <a:pathLst>
              <a:path w="18414" h="36830">
                <a:moveTo>
                  <a:pt x="0" y="36685"/>
                </a:moveTo>
                <a:lnTo>
                  <a:pt x="18014" y="36685"/>
                </a:lnTo>
                <a:lnTo>
                  <a:pt x="18014" y="0"/>
                </a:lnTo>
                <a:lnTo>
                  <a:pt x="0" y="0"/>
                </a:lnTo>
                <a:lnTo>
                  <a:pt x="0" y="3668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3322610" y="2084655"/>
            <a:ext cx="15240" cy="33655"/>
          </a:xfrm>
          <a:custGeom>
            <a:avLst/>
            <a:gdLst/>
            <a:ahLst/>
            <a:cxnLst/>
            <a:rect l="l" t="t" r="r" b="b"/>
            <a:pathLst>
              <a:path w="15239" h="33655">
                <a:moveTo>
                  <a:pt x="0" y="33290"/>
                </a:moveTo>
                <a:lnTo>
                  <a:pt x="14619" y="33290"/>
                </a:lnTo>
                <a:lnTo>
                  <a:pt x="14619" y="0"/>
                </a:lnTo>
                <a:lnTo>
                  <a:pt x="0" y="0"/>
                </a:lnTo>
                <a:lnTo>
                  <a:pt x="0" y="33290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3320913" y="2066767"/>
            <a:ext cx="18415" cy="16510"/>
          </a:xfrm>
          <a:custGeom>
            <a:avLst/>
            <a:gdLst/>
            <a:ahLst/>
            <a:cxnLst/>
            <a:rect l="l" t="t" r="r" b="b"/>
            <a:pathLst>
              <a:path w="18414" h="16510">
                <a:moveTo>
                  <a:pt x="0" y="16190"/>
                </a:moveTo>
                <a:lnTo>
                  <a:pt x="18014" y="16190"/>
                </a:lnTo>
                <a:lnTo>
                  <a:pt x="18014" y="0"/>
                </a:lnTo>
                <a:lnTo>
                  <a:pt x="0" y="0"/>
                </a:lnTo>
                <a:lnTo>
                  <a:pt x="0" y="1619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3322610" y="2068464"/>
            <a:ext cx="15240" cy="13335"/>
          </a:xfrm>
          <a:custGeom>
            <a:avLst/>
            <a:gdLst/>
            <a:ahLst/>
            <a:cxnLst/>
            <a:rect l="l" t="t" r="r" b="b"/>
            <a:pathLst>
              <a:path w="15239" h="13335">
                <a:moveTo>
                  <a:pt x="0" y="12796"/>
                </a:moveTo>
                <a:lnTo>
                  <a:pt x="14619" y="12796"/>
                </a:lnTo>
                <a:lnTo>
                  <a:pt x="14619" y="0"/>
                </a:lnTo>
                <a:lnTo>
                  <a:pt x="0" y="0"/>
                </a:lnTo>
                <a:lnTo>
                  <a:pt x="0" y="12796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3352731" y="2048773"/>
            <a:ext cx="15240" cy="69215"/>
          </a:xfrm>
          <a:custGeom>
            <a:avLst/>
            <a:gdLst/>
            <a:ahLst/>
            <a:cxnLst/>
            <a:rect l="l" t="t" r="r" b="b"/>
            <a:pathLst>
              <a:path w="15239" h="69214">
                <a:moveTo>
                  <a:pt x="0" y="69173"/>
                </a:moveTo>
                <a:lnTo>
                  <a:pt x="14619" y="69173"/>
                </a:lnTo>
                <a:lnTo>
                  <a:pt x="14619" y="0"/>
                </a:lnTo>
                <a:lnTo>
                  <a:pt x="0" y="0"/>
                </a:lnTo>
                <a:lnTo>
                  <a:pt x="0" y="69173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3351034" y="202855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0" y="18524"/>
                </a:moveTo>
                <a:lnTo>
                  <a:pt x="18014" y="18524"/>
                </a:lnTo>
                <a:lnTo>
                  <a:pt x="18014" y="0"/>
                </a:lnTo>
                <a:lnTo>
                  <a:pt x="0" y="0"/>
                </a:lnTo>
                <a:lnTo>
                  <a:pt x="0" y="1852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3352731" y="2030248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0" y="15130"/>
                </a:moveTo>
                <a:lnTo>
                  <a:pt x="14619" y="15130"/>
                </a:lnTo>
                <a:lnTo>
                  <a:pt x="14619" y="0"/>
                </a:lnTo>
                <a:lnTo>
                  <a:pt x="0" y="0"/>
                </a:lnTo>
                <a:lnTo>
                  <a:pt x="0" y="1513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3381155" y="2012213"/>
            <a:ext cx="18415" cy="107950"/>
          </a:xfrm>
          <a:custGeom>
            <a:avLst/>
            <a:gdLst/>
            <a:ahLst/>
            <a:cxnLst/>
            <a:rect l="l" t="t" r="r" b="b"/>
            <a:pathLst>
              <a:path w="18414" h="107950">
                <a:moveTo>
                  <a:pt x="0" y="107429"/>
                </a:moveTo>
                <a:lnTo>
                  <a:pt x="18014" y="107429"/>
                </a:lnTo>
                <a:lnTo>
                  <a:pt x="18014" y="0"/>
                </a:lnTo>
                <a:lnTo>
                  <a:pt x="0" y="0"/>
                </a:lnTo>
                <a:lnTo>
                  <a:pt x="0" y="10742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3381155" y="2012213"/>
            <a:ext cx="18415" cy="107950"/>
          </a:xfrm>
          <a:custGeom>
            <a:avLst/>
            <a:gdLst/>
            <a:ahLst/>
            <a:cxnLst/>
            <a:rect l="l" t="t" r="r" b="b"/>
            <a:pathLst>
              <a:path w="18414" h="107950">
                <a:moveTo>
                  <a:pt x="0" y="107429"/>
                </a:moveTo>
                <a:lnTo>
                  <a:pt x="18014" y="107429"/>
                </a:lnTo>
                <a:lnTo>
                  <a:pt x="18014" y="0"/>
                </a:lnTo>
                <a:lnTo>
                  <a:pt x="0" y="0"/>
                </a:lnTo>
                <a:lnTo>
                  <a:pt x="0" y="10742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3381155" y="2003024"/>
            <a:ext cx="18415" cy="9525"/>
          </a:xfrm>
          <a:custGeom>
            <a:avLst/>
            <a:gdLst/>
            <a:ahLst/>
            <a:cxnLst/>
            <a:rect l="l" t="t" r="r" b="b"/>
            <a:pathLst>
              <a:path w="18414" h="9525">
                <a:moveTo>
                  <a:pt x="0" y="9189"/>
                </a:moveTo>
                <a:lnTo>
                  <a:pt x="18014" y="9189"/>
                </a:lnTo>
                <a:lnTo>
                  <a:pt x="18014" y="0"/>
                </a:lnTo>
                <a:lnTo>
                  <a:pt x="0" y="0"/>
                </a:lnTo>
                <a:lnTo>
                  <a:pt x="0" y="918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3382852" y="2004721"/>
            <a:ext cx="15240" cy="6350"/>
          </a:xfrm>
          <a:custGeom>
            <a:avLst/>
            <a:gdLst/>
            <a:ahLst/>
            <a:cxnLst/>
            <a:rect l="l" t="t" r="r" b="b"/>
            <a:pathLst>
              <a:path w="15239" h="6350">
                <a:moveTo>
                  <a:pt x="0" y="5794"/>
                </a:moveTo>
                <a:lnTo>
                  <a:pt x="14619" y="5794"/>
                </a:lnTo>
                <a:lnTo>
                  <a:pt x="14619" y="0"/>
                </a:lnTo>
                <a:lnTo>
                  <a:pt x="0" y="0"/>
                </a:lnTo>
                <a:lnTo>
                  <a:pt x="0" y="579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3412973" y="2052930"/>
            <a:ext cx="15240" cy="65405"/>
          </a:xfrm>
          <a:custGeom>
            <a:avLst/>
            <a:gdLst/>
            <a:ahLst/>
            <a:cxnLst/>
            <a:rect l="l" t="t" r="r" b="b"/>
            <a:pathLst>
              <a:path w="15239" h="65405">
                <a:moveTo>
                  <a:pt x="0" y="65016"/>
                </a:moveTo>
                <a:lnTo>
                  <a:pt x="14692" y="65016"/>
                </a:lnTo>
                <a:lnTo>
                  <a:pt x="14692" y="0"/>
                </a:lnTo>
                <a:lnTo>
                  <a:pt x="0" y="0"/>
                </a:lnTo>
                <a:lnTo>
                  <a:pt x="0" y="65016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3411276" y="2050649"/>
            <a:ext cx="18415" cy="635"/>
          </a:xfrm>
          <a:custGeom>
            <a:avLst/>
            <a:gdLst/>
            <a:ahLst/>
            <a:cxnLst/>
            <a:rect l="l" t="t" r="r" b="b"/>
            <a:pathLst>
              <a:path w="18414" h="635">
                <a:moveTo>
                  <a:pt x="0" y="583"/>
                </a:moveTo>
                <a:lnTo>
                  <a:pt x="18087" y="583"/>
                </a:lnTo>
                <a:lnTo>
                  <a:pt x="18087" y="0"/>
                </a:lnTo>
                <a:lnTo>
                  <a:pt x="0" y="0"/>
                </a:lnTo>
                <a:lnTo>
                  <a:pt x="0" y="58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3412973" y="2049535"/>
            <a:ext cx="15240" cy="3175"/>
          </a:xfrm>
          <a:custGeom>
            <a:avLst/>
            <a:gdLst/>
            <a:ahLst/>
            <a:cxnLst/>
            <a:rect l="l" t="t" r="r" b="b"/>
            <a:pathLst>
              <a:path w="15239" h="3175">
                <a:moveTo>
                  <a:pt x="0" y="0"/>
                </a:moveTo>
                <a:lnTo>
                  <a:pt x="14692" y="0"/>
                </a:lnTo>
                <a:lnTo>
                  <a:pt x="14692" y="2811"/>
                </a:lnTo>
                <a:lnTo>
                  <a:pt x="0" y="2811"/>
                </a:lnTo>
                <a:lnTo>
                  <a:pt x="0" y="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3443094" y="2051179"/>
            <a:ext cx="15240" cy="67310"/>
          </a:xfrm>
          <a:custGeom>
            <a:avLst/>
            <a:gdLst/>
            <a:ahLst/>
            <a:cxnLst/>
            <a:rect l="l" t="t" r="r" b="b"/>
            <a:pathLst>
              <a:path w="15239" h="67310">
                <a:moveTo>
                  <a:pt x="0" y="66766"/>
                </a:moveTo>
                <a:lnTo>
                  <a:pt x="14692" y="66766"/>
                </a:lnTo>
                <a:lnTo>
                  <a:pt x="14692" y="0"/>
                </a:lnTo>
                <a:lnTo>
                  <a:pt x="0" y="0"/>
                </a:lnTo>
                <a:lnTo>
                  <a:pt x="0" y="66766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3450441" y="2002368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114"/>
                </a:lnTo>
              </a:path>
            </a:pathLst>
          </a:custGeom>
          <a:ln w="18087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3473216" y="2043959"/>
            <a:ext cx="15240" cy="74295"/>
          </a:xfrm>
          <a:custGeom>
            <a:avLst/>
            <a:gdLst/>
            <a:ahLst/>
            <a:cxnLst/>
            <a:rect l="l" t="t" r="r" b="b"/>
            <a:pathLst>
              <a:path w="15239" h="74294">
                <a:moveTo>
                  <a:pt x="0" y="73986"/>
                </a:moveTo>
                <a:lnTo>
                  <a:pt x="14692" y="73986"/>
                </a:lnTo>
                <a:lnTo>
                  <a:pt x="14692" y="0"/>
                </a:lnTo>
                <a:lnTo>
                  <a:pt x="0" y="0"/>
                </a:lnTo>
                <a:lnTo>
                  <a:pt x="0" y="73986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3471518" y="2021257"/>
            <a:ext cx="18415" cy="21590"/>
          </a:xfrm>
          <a:custGeom>
            <a:avLst/>
            <a:gdLst/>
            <a:ahLst/>
            <a:cxnLst/>
            <a:rect l="l" t="t" r="r" b="b"/>
            <a:pathLst>
              <a:path w="18414" h="21589">
                <a:moveTo>
                  <a:pt x="0" y="21004"/>
                </a:moveTo>
                <a:lnTo>
                  <a:pt x="18087" y="21004"/>
                </a:lnTo>
                <a:lnTo>
                  <a:pt x="18087" y="0"/>
                </a:lnTo>
                <a:lnTo>
                  <a:pt x="0" y="0"/>
                </a:lnTo>
                <a:lnTo>
                  <a:pt x="0" y="2100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3473216" y="2022954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39" h="17780">
                <a:moveTo>
                  <a:pt x="0" y="17609"/>
                </a:moveTo>
                <a:lnTo>
                  <a:pt x="14692" y="17609"/>
                </a:lnTo>
                <a:lnTo>
                  <a:pt x="14692" y="0"/>
                </a:lnTo>
                <a:lnTo>
                  <a:pt x="0" y="0"/>
                </a:lnTo>
                <a:lnTo>
                  <a:pt x="0" y="17609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3501713" y="2033728"/>
            <a:ext cx="18415" cy="86360"/>
          </a:xfrm>
          <a:custGeom>
            <a:avLst/>
            <a:gdLst/>
            <a:ahLst/>
            <a:cxnLst/>
            <a:rect l="l" t="t" r="r" b="b"/>
            <a:pathLst>
              <a:path w="18414" h="86360">
                <a:moveTo>
                  <a:pt x="0" y="85914"/>
                </a:moveTo>
                <a:lnTo>
                  <a:pt x="18014" y="85914"/>
                </a:lnTo>
                <a:lnTo>
                  <a:pt x="18014" y="0"/>
                </a:lnTo>
                <a:lnTo>
                  <a:pt x="0" y="0"/>
                </a:lnTo>
                <a:lnTo>
                  <a:pt x="0" y="8591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3501713" y="2033728"/>
            <a:ext cx="18415" cy="86360"/>
          </a:xfrm>
          <a:custGeom>
            <a:avLst/>
            <a:gdLst/>
            <a:ahLst/>
            <a:cxnLst/>
            <a:rect l="l" t="t" r="r" b="b"/>
            <a:pathLst>
              <a:path w="18414" h="86360">
                <a:moveTo>
                  <a:pt x="0" y="85914"/>
                </a:moveTo>
                <a:lnTo>
                  <a:pt x="18014" y="85914"/>
                </a:lnTo>
                <a:lnTo>
                  <a:pt x="18014" y="0"/>
                </a:lnTo>
                <a:lnTo>
                  <a:pt x="0" y="0"/>
                </a:lnTo>
                <a:lnTo>
                  <a:pt x="0" y="8591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3501713" y="2020674"/>
            <a:ext cx="18415" cy="13335"/>
          </a:xfrm>
          <a:custGeom>
            <a:avLst/>
            <a:gdLst/>
            <a:ahLst/>
            <a:cxnLst/>
            <a:rect l="l" t="t" r="r" b="b"/>
            <a:pathLst>
              <a:path w="18414" h="13335">
                <a:moveTo>
                  <a:pt x="0" y="13054"/>
                </a:moveTo>
                <a:lnTo>
                  <a:pt x="18014" y="13054"/>
                </a:lnTo>
                <a:lnTo>
                  <a:pt x="18014" y="0"/>
                </a:lnTo>
                <a:lnTo>
                  <a:pt x="0" y="0"/>
                </a:lnTo>
                <a:lnTo>
                  <a:pt x="0" y="1305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3503410" y="2022371"/>
            <a:ext cx="15240" cy="10160"/>
          </a:xfrm>
          <a:custGeom>
            <a:avLst/>
            <a:gdLst/>
            <a:ahLst/>
            <a:cxnLst/>
            <a:rect l="l" t="t" r="r" b="b"/>
            <a:pathLst>
              <a:path w="15239" h="10160">
                <a:moveTo>
                  <a:pt x="0" y="9660"/>
                </a:moveTo>
                <a:lnTo>
                  <a:pt x="14619" y="9660"/>
                </a:lnTo>
                <a:lnTo>
                  <a:pt x="14619" y="0"/>
                </a:lnTo>
                <a:lnTo>
                  <a:pt x="0" y="0"/>
                </a:lnTo>
                <a:lnTo>
                  <a:pt x="0" y="966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3533531" y="2055847"/>
            <a:ext cx="15240" cy="62230"/>
          </a:xfrm>
          <a:custGeom>
            <a:avLst/>
            <a:gdLst/>
            <a:ahLst/>
            <a:cxnLst/>
            <a:rect l="l" t="t" r="r" b="b"/>
            <a:pathLst>
              <a:path w="15239" h="62230">
                <a:moveTo>
                  <a:pt x="0" y="62098"/>
                </a:moveTo>
                <a:lnTo>
                  <a:pt x="14619" y="62098"/>
                </a:lnTo>
                <a:lnTo>
                  <a:pt x="14619" y="0"/>
                </a:lnTo>
                <a:lnTo>
                  <a:pt x="0" y="0"/>
                </a:lnTo>
                <a:lnTo>
                  <a:pt x="0" y="62098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3531834" y="1960796"/>
            <a:ext cx="18415" cy="93980"/>
          </a:xfrm>
          <a:custGeom>
            <a:avLst/>
            <a:gdLst/>
            <a:ahLst/>
            <a:cxnLst/>
            <a:rect l="l" t="t" r="r" b="b"/>
            <a:pathLst>
              <a:path w="18414" h="93980">
                <a:moveTo>
                  <a:pt x="0" y="93353"/>
                </a:moveTo>
                <a:lnTo>
                  <a:pt x="18014" y="93353"/>
                </a:lnTo>
                <a:lnTo>
                  <a:pt x="18014" y="0"/>
                </a:lnTo>
                <a:lnTo>
                  <a:pt x="0" y="0"/>
                </a:lnTo>
                <a:lnTo>
                  <a:pt x="0" y="9335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3531834" y="1960796"/>
            <a:ext cx="18415" cy="93980"/>
          </a:xfrm>
          <a:custGeom>
            <a:avLst/>
            <a:gdLst/>
            <a:ahLst/>
            <a:cxnLst/>
            <a:rect l="l" t="t" r="r" b="b"/>
            <a:pathLst>
              <a:path w="18414" h="93980">
                <a:moveTo>
                  <a:pt x="0" y="93353"/>
                </a:moveTo>
                <a:lnTo>
                  <a:pt x="18014" y="93353"/>
                </a:lnTo>
                <a:lnTo>
                  <a:pt x="18014" y="0"/>
                </a:lnTo>
                <a:lnTo>
                  <a:pt x="0" y="0"/>
                </a:lnTo>
                <a:lnTo>
                  <a:pt x="0" y="9335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3561955" y="1992595"/>
            <a:ext cx="18415" cy="127635"/>
          </a:xfrm>
          <a:custGeom>
            <a:avLst/>
            <a:gdLst/>
            <a:ahLst/>
            <a:cxnLst/>
            <a:rect l="l" t="t" r="r" b="b"/>
            <a:pathLst>
              <a:path w="18414" h="127635">
                <a:moveTo>
                  <a:pt x="0" y="127048"/>
                </a:moveTo>
                <a:lnTo>
                  <a:pt x="18014" y="127048"/>
                </a:lnTo>
                <a:lnTo>
                  <a:pt x="18014" y="0"/>
                </a:lnTo>
                <a:lnTo>
                  <a:pt x="0" y="0"/>
                </a:lnTo>
                <a:lnTo>
                  <a:pt x="0" y="12704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3561955" y="1992595"/>
            <a:ext cx="18415" cy="127635"/>
          </a:xfrm>
          <a:custGeom>
            <a:avLst/>
            <a:gdLst/>
            <a:ahLst/>
            <a:cxnLst/>
            <a:rect l="l" t="t" r="r" b="b"/>
            <a:pathLst>
              <a:path w="18414" h="127635">
                <a:moveTo>
                  <a:pt x="0" y="127048"/>
                </a:moveTo>
                <a:lnTo>
                  <a:pt x="18014" y="127048"/>
                </a:lnTo>
                <a:lnTo>
                  <a:pt x="18014" y="0"/>
                </a:lnTo>
                <a:lnTo>
                  <a:pt x="0" y="0"/>
                </a:lnTo>
                <a:lnTo>
                  <a:pt x="0" y="12704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3570962" y="1950148"/>
            <a:ext cx="0" cy="42545"/>
          </a:xfrm>
          <a:custGeom>
            <a:avLst/>
            <a:gdLst/>
            <a:ahLst/>
            <a:cxnLst/>
            <a:rect l="l" t="t" r="r" b="b"/>
            <a:pathLst>
              <a:path h="42544">
                <a:moveTo>
                  <a:pt x="0" y="0"/>
                </a:moveTo>
                <a:lnTo>
                  <a:pt x="0" y="42446"/>
                </a:lnTo>
              </a:path>
            </a:pathLst>
          </a:custGeom>
          <a:ln w="1801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3592076" y="1917620"/>
            <a:ext cx="18415" cy="202565"/>
          </a:xfrm>
          <a:custGeom>
            <a:avLst/>
            <a:gdLst/>
            <a:ahLst/>
            <a:cxnLst/>
            <a:rect l="l" t="t" r="r" b="b"/>
            <a:pathLst>
              <a:path w="18414" h="202564">
                <a:moveTo>
                  <a:pt x="0" y="202022"/>
                </a:moveTo>
                <a:lnTo>
                  <a:pt x="18014" y="202022"/>
                </a:lnTo>
                <a:lnTo>
                  <a:pt x="18014" y="0"/>
                </a:lnTo>
                <a:lnTo>
                  <a:pt x="0" y="0"/>
                </a:lnTo>
                <a:lnTo>
                  <a:pt x="0" y="20202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3592076" y="1917620"/>
            <a:ext cx="18415" cy="202565"/>
          </a:xfrm>
          <a:custGeom>
            <a:avLst/>
            <a:gdLst/>
            <a:ahLst/>
            <a:cxnLst/>
            <a:rect l="l" t="t" r="r" b="b"/>
            <a:pathLst>
              <a:path w="18414" h="202564">
                <a:moveTo>
                  <a:pt x="0" y="202022"/>
                </a:moveTo>
                <a:lnTo>
                  <a:pt x="18014" y="202022"/>
                </a:lnTo>
                <a:lnTo>
                  <a:pt x="18014" y="0"/>
                </a:lnTo>
                <a:lnTo>
                  <a:pt x="0" y="0"/>
                </a:lnTo>
                <a:lnTo>
                  <a:pt x="0" y="20202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3593773" y="1865347"/>
            <a:ext cx="15240" cy="50800"/>
          </a:xfrm>
          <a:custGeom>
            <a:avLst/>
            <a:gdLst/>
            <a:ahLst/>
            <a:cxnLst/>
            <a:rect l="l" t="t" r="r" b="b"/>
            <a:pathLst>
              <a:path w="15239" h="50800">
                <a:moveTo>
                  <a:pt x="0" y="50575"/>
                </a:moveTo>
                <a:lnTo>
                  <a:pt x="14619" y="50575"/>
                </a:lnTo>
                <a:lnTo>
                  <a:pt x="14619" y="0"/>
                </a:lnTo>
                <a:lnTo>
                  <a:pt x="0" y="0"/>
                </a:lnTo>
                <a:lnTo>
                  <a:pt x="0" y="50575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3622197" y="1922652"/>
            <a:ext cx="18415" cy="197485"/>
          </a:xfrm>
          <a:custGeom>
            <a:avLst/>
            <a:gdLst/>
            <a:ahLst/>
            <a:cxnLst/>
            <a:rect l="l" t="t" r="r" b="b"/>
            <a:pathLst>
              <a:path w="18414" h="197485">
                <a:moveTo>
                  <a:pt x="0" y="196990"/>
                </a:moveTo>
                <a:lnTo>
                  <a:pt x="18014" y="196990"/>
                </a:lnTo>
                <a:lnTo>
                  <a:pt x="18014" y="0"/>
                </a:lnTo>
                <a:lnTo>
                  <a:pt x="0" y="0"/>
                </a:lnTo>
                <a:lnTo>
                  <a:pt x="0" y="19699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3622197" y="1922652"/>
            <a:ext cx="18415" cy="197485"/>
          </a:xfrm>
          <a:custGeom>
            <a:avLst/>
            <a:gdLst/>
            <a:ahLst/>
            <a:cxnLst/>
            <a:rect l="l" t="t" r="r" b="b"/>
            <a:pathLst>
              <a:path w="18414" h="197485">
                <a:moveTo>
                  <a:pt x="0" y="196990"/>
                </a:moveTo>
                <a:lnTo>
                  <a:pt x="18014" y="196990"/>
                </a:lnTo>
                <a:lnTo>
                  <a:pt x="18014" y="0"/>
                </a:lnTo>
                <a:lnTo>
                  <a:pt x="0" y="0"/>
                </a:lnTo>
                <a:lnTo>
                  <a:pt x="0" y="19699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3622197" y="1910546"/>
            <a:ext cx="18415" cy="12700"/>
          </a:xfrm>
          <a:custGeom>
            <a:avLst/>
            <a:gdLst/>
            <a:ahLst/>
            <a:cxnLst/>
            <a:rect l="l" t="t" r="r" b="b"/>
            <a:pathLst>
              <a:path w="18414" h="12700">
                <a:moveTo>
                  <a:pt x="0" y="12106"/>
                </a:moveTo>
                <a:lnTo>
                  <a:pt x="18014" y="12106"/>
                </a:lnTo>
                <a:lnTo>
                  <a:pt x="18014" y="0"/>
                </a:lnTo>
                <a:lnTo>
                  <a:pt x="0" y="0"/>
                </a:lnTo>
                <a:lnTo>
                  <a:pt x="0" y="12106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3623894" y="1912243"/>
            <a:ext cx="15240" cy="8890"/>
          </a:xfrm>
          <a:custGeom>
            <a:avLst/>
            <a:gdLst/>
            <a:ahLst/>
            <a:cxnLst/>
            <a:rect l="l" t="t" r="r" b="b"/>
            <a:pathLst>
              <a:path w="15239" h="8889">
                <a:moveTo>
                  <a:pt x="0" y="8712"/>
                </a:moveTo>
                <a:lnTo>
                  <a:pt x="14619" y="8712"/>
                </a:lnTo>
                <a:lnTo>
                  <a:pt x="14619" y="0"/>
                </a:lnTo>
                <a:lnTo>
                  <a:pt x="0" y="0"/>
                </a:lnTo>
                <a:lnTo>
                  <a:pt x="0" y="8712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3652318" y="1836155"/>
            <a:ext cx="18415" cy="283845"/>
          </a:xfrm>
          <a:custGeom>
            <a:avLst/>
            <a:gdLst/>
            <a:ahLst/>
            <a:cxnLst/>
            <a:rect l="l" t="t" r="r" b="b"/>
            <a:pathLst>
              <a:path w="18414" h="283844">
                <a:moveTo>
                  <a:pt x="0" y="283488"/>
                </a:moveTo>
                <a:lnTo>
                  <a:pt x="18087" y="283488"/>
                </a:lnTo>
                <a:lnTo>
                  <a:pt x="18087" y="0"/>
                </a:lnTo>
                <a:lnTo>
                  <a:pt x="0" y="0"/>
                </a:lnTo>
                <a:lnTo>
                  <a:pt x="0" y="28348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3652318" y="1836155"/>
            <a:ext cx="18415" cy="283845"/>
          </a:xfrm>
          <a:custGeom>
            <a:avLst/>
            <a:gdLst/>
            <a:ahLst/>
            <a:cxnLst/>
            <a:rect l="l" t="t" r="r" b="b"/>
            <a:pathLst>
              <a:path w="18414" h="283844">
                <a:moveTo>
                  <a:pt x="0" y="283488"/>
                </a:moveTo>
                <a:lnTo>
                  <a:pt x="18087" y="283488"/>
                </a:lnTo>
                <a:lnTo>
                  <a:pt x="18087" y="0"/>
                </a:lnTo>
                <a:lnTo>
                  <a:pt x="0" y="0"/>
                </a:lnTo>
                <a:lnTo>
                  <a:pt x="0" y="28348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3652318" y="1821641"/>
            <a:ext cx="18415" cy="14604"/>
          </a:xfrm>
          <a:custGeom>
            <a:avLst/>
            <a:gdLst/>
            <a:ahLst/>
            <a:cxnLst/>
            <a:rect l="l" t="t" r="r" b="b"/>
            <a:pathLst>
              <a:path w="18414" h="14605">
                <a:moveTo>
                  <a:pt x="0" y="14513"/>
                </a:moveTo>
                <a:lnTo>
                  <a:pt x="18087" y="14513"/>
                </a:lnTo>
                <a:lnTo>
                  <a:pt x="18087" y="0"/>
                </a:lnTo>
                <a:lnTo>
                  <a:pt x="0" y="0"/>
                </a:lnTo>
                <a:lnTo>
                  <a:pt x="0" y="1451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3654015" y="1823338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30">
                <a:moveTo>
                  <a:pt x="0" y="11118"/>
                </a:moveTo>
                <a:lnTo>
                  <a:pt x="14692" y="11118"/>
                </a:lnTo>
                <a:lnTo>
                  <a:pt x="14692" y="0"/>
                </a:lnTo>
                <a:lnTo>
                  <a:pt x="0" y="0"/>
                </a:lnTo>
                <a:lnTo>
                  <a:pt x="0" y="1111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3682439" y="1858545"/>
            <a:ext cx="18415" cy="261620"/>
          </a:xfrm>
          <a:custGeom>
            <a:avLst/>
            <a:gdLst/>
            <a:ahLst/>
            <a:cxnLst/>
            <a:rect l="l" t="t" r="r" b="b"/>
            <a:pathLst>
              <a:path w="18414" h="261619">
                <a:moveTo>
                  <a:pt x="0" y="261098"/>
                </a:moveTo>
                <a:lnTo>
                  <a:pt x="18087" y="261098"/>
                </a:lnTo>
                <a:lnTo>
                  <a:pt x="18087" y="0"/>
                </a:lnTo>
                <a:lnTo>
                  <a:pt x="0" y="0"/>
                </a:lnTo>
                <a:lnTo>
                  <a:pt x="0" y="26109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3682439" y="1858545"/>
            <a:ext cx="18415" cy="261620"/>
          </a:xfrm>
          <a:custGeom>
            <a:avLst/>
            <a:gdLst/>
            <a:ahLst/>
            <a:cxnLst/>
            <a:rect l="l" t="t" r="r" b="b"/>
            <a:pathLst>
              <a:path w="18414" h="261619">
                <a:moveTo>
                  <a:pt x="0" y="261098"/>
                </a:moveTo>
                <a:lnTo>
                  <a:pt x="18087" y="261098"/>
                </a:lnTo>
                <a:lnTo>
                  <a:pt x="18087" y="0"/>
                </a:lnTo>
                <a:lnTo>
                  <a:pt x="0" y="0"/>
                </a:lnTo>
                <a:lnTo>
                  <a:pt x="0" y="26109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3682439" y="1849209"/>
            <a:ext cx="18415" cy="9525"/>
          </a:xfrm>
          <a:custGeom>
            <a:avLst/>
            <a:gdLst/>
            <a:ahLst/>
            <a:cxnLst/>
            <a:rect l="l" t="t" r="r" b="b"/>
            <a:pathLst>
              <a:path w="18414" h="9525">
                <a:moveTo>
                  <a:pt x="0" y="9335"/>
                </a:moveTo>
                <a:lnTo>
                  <a:pt x="18087" y="9335"/>
                </a:lnTo>
                <a:lnTo>
                  <a:pt x="18087" y="0"/>
                </a:lnTo>
                <a:lnTo>
                  <a:pt x="0" y="0"/>
                </a:lnTo>
                <a:lnTo>
                  <a:pt x="0" y="933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3684136" y="1850907"/>
            <a:ext cx="15240" cy="6350"/>
          </a:xfrm>
          <a:custGeom>
            <a:avLst/>
            <a:gdLst/>
            <a:ahLst/>
            <a:cxnLst/>
            <a:rect l="l" t="t" r="r" b="b"/>
            <a:pathLst>
              <a:path w="15239" h="6350">
                <a:moveTo>
                  <a:pt x="0" y="5940"/>
                </a:moveTo>
                <a:lnTo>
                  <a:pt x="14692" y="5940"/>
                </a:lnTo>
                <a:lnTo>
                  <a:pt x="14692" y="0"/>
                </a:lnTo>
                <a:lnTo>
                  <a:pt x="0" y="0"/>
                </a:lnTo>
                <a:lnTo>
                  <a:pt x="0" y="594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3712560" y="1910400"/>
            <a:ext cx="18415" cy="209550"/>
          </a:xfrm>
          <a:custGeom>
            <a:avLst/>
            <a:gdLst/>
            <a:ahLst/>
            <a:cxnLst/>
            <a:rect l="l" t="t" r="r" b="b"/>
            <a:pathLst>
              <a:path w="18414" h="209550">
                <a:moveTo>
                  <a:pt x="0" y="209243"/>
                </a:moveTo>
                <a:lnTo>
                  <a:pt x="18087" y="209243"/>
                </a:lnTo>
                <a:lnTo>
                  <a:pt x="18087" y="0"/>
                </a:lnTo>
                <a:lnTo>
                  <a:pt x="0" y="0"/>
                </a:lnTo>
                <a:lnTo>
                  <a:pt x="0" y="20924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3712560" y="1910400"/>
            <a:ext cx="18415" cy="209550"/>
          </a:xfrm>
          <a:custGeom>
            <a:avLst/>
            <a:gdLst/>
            <a:ahLst/>
            <a:cxnLst/>
            <a:rect l="l" t="t" r="r" b="b"/>
            <a:pathLst>
              <a:path w="18414" h="209550">
                <a:moveTo>
                  <a:pt x="0" y="209243"/>
                </a:moveTo>
                <a:lnTo>
                  <a:pt x="18087" y="209243"/>
                </a:lnTo>
                <a:lnTo>
                  <a:pt x="18087" y="0"/>
                </a:lnTo>
                <a:lnTo>
                  <a:pt x="0" y="0"/>
                </a:lnTo>
                <a:lnTo>
                  <a:pt x="0" y="20924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3712560" y="1752501"/>
            <a:ext cx="18415" cy="158115"/>
          </a:xfrm>
          <a:custGeom>
            <a:avLst/>
            <a:gdLst/>
            <a:ahLst/>
            <a:cxnLst/>
            <a:rect l="l" t="t" r="r" b="b"/>
            <a:pathLst>
              <a:path w="18414" h="158114">
                <a:moveTo>
                  <a:pt x="0" y="157898"/>
                </a:moveTo>
                <a:lnTo>
                  <a:pt x="18087" y="157898"/>
                </a:lnTo>
                <a:lnTo>
                  <a:pt x="18087" y="0"/>
                </a:lnTo>
                <a:lnTo>
                  <a:pt x="0" y="0"/>
                </a:lnTo>
                <a:lnTo>
                  <a:pt x="0" y="15789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3712560" y="1752501"/>
            <a:ext cx="18415" cy="158115"/>
          </a:xfrm>
          <a:custGeom>
            <a:avLst/>
            <a:gdLst/>
            <a:ahLst/>
            <a:cxnLst/>
            <a:rect l="l" t="t" r="r" b="b"/>
            <a:pathLst>
              <a:path w="18414" h="158114">
                <a:moveTo>
                  <a:pt x="0" y="157898"/>
                </a:moveTo>
                <a:lnTo>
                  <a:pt x="18087" y="157898"/>
                </a:lnTo>
                <a:lnTo>
                  <a:pt x="18087" y="0"/>
                </a:lnTo>
                <a:lnTo>
                  <a:pt x="0" y="0"/>
                </a:lnTo>
                <a:lnTo>
                  <a:pt x="0" y="15789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3742754" y="1850376"/>
            <a:ext cx="18415" cy="269875"/>
          </a:xfrm>
          <a:custGeom>
            <a:avLst/>
            <a:gdLst/>
            <a:ahLst/>
            <a:cxnLst/>
            <a:rect l="l" t="t" r="r" b="b"/>
            <a:pathLst>
              <a:path w="18414" h="269875">
                <a:moveTo>
                  <a:pt x="0" y="269266"/>
                </a:moveTo>
                <a:lnTo>
                  <a:pt x="18014" y="269266"/>
                </a:lnTo>
                <a:lnTo>
                  <a:pt x="18014" y="0"/>
                </a:lnTo>
                <a:lnTo>
                  <a:pt x="0" y="0"/>
                </a:lnTo>
                <a:lnTo>
                  <a:pt x="0" y="26926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3742754" y="1850376"/>
            <a:ext cx="18415" cy="269875"/>
          </a:xfrm>
          <a:custGeom>
            <a:avLst/>
            <a:gdLst/>
            <a:ahLst/>
            <a:cxnLst/>
            <a:rect l="l" t="t" r="r" b="b"/>
            <a:pathLst>
              <a:path w="18414" h="269875">
                <a:moveTo>
                  <a:pt x="0" y="269266"/>
                </a:moveTo>
                <a:lnTo>
                  <a:pt x="18014" y="269266"/>
                </a:lnTo>
                <a:lnTo>
                  <a:pt x="18014" y="0"/>
                </a:lnTo>
                <a:lnTo>
                  <a:pt x="0" y="0"/>
                </a:lnTo>
                <a:lnTo>
                  <a:pt x="0" y="269266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3742754" y="1341089"/>
            <a:ext cx="18415" cy="509905"/>
          </a:xfrm>
          <a:custGeom>
            <a:avLst/>
            <a:gdLst/>
            <a:ahLst/>
            <a:cxnLst/>
            <a:rect l="l" t="t" r="r" b="b"/>
            <a:pathLst>
              <a:path w="18414" h="509905">
                <a:moveTo>
                  <a:pt x="0" y="509287"/>
                </a:moveTo>
                <a:lnTo>
                  <a:pt x="18014" y="509287"/>
                </a:lnTo>
                <a:lnTo>
                  <a:pt x="18014" y="0"/>
                </a:lnTo>
                <a:lnTo>
                  <a:pt x="0" y="0"/>
                </a:lnTo>
                <a:lnTo>
                  <a:pt x="0" y="50928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3742754" y="1341089"/>
            <a:ext cx="18415" cy="509905"/>
          </a:xfrm>
          <a:custGeom>
            <a:avLst/>
            <a:gdLst/>
            <a:ahLst/>
            <a:cxnLst/>
            <a:rect l="l" t="t" r="r" b="b"/>
            <a:pathLst>
              <a:path w="18414" h="509905">
                <a:moveTo>
                  <a:pt x="0" y="509287"/>
                </a:moveTo>
                <a:lnTo>
                  <a:pt x="18014" y="509287"/>
                </a:lnTo>
                <a:lnTo>
                  <a:pt x="18014" y="0"/>
                </a:lnTo>
                <a:lnTo>
                  <a:pt x="0" y="0"/>
                </a:lnTo>
                <a:lnTo>
                  <a:pt x="0" y="50928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3772875" y="1916745"/>
            <a:ext cx="18415" cy="203200"/>
          </a:xfrm>
          <a:custGeom>
            <a:avLst/>
            <a:gdLst/>
            <a:ahLst/>
            <a:cxnLst/>
            <a:rect l="l" t="t" r="r" b="b"/>
            <a:pathLst>
              <a:path w="18414" h="203200">
                <a:moveTo>
                  <a:pt x="0" y="202898"/>
                </a:moveTo>
                <a:lnTo>
                  <a:pt x="18014" y="202898"/>
                </a:lnTo>
                <a:lnTo>
                  <a:pt x="18014" y="0"/>
                </a:lnTo>
                <a:lnTo>
                  <a:pt x="0" y="0"/>
                </a:lnTo>
                <a:lnTo>
                  <a:pt x="0" y="20289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3772875" y="1916745"/>
            <a:ext cx="18415" cy="203200"/>
          </a:xfrm>
          <a:custGeom>
            <a:avLst/>
            <a:gdLst/>
            <a:ahLst/>
            <a:cxnLst/>
            <a:rect l="l" t="t" r="r" b="b"/>
            <a:pathLst>
              <a:path w="18414" h="203200">
                <a:moveTo>
                  <a:pt x="0" y="202898"/>
                </a:moveTo>
                <a:lnTo>
                  <a:pt x="18014" y="202898"/>
                </a:lnTo>
                <a:lnTo>
                  <a:pt x="18014" y="0"/>
                </a:lnTo>
                <a:lnTo>
                  <a:pt x="0" y="0"/>
                </a:lnTo>
                <a:lnTo>
                  <a:pt x="0" y="20289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3772875" y="1913901"/>
            <a:ext cx="18415" cy="3175"/>
          </a:xfrm>
          <a:custGeom>
            <a:avLst/>
            <a:gdLst/>
            <a:ahLst/>
            <a:cxnLst/>
            <a:rect l="l" t="t" r="r" b="b"/>
            <a:pathLst>
              <a:path w="18414" h="3175">
                <a:moveTo>
                  <a:pt x="0" y="2844"/>
                </a:moveTo>
                <a:lnTo>
                  <a:pt x="18014" y="2844"/>
                </a:lnTo>
                <a:lnTo>
                  <a:pt x="18014" y="0"/>
                </a:lnTo>
                <a:lnTo>
                  <a:pt x="0" y="0"/>
                </a:lnTo>
                <a:lnTo>
                  <a:pt x="0" y="284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3774572" y="1915048"/>
            <a:ext cx="15240" cy="635"/>
          </a:xfrm>
          <a:custGeom>
            <a:avLst/>
            <a:gdLst/>
            <a:ahLst/>
            <a:cxnLst/>
            <a:rect l="l" t="t" r="r" b="b"/>
            <a:pathLst>
              <a:path w="15239" h="635">
                <a:moveTo>
                  <a:pt x="0" y="0"/>
                </a:moveTo>
                <a:lnTo>
                  <a:pt x="14619" y="0"/>
                </a:lnTo>
                <a:lnTo>
                  <a:pt x="14619" y="550"/>
                </a:lnTo>
                <a:lnTo>
                  <a:pt x="0" y="550"/>
                </a:lnTo>
                <a:lnTo>
                  <a:pt x="0" y="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3802996" y="1955253"/>
            <a:ext cx="18415" cy="164465"/>
          </a:xfrm>
          <a:custGeom>
            <a:avLst/>
            <a:gdLst/>
            <a:ahLst/>
            <a:cxnLst/>
            <a:rect l="l" t="t" r="r" b="b"/>
            <a:pathLst>
              <a:path w="18414" h="164464">
                <a:moveTo>
                  <a:pt x="0" y="164389"/>
                </a:moveTo>
                <a:lnTo>
                  <a:pt x="18014" y="164389"/>
                </a:lnTo>
                <a:lnTo>
                  <a:pt x="18014" y="0"/>
                </a:lnTo>
                <a:lnTo>
                  <a:pt x="0" y="0"/>
                </a:lnTo>
                <a:lnTo>
                  <a:pt x="0" y="16438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3802996" y="1955253"/>
            <a:ext cx="18415" cy="164465"/>
          </a:xfrm>
          <a:custGeom>
            <a:avLst/>
            <a:gdLst/>
            <a:ahLst/>
            <a:cxnLst/>
            <a:rect l="l" t="t" r="r" b="b"/>
            <a:pathLst>
              <a:path w="18414" h="164464">
                <a:moveTo>
                  <a:pt x="0" y="164389"/>
                </a:moveTo>
                <a:lnTo>
                  <a:pt x="18014" y="164389"/>
                </a:lnTo>
                <a:lnTo>
                  <a:pt x="18014" y="0"/>
                </a:lnTo>
                <a:lnTo>
                  <a:pt x="0" y="0"/>
                </a:lnTo>
                <a:lnTo>
                  <a:pt x="0" y="16438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3802996" y="1931550"/>
            <a:ext cx="18415" cy="24130"/>
          </a:xfrm>
          <a:custGeom>
            <a:avLst/>
            <a:gdLst/>
            <a:ahLst/>
            <a:cxnLst/>
            <a:rect l="l" t="t" r="r" b="b"/>
            <a:pathLst>
              <a:path w="18414" h="24130">
                <a:moveTo>
                  <a:pt x="0" y="23703"/>
                </a:moveTo>
                <a:lnTo>
                  <a:pt x="18014" y="23703"/>
                </a:lnTo>
                <a:lnTo>
                  <a:pt x="18014" y="0"/>
                </a:lnTo>
                <a:lnTo>
                  <a:pt x="0" y="0"/>
                </a:lnTo>
                <a:lnTo>
                  <a:pt x="0" y="2370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3804694" y="1933248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19">
                <a:moveTo>
                  <a:pt x="0" y="20308"/>
                </a:moveTo>
                <a:lnTo>
                  <a:pt x="14619" y="20308"/>
                </a:lnTo>
                <a:lnTo>
                  <a:pt x="14619" y="0"/>
                </a:lnTo>
                <a:lnTo>
                  <a:pt x="0" y="0"/>
                </a:lnTo>
                <a:lnTo>
                  <a:pt x="0" y="20308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3833117" y="1721578"/>
            <a:ext cx="18415" cy="398145"/>
          </a:xfrm>
          <a:custGeom>
            <a:avLst/>
            <a:gdLst/>
            <a:ahLst/>
            <a:cxnLst/>
            <a:rect l="l" t="t" r="r" b="b"/>
            <a:pathLst>
              <a:path w="18414" h="398144">
                <a:moveTo>
                  <a:pt x="0" y="398065"/>
                </a:moveTo>
                <a:lnTo>
                  <a:pt x="18014" y="398065"/>
                </a:lnTo>
                <a:lnTo>
                  <a:pt x="18014" y="0"/>
                </a:lnTo>
                <a:lnTo>
                  <a:pt x="0" y="0"/>
                </a:lnTo>
                <a:lnTo>
                  <a:pt x="0" y="39806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3833117" y="1721578"/>
            <a:ext cx="18415" cy="398145"/>
          </a:xfrm>
          <a:custGeom>
            <a:avLst/>
            <a:gdLst/>
            <a:ahLst/>
            <a:cxnLst/>
            <a:rect l="l" t="t" r="r" b="b"/>
            <a:pathLst>
              <a:path w="18414" h="398144">
                <a:moveTo>
                  <a:pt x="0" y="398065"/>
                </a:moveTo>
                <a:lnTo>
                  <a:pt x="18014" y="398065"/>
                </a:lnTo>
                <a:lnTo>
                  <a:pt x="18014" y="0"/>
                </a:lnTo>
                <a:lnTo>
                  <a:pt x="0" y="0"/>
                </a:lnTo>
                <a:lnTo>
                  <a:pt x="0" y="39806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3833117" y="1715816"/>
            <a:ext cx="18415" cy="6350"/>
          </a:xfrm>
          <a:custGeom>
            <a:avLst/>
            <a:gdLst/>
            <a:ahLst/>
            <a:cxnLst/>
            <a:rect l="l" t="t" r="r" b="b"/>
            <a:pathLst>
              <a:path w="18414" h="6350">
                <a:moveTo>
                  <a:pt x="0" y="5761"/>
                </a:moveTo>
                <a:lnTo>
                  <a:pt x="18014" y="5761"/>
                </a:lnTo>
                <a:lnTo>
                  <a:pt x="18014" y="0"/>
                </a:lnTo>
                <a:lnTo>
                  <a:pt x="0" y="0"/>
                </a:lnTo>
                <a:lnTo>
                  <a:pt x="0" y="576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3834815" y="1717513"/>
            <a:ext cx="15240" cy="2540"/>
          </a:xfrm>
          <a:custGeom>
            <a:avLst/>
            <a:gdLst/>
            <a:ahLst/>
            <a:cxnLst/>
            <a:rect l="l" t="t" r="r" b="b"/>
            <a:pathLst>
              <a:path w="15239" h="2539">
                <a:moveTo>
                  <a:pt x="0" y="2367"/>
                </a:moveTo>
                <a:lnTo>
                  <a:pt x="14619" y="2367"/>
                </a:lnTo>
                <a:lnTo>
                  <a:pt x="14619" y="0"/>
                </a:lnTo>
                <a:lnTo>
                  <a:pt x="0" y="0"/>
                </a:lnTo>
                <a:lnTo>
                  <a:pt x="0" y="2367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3863238" y="1837395"/>
            <a:ext cx="18415" cy="282575"/>
          </a:xfrm>
          <a:custGeom>
            <a:avLst/>
            <a:gdLst/>
            <a:ahLst/>
            <a:cxnLst/>
            <a:rect l="l" t="t" r="r" b="b"/>
            <a:pathLst>
              <a:path w="18414" h="282575">
                <a:moveTo>
                  <a:pt x="0" y="282248"/>
                </a:moveTo>
                <a:lnTo>
                  <a:pt x="18087" y="282248"/>
                </a:lnTo>
                <a:lnTo>
                  <a:pt x="18087" y="0"/>
                </a:lnTo>
                <a:lnTo>
                  <a:pt x="0" y="0"/>
                </a:lnTo>
                <a:lnTo>
                  <a:pt x="0" y="28224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3863238" y="1837395"/>
            <a:ext cx="18415" cy="282575"/>
          </a:xfrm>
          <a:custGeom>
            <a:avLst/>
            <a:gdLst/>
            <a:ahLst/>
            <a:cxnLst/>
            <a:rect l="l" t="t" r="r" b="b"/>
            <a:pathLst>
              <a:path w="18414" h="282575">
                <a:moveTo>
                  <a:pt x="0" y="282248"/>
                </a:moveTo>
                <a:lnTo>
                  <a:pt x="18087" y="282248"/>
                </a:lnTo>
                <a:lnTo>
                  <a:pt x="18087" y="0"/>
                </a:lnTo>
                <a:lnTo>
                  <a:pt x="0" y="0"/>
                </a:lnTo>
                <a:lnTo>
                  <a:pt x="0" y="28224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3863238" y="1645509"/>
            <a:ext cx="18415" cy="192405"/>
          </a:xfrm>
          <a:custGeom>
            <a:avLst/>
            <a:gdLst/>
            <a:ahLst/>
            <a:cxnLst/>
            <a:rect l="l" t="t" r="r" b="b"/>
            <a:pathLst>
              <a:path w="18414" h="192405">
                <a:moveTo>
                  <a:pt x="0" y="191885"/>
                </a:moveTo>
                <a:lnTo>
                  <a:pt x="18087" y="191885"/>
                </a:lnTo>
                <a:lnTo>
                  <a:pt x="18087" y="0"/>
                </a:lnTo>
                <a:lnTo>
                  <a:pt x="0" y="0"/>
                </a:lnTo>
                <a:lnTo>
                  <a:pt x="0" y="19188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3863238" y="1645509"/>
            <a:ext cx="18415" cy="192405"/>
          </a:xfrm>
          <a:custGeom>
            <a:avLst/>
            <a:gdLst/>
            <a:ahLst/>
            <a:cxnLst/>
            <a:rect l="l" t="t" r="r" b="b"/>
            <a:pathLst>
              <a:path w="18414" h="192405">
                <a:moveTo>
                  <a:pt x="0" y="191885"/>
                </a:moveTo>
                <a:lnTo>
                  <a:pt x="18087" y="191885"/>
                </a:lnTo>
                <a:lnTo>
                  <a:pt x="18087" y="0"/>
                </a:lnTo>
                <a:lnTo>
                  <a:pt x="0" y="0"/>
                </a:lnTo>
                <a:lnTo>
                  <a:pt x="0" y="19188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3893360" y="1931915"/>
            <a:ext cx="18415" cy="187960"/>
          </a:xfrm>
          <a:custGeom>
            <a:avLst/>
            <a:gdLst/>
            <a:ahLst/>
            <a:cxnLst/>
            <a:rect l="l" t="t" r="r" b="b"/>
            <a:pathLst>
              <a:path w="18414" h="187960">
                <a:moveTo>
                  <a:pt x="0" y="187728"/>
                </a:moveTo>
                <a:lnTo>
                  <a:pt x="18087" y="187728"/>
                </a:lnTo>
                <a:lnTo>
                  <a:pt x="18087" y="0"/>
                </a:lnTo>
                <a:lnTo>
                  <a:pt x="0" y="0"/>
                </a:lnTo>
                <a:lnTo>
                  <a:pt x="0" y="18772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3893360" y="1931915"/>
            <a:ext cx="18415" cy="187960"/>
          </a:xfrm>
          <a:custGeom>
            <a:avLst/>
            <a:gdLst/>
            <a:ahLst/>
            <a:cxnLst/>
            <a:rect l="l" t="t" r="r" b="b"/>
            <a:pathLst>
              <a:path w="18414" h="187960">
                <a:moveTo>
                  <a:pt x="0" y="187728"/>
                </a:moveTo>
                <a:lnTo>
                  <a:pt x="18087" y="187728"/>
                </a:lnTo>
                <a:lnTo>
                  <a:pt x="18087" y="0"/>
                </a:lnTo>
                <a:lnTo>
                  <a:pt x="0" y="0"/>
                </a:lnTo>
                <a:lnTo>
                  <a:pt x="0" y="18772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3893360" y="1928414"/>
            <a:ext cx="18415" cy="3810"/>
          </a:xfrm>
          <a:custGeom>
            <a:avLst/>
            <a:gdLst/>
            <a:ahLst/>
            <a:cxnLst/>
            <a:rect l="l" t="t" r="r" b="b"/>
            <a:pathLst>
              <a:path w="18414" h="3810">
                <a:moveTo>
                  <a:pt x="0" y="3500"/>
                </a:moveTo>
                <a:lnTo>
                  <a:pt x="18087" y="3500"/>
                </a:lnTo>
                <a:lnTo>
                  <a:pt x="18087" y="0"/>
                </a:lnTo>
                <a:lnTo>
                  <a:pt x="0" y="0"/>
                </a:lnTo>
                <a:lnTo>
                  <a:pt x="0" y="350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3895057" y="1930111"/>
            <a:ext cx="15240" cy="635"/>
          </a:xfrm>
          <a:custGeom>
            <a:avLst/>
            <a:gdLst/>
            <a:ahLst/>
            <a:cxnLst/>
            <a:rect l="l" t="t" r="r" b="b"/>
            <a:pathLst>
              <a:path w="15239" h="635">
                <a:moveTo>
                  <a:pt x="0" y="106"/>
                </a:moveTo>
                <a:lnTo>
                  <a:pt x="14692" y="106"/>
                </a:lnTo>
                <a:lnTo>
                  <a:pt x="0" y="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3925178" y="2036301"/>
            <a:ext cx="15240" cy="81915"/>
          </a:xfrm>
          <a:custGeom>
            <a:avLst/>
            <a:gdLst/>
            <a:ahLst/>
            <a:cxnLst/>
            <a:rect l="l" t="t" r="r" b="b"/>
            <a:pathLst>
              <a:path w="15239" h="81914">
                <a:moveTo>
                  <a:pt x="0" y="81644"/>
                </a:moveTo>
                <a:lnTo>
                  <a:pt x="14692" y="81644"/>
                </a:lnTo>
                <a:lnTo>
                  <a:pt x="14692" y="0"/>
                </a:lnTo>
                <a:lnTo>
                  <a:pt x="0" y="0"/>
                </a:lnTo>
                <a:lnTo>
                  <a:pt x="0" y="81644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3923481" y="2002659"/>
            <a:ext cx="18415" cy="32384"/>
          </a:xfrm>
          <a:custGeom>
            <a:avLst/>
            <a:gdLst/>
            <a:ahLst/>
            <a:cxnLst/>
            <a:rect l="l" t="t" r="r" b="b"/>
            <a:pathLst>
              <a:path w="18414" h="32385">
                <a:moveTo>
                  <a:pt x="0" y="31944"/>
                </a:moveTo>
                <a:lnTo>
                  <a:pt x="18087" y="31944"/>
                </a:lnTo>
                <a:lnTo>
                  <a:pt x="18087" y="0"/>
                </a:lnTo>
                <a:lnTo>
                  <a:pt x="0" y="0"/>
                </a:lnTo>
                <a:lnTo>
                  <a:pt x="0" y="3194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3925178" y="2004357"/>
            <a:ext cx="15240" cy="28575"/>
          </a:xfrm>
          <a:custGeom>
            <a:avLst/>
            <a:gdLst/>
            <a:ahLst/>
            <a:cxnLst/>
            <a:rect l="l" t="t" r="r" b="b"/>
            <a:pathLst>
              <a:path w="15239" h="28575">
                <a:moveTo>
                  <a:pt x="0" y="28549"/>
                </a:moveTo>
                <a:lnTo>
                  <a:pt x="14692" y="28549"/>
                </a:lnTo>
                <a:lnTo>
                  <a:pt x="14692" y="0"/>
                </a:lnTo>
                <a:lnTo>
                  <a:pt x="0" y="0"/>
                </a:lnTo>
                <a:lnTo>
                  <a:pt x="0" y="28549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3953675" y="1914265"/>
            <a:ext cx="18415" cy="205740"/>
          </a:xfrm>
          <a:custGeom>
            <a:avLst/>
            <a:gdLst/>
            <a:ahLst/>
            <a:cxnLst/>
            <a:rect l="l" t="t" r="r" b="b"/>
            <a:pathLst>
              <a:path w="18414" h="205739">
                <a:moveTo>
                  <a:pt x="0" y="205377"/>
                </a:moveTo>
                <a:lnTo>
                  <a:pt x="18014" y="205377"/>
                </a:lnTo>
                <a:lnTo>
                  <a:pt x="18014" y="0"/>
                </a:lnTo>
                <a:lnTo>
                  <a:pt x="0" y="0"/>
                </a:lnTo>
                <a:lnTo>
                  <a:pt x="0" y="20537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3953674" y="1914265"/>
            <a:ext cx="18415" cy="205740"/>
          </a:xfrm>
          <a:custGeom>
            <a:avLst/>
            <a:gdLst/>
            <a:ahLst/>
            <a:cxnLst/>
            <a:rect l="l" t="t" r="r" b="b"/>
            <a:pathLst>
              <a:path w="18414" h="205739">
                <a:moveTo>
                  <a:pt x="0" y="205377"/>
                </a:moveTo>
                <a:lnTo>
                  <a:pt x="18014" y="205377"/>
                </a:lnTo>
                <a:lnTo>
                  <a:pt x="18014" y="0"/>
                </a:lnTo>
                <a:lnTo>
                  <a:pt x="0" y="0"/>
                </a:lnTo>
                <a:lnTo>
                  <a:pt x="0" y="20537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3953675" y="1905440"/>
            <a:ext cx="18415" cy="8890"/>
          </a:xfrm>
          <a:custGeom>
            <a:avLst/>
            <a:gdLst/>
            <a:ahLst/>
            <a:cxnLst/>
            <a:rect l="l" t="t" r="r" b="b"/>
            <a:pathLst>
              <a:path w="18414" h="8889">
                <a:moveTo>
                  <a:pt x="0" y="8824"/>
                </a:moveTo>
                <a:lnTo>
                  <a:pt x="18014" y="8824"/>
                </a:lnTo>
                <a:lnTo>
                  <a:pt x="18014" y="0"/>
                </a:lnTo>
                <a:lnTo>
                  <a:pt x="0" y="0"/>
                </a:lnTo>
                <a:lnTo>
                  <a:pt x="0" y="8824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3955372" y="1907138"/>
            <a:ext cx="15240" cy="5715"/>
          </a:xfrm>
          <a:custGeom>
            <a:avLst/>
            <a:gdLst/>
            <a:ahLst/>
            <a:cxnLst/>
            <a:rect l="l" t="t" r="r" b="b"/>
            <a:pathLst>
              <a:path w="15239" h="5714">
                <a:moveTo>
                  <a:pt x="0" y="5430"/>
                </a:moveTo>
                <a:lnTo>
                  <a:pt x="14619" y="5430"/>
                </a:lnTo>
                <a:lnTo>
                  <a:pt x="14619" y="0"/>
                </a:lnTo>
                <a:lnTo>
                  <a:pt x="0" y="0"/>
                </a:lnTo>
                <a:lnTo>
                  <a:pt x="0" y="543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3983796" y="1863723"/>
            <a:ext cx="18415" cy="256540"/>
          </a:xfrm>
          <a:custGeom>
            <a:avLst/>
            <a:gdLst/>
            <a:ahLst/>
            <a:cxnLst/>
            <a:rect l="l" t="t" r="r" b="b"/>
            <a:pathLst>
              <a:path w="18414" h="256539">
                <a:moveTo>
                  <a:pt x="0" y="255919"/>
                </a:moveTo>
                <a:lnTo>
                  <a:pt x="18014" y="255919"/>
                </a:lnTo>
                <a:lnTo>
                  <a:pt x="18014" y="0"/>
                </a:lnTo>
                <a:lnTo>
                  <a:pt x="0" y="0"/>
                </a:lnTo>
                <a:lnTo>
                  <a:pt x="0" y="25591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3983795" y="1863723"/>
            <a:ext cx="18415" cy="256540"/>
          </a:xfrm>
          <a:custGeom>
            <a:avLst/>
            <a:gdLst/>
            <a:ahLst/>
            <a:cxnLst/>
            <a:rect l="l" t="t" r="r" b="b"/>
            <a:pathLst>
              <a:path w="18414" h="256539">
                <a:moveTo>
                  <a:pt x="0" y="255919"/>
                </a:moveTo>
                <a:lnTo>
                  <a:pt x="18014" y="255919"/>
                </a:lnTo>
                <a:lnTo>
                  <a:pt x="18014" y="0"/>
                </a:lnTo>
                <a:lnTo>
                  <a:pt x="0" y="0"/>
                </a:lnTo>
                <a:lnTo>
                  <a:pt x="0" y="25591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3983796" y="1829372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0" y="34351"/>
                </a:moveTo>
                <a:lnTo>
                  <a:pt x="18014" y="34351"/>
                </a:lnTo>
                <a:lnTo>
                  <a:pt x="18014" y="0"/>
                </a:lnTo>
                <a:lnTo>
                  <a:pt x="0" y="0"/>
                </a:lnTo>
                <a:lnTo>
                  <a:pt x="0" y="3435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3985493" y="1831069"/>
            <a:ext cx="15240" cy="31115"/>
          </a:xfrm>
          <a:custGeom>
            <a:avLst/>
            <a:gdLst/>
            <a:ahLst/>
            <a:cxnLst/>
            <a:rect l="l" t="t" r="r" b="b"/>
            <a:pathLst>
              <a:path w="15239" h="31114">
                <a:moveTo>
                  <a:pt x="0" y="30956"/>
                </a:moveTo>
                <a:lnTo>
                  <a:pt x="14619" y="30956"/>
                </a:lnTo>
                <a:lnTo>
                  <a:pt x="14619" y="0"/>
                </a:lnTo>
                <a:lnTo>
                  <a:pt x="0" y="0"/>
                </a:lnTo>
                <a:lnTo>
                  <a:pt x="0" y="30956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4013917" y="1729090"/>
            <a:ext cx="18415" cy="391160"/>
          </a:xfrm>
          <a:custGeom>
            <a:avLst/>
            <a:gdLst/>
            <a:ahLst/>
            <a:cxnLst/>
            <a:rect l="l" t="t" r="r" b="b"/>
            <a:pathLst>
              <a:path w="18414" h="391160">
                <a:moveTo>
                  <a:pt x="0" y="390553"/>
                </a:moveTo>
                <a:lnTo>
                  <a:pt x="18014" y="390553"/>
                </a:lnTo>
                <a:lnTo>
                  <a:pt x="18014" y="0"/>
                </a:lnTo>
                <a:lnTo>
                  <a:pt x="0" y="0"/>
                </a:lnTo>
                <a:lnTo>
                  <a:pt x="0" y="39055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4013917" y="1729090"/>
            <a:ext cx="18415" cy="391160"/>
          </a:xfrm>
          <a:custGeom>
            <a:avLst/>
            <a:gdLst/>
            <a:ahLst/>
            <a:cxnLst/>
            <a:rect l="l" t="t" r="r" b="b"/>
            <a:pathLst>
              <a:path w="18414" h="391160">
                <a:moveTo>
                  <a:pt x="0" y="390553"/>
                </a:moveTo>
                <a:lnTo>
                  <a:pt x="18014" y="390553"/>
                </a:lnTo>
                <a:lnTo>
                  <a:pt x="18014" y="0"/>
                </a:lnTo>
                <a:lnTo>
                  <a:pt x="0" y="0"/>
                </a:lnTo>
                <a:lnTo>
                  <a:pt x="0" y="39055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4013917" y="1571847"/>
            <a:ext cx="18415" cy="157480"/>
          </a:xfrm>
          <a:custGeom>
            <a:avLst/>
            <a:gdLst/>
            <a:ahLst/>
            <a:cxnLst/>
            <a:rect l="l" t="t" r="r" b="b"/>
            <a:pathLst>
              <a:path w="18414" h="157480">
                <a:moveTo>
                  <a:pt x="0" y="157242"/>
                </a:moveTo>
                <a:lnTo>
                  <a:pt x="18014" y="157242"/>
                </a:lnTo>
                <a:lnTo>
                  <a:pt x="18014" y="0"/>
                </a:lnTo>
                <a:lnTo>
                  <a:pt x="0" y="0"/>
                </a:lnTo>
                <a:lnTo>
                  <a:pt x="0" y="15724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4013917" y="1571847"/>
            <a:ext cx="18415" cy="157480"/>
          </a:xfrm>
          <a:custGeom>
            <a:avLst/>
            <a:gdLst/>
            <a:ahLst/>
            <a:cxnLst/>
            <a:rect l="l" t="t" r="r" b="b"/>
            <a:pathLst>
              <a:path w="18414" h="157480">
                <a:moveTo>
                  <a:pt x="0" y="157242"/>
                </a:moveTo>
                <a:lnTo>
                  <a:pt x="18014" y="157242"/>
                </a:lnTo>
                <a:lnTo>
                  <a:pt x="18014" y="0"/>
                </a:lnTo>
                <a:lnTo>
                  <a:pt x="0" y="0"/>
                </a:lnTo>
                <a:lnTo>
                  <a:pt x="0" y="15724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4044038" y="1305644"/>
            <a:ext cx="18415" cy="814069"/>
          </a:xfrm>
          <a:custGeom>
            <a:avLst/>
            <a:gdLst/>
            <a:ahLst/>
            <a:cxnLst/>
            <a:rect l="l" t="t" r="r" b="b"/>
            <a:pathLst>
              <a:path w="18414" h="814069">
                <a:moveTo>
                  <a:pt x="0" y="813998"/>
                </a:moveTo>
                <a:lnTo>
                  <a:pt x="18014" y="813998"/>
                </a:lnTo>
                <a:lnTo>
                  <a:pt x="18014" y="0"/>
                </a:lnTo>
                <a:lnTo>
                  <a:pt x="0" y="0"/>
                </a:lnTo>
                <a:lnTo>
                  <a:pt x="0" y="81399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4044038" y="1305644"/>
            <a:ext cx="18415" cy="814069"/>
          </a:xfrm>
          <a:custGeom>
            <a:avLst/>
            <a:gdLst/>
            <a:ahLst/>
            <a:cxnLst/>
            <a:rect l="l" t="t" r="r" b="b"/>
            <a:pathLst>
              <a:path w="18414" h="814069">
                <a:moveTo>
                  <a:pt x="0" y="813998"/>
                </a:moveTo>
                <a:lnTo>
                  <a:pt x="18014" y="813998"/>
                </a:lnTo>
                <a:lnTo>
                  <a:pt x="18014" y="0"/>
                </a:lnTo>
                <a:lnTo>
                  <a:pt x="0" y="0"/>
                </a:lnTo>
                <a:lnTo>
                  <a:pt x="0" y="81399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4044038" y="1279316"/>
            <a:ext cx="18415" cy="26670"/>
          </a:xfrm>
          <a:custGeom>
            <a:avLst/>
            <a:gdLst/>
            <a:ahLst/>
            <a:cxnLst/>
            <a:rect l="l" t="t" r="r" b="b"/>
            <a:pathLst>
              <a:path w="18414" h="26669">
                <a:moveTo>
                  <a:pt x="0" y="26328"/>
                </a:moveTo>
                <a:lnTo>
                  <a:pt x="18014" y="26328"/>
                </a:lnTo>
                <a:lnTo>
                  <a:pt x="18014" y="0"/>
                </a:lnTo>
                <a:lnTo>
                  <a:pt x="0" y="0"/>
                </a:lnTo>
                <a:lnTo>
                  <a:pt x="0" y="2632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4045735" y="1281013"/>
            <a:ext cx="15240" cy="23495"/>
          </a:xfrm>
          <a:custGeom>
            <a:avLst/>
            <a:gdLst/>
            <a:ahLst/>
            <a:cxnLst/>
            <a:rect l="l" t="t" r="r" b="b"/>
            <a:pathLst>
              <a:path w="15239" h="23494">
                <a:moveTo>
                  <a:pt x="0" y="22934"/>
                </a:moveTo>
                <a:lnTo>
                  <a:pt x="14619" y="22934"/>
                </a:lnTo>
                <a:lnTo>
                  <a:pt x="14619" y="0"/>
                </a:lnTo>
                <a:lnTo>
                  <a:pt x="0" y="0"/>
                </a:lnTo>
                <a:lnTo>
                  <a:pt x="0" y="2293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4074159" y="2004410"/>
            <a:ext cx="18415" cy="115570"/>
          </a:xfrm>
          <a:custGeom>
            <a:avLst/>
            <a:gdLst/>
            <a:ahLst/>
            <a:cxnLst/>
            <a:rect l="l" t="t" r="r" b="b"/>
            <a:pathLst>
              <a:path w="18414" h="115569">
                <a:moveTo>
                  <a:pt x="0" y="115233"/>
                </a:moveTo>
                <a:lnTo>
                  <a:pt x="18014" y="115233"/>
                </a:lnTo>
                <a:lnTo>
                  <a:pt x="18014" y="0"/>
                </a:lnTo>
                <a:lnTo>
                  <a:pt x="0" y="0"/>
                </a:lnTo>
                <a:lnTo>
                  <a:pt x="0" y="11523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4074159" y="2004410"/>
            <a:ext cx="18415" cy="115570"/>
          </a:xfrm>
          <a:custGeom>
            <a:avLst/>
            <a:gdLst/>
            <a:ahLst/>
            <a:cxnLst/>
            <a:rect l="l" t="t" r="r" b="b"/>
            <a:pathLst>
              <a:path w="18414" h="115569">
                <a:moveTo>
                  <a:pt x="0" y="115233"/>
                </a:moveTo>
                <a:lnTo>
                  <a:pt x="18014" y="115233"/>
                </a:lnTo>
                <a:lnTo>
                  <a:pt x="18014" y="0"/>
                </a:lnTo>
                <a:lnTo>
                  <a:pt x="0" y="0"/>
                </a:lnTo>
                <a:lnTo>
                  <a:pt x="0" y="11523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4074159" y="1990771"/>
            <a:ext cx="18415" cy="13970"/>
          </a:xfrm>
          <a:custGeom>
            <a:avLst/>
            <a:gdLst/>
            <a:ahLst/>
            <a:cxnLst/>
            <a:rect l="l" t="t" r="r" b="b"/>
            <a:pathLst>
              <a:path w="18414" h="13969">
                <a:moveTo>
                  <a:pt x="0" y="13638"/>
                </a:moveTo>
                <a:lnTo>
                  <a:pt x="18014" y="13638"/>
                </a:lnTo>
                <a:lnTo>
                  <a:pt x="18014" y="0"/>
                </a:lnTo>
                <a:lnTo>
                  <a:pt x="0" y="0"/>
                </a:lnTo>
                <a:lnTo>
                  <a:pt x="0" y="1363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4075856" y="1992469"/>
            <a:ext cx="15240" cy="10795"/>
          </a:xfrm>
          <a:custGeom>
            <a:avLst/>
            <a:gdLst/>
            <a:ahLst/>
            <a:cxnLst/>
            <a:rect l="l" t="t" r="r" b="b"/>
            <a:pathLst>
              <a:path w="15239" h="10794">
                <a:moveTo>
                  <a:pt x="0" y="10243"/>
                </a:moveTo>
                <a:lnTo>
                  <a:pt x="14619" y="10243"/>
                </a:lnTo>
                <a:lnTo>
                  <a:pt x="14619" y="0"/>
                </a:lnTo>
                <a:lnTo>
                  <a:pt x="0" y="0"/>
                </a:lnTo>
                <a:lnTo>
                  <a:pt x="0" y="10243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4104280" y="1901575"/>
            <a:ext cx="18415" cy="218440"/>
          </a:xfrm>
          <a:custGeom>
            <a:avLst/>
            <a:gdLst/>
            <a:ahLst/>
            <a:cxnLst/>
            <a:rect l="l" t="t" r="r" b="b"/>
            <a:pathLst>
              <a:path w="18414" h="218439">
                <a:moveTo>
                  <a:pt x="0" y="218067"/>
                </a:moveTo>
                <a:lnTo>
                  <a:pt x="18087" y="218067"/>
                </a:lnTo>
                <a:lnTo>
                  <a:pt x="18087" y="0"/>
                </a:lnTo>
                <a:lnTo>
                  <a:pt x="0" y="0"/>
                </a:lnTo>
                <a:lnTo>
                  <a:pt x="0" y="21806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4104280" y="1901575"/>
            <a:ext cx="18415" cy="218440"/>
          </a:xfrm>
          <a:custGeom>
            <a:avLst/>
            <a:gdLst/>
            <a:ahLst/>
            <a:cxnLst/>
            <a:rect l="l" t="t" r="r" b="b"/>
            <a:pathLst>
              <a:path w="18414" h="218439">
                <a:moveTo>
                  <a:pt x="0" y="218067"/>
                </a:moveTo>
                <a:lnTo>
                  <a:pt x="18087" y="218067"/>
                </a:lnTo>
                <a:lnTo>
                  <a:pt x="18087" y="0"/>
                </a:lnTo>
                <a:lnTo>
                  <a:pt x="0" y="0"/>
                </a:lnTo>
                <a:lnTo>
                  <a:pt x="0" y="21806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4105977" y="1847917"/>
            <a:ext cx="15240" cy="52069"/>
          </a:xfrm>
          <a:custGeom>
            <a:avLst/>
            <a:gdLst/>
            <a:ahLst/>
            <a:cxnLst/>
            <a:rect l="l" t="t" r="r" b="b"/>
            <a:pathLst>
              <a:path w="15239" h="52069">
                <a:moveTo>
                  <a:pt x="0" y="51961"/>
                </a:moveTo>
                <a:lnTo>
                  <a:pt x="14692" y="51961"/>
                </a:lnTo>
                <a:lnTo>
                  <a:pt x="14692" y="0"/>
                </a:lnTo>
                <a:lnTo>
                  <a:pt x="0" y="0"/>
                </a:lnTo>
                <a:lnTo>
                  <a:pt x="0" y="51961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4134401" y="1745718"/>
            <a:ext cx="18415" cy="374015"/>
          </a:xfrm>
          <a:custGeom>
            <a:avLst/>
            <a:gdLst/>
            <a:ahLst/>
            <a:cxnLst/>
            <a:rect l="l" t="t" r="r" b="b"/>
            <a:pathLst>
              <a:path w="18414" h="374014">
                <a:moveTo>
                  <a:pt x="0" y="373924"/>
                </a:moveTo>
                <a:lnTo>
                  <a:pt x="18087" y="373924"/>
                </a:lnTo>
                <a:lnTo>
                  <a:pt x="18087" y="0"/>
                </a:lnTo>
                <a:lnTo>
                  <a:pt x="0" y="0"/>
                </a:lnTo>
                <a:lnTo>
                  <a:pt x="0" y="37392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4134401" y="1745718"/>
            <a:ext cx="18415" cy="374015"/>
          </a:xfrm>
          <a:custGeom>
            <a:avLst/>
            <a:gdLst/>
            <a:ahLst/>
            <a:cxnLst/>
            <a:rect l="l" t="t" r="r" b="b"/>
            <a:pathLst>
              <a:path w="18414" h="374014">
                <a:moveTo>
                  <a:pt x="0" y="373924"/>
                </a:moveTo>
                <a:lnTo>
                  <a:pt x="18087" y="373924"/>
                </a:lnTo>
                <a:lnTo>
                  <a:pt x="18087" y="0"/>
                </a:lnTo>
                <a:lnTo>
                  <a:pt x="0" y="0"/>
                </a:lnTo>
                <a:lnTo>
                  <a:pt x="0" y="37392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4134401" y="1440350"/>
            <a:ext cx="18415" cy="305435"/>
          </a:xfrm>
          <a:custGeom>
            <a:avLst/>
            <a:gdLst/>
            <a:ahLst/>
            <a:cxnLst/>
            <a:rect l="l" t="t" r="r" b="b"/>
            <a:pathLst>
              <a:path w="18414" h="305435">
                <a:moveTo>
                  <a:pt x="0" y="305368"/>
                </a:moveTo>
                <a:lnTo>
                  <a:pt x="18087" y="305368"/>
                </a:lnTo>
                <a:lnTo>
                  <a:pt x="18087" y="0"/>
                </a:lnTo>
                <a:lnTo>
                  <a:pt x="0" y="0"/>
                </a:lnTo>
                <a:lnTo>
                  <a:pt x="0" y="30536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4134401" y="1440350"/>
            <a:ext cx="18415" cy="305435"/>
          </a:xfrm>
          <a:custGeom>
            <a:avLst/>
            <a:gdLst/>
            <a:ahLst/>
            <a:cxnLst/>
            <a:rect l="l" t="t" r="r" b="b"/>
            <a:pathLst>
              <a:path w="18414" h="305435">
                <a:moveTo>
                  <a:pt x="0" y="305368"/>
                </a:moveTo>
                <a:lnTo>
                  <a:pt x="18087" y="305368"/>
                </a:lnTo>
                <a:lnTo>
                  <a:pt x="18087" y="0"/>
                </a:lnTo>
                <a:lnTo>
                  <a:pt x="0" y="0"/>
                </a:lnTo>
                <a:lnTo>
                  <a:pt x="0" y="30536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4164522" y="1974216"/>
            <a:ext cx="18415" cy="146050"/>
          </a:xfrm>
          <a:custGeom>
            <a:avLst/>
            <a:gdLst/>
            <a:ahLst/>
            <a:cxnLst/>
            <a:rect l="l" t="t" r="r" b="b"/>
            <a:pathLst>
              <a:path w="18414" h="146050">
                <a:moveTo>
                  <a:pt x="0" y="145427"/>
                </a:moveTo>
                <a:lnTo>
                  <a:pt x="18087" y="145427"/>
                </a:lnTo>
                <a:lnTo>
                  <a:pt x="18087" y="0"/>
                </a:lnTo>
                <a:lnTo>
                  <a:pt x="0" y="0"/>
                </a:lnTo>
                <a:lnTo>
                  <a:pt x="0" y="14542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4164522" y="1974216"/>
            <a:ext cx="18415" cy="146050"/>
          </a:xfrm>
          <a:custGeom>
            <a:avLst/>
            <a:gdLst/>
            <a:ahLst/>
            <a:cxnLst/>
            <a:rect l="l" t="t" r="r" b="b"/>
            <a:pathLst>
              <a:path w="18414" h="146050">
                <a:moveTo>
                  <a:pt x="0" y="145427"/>
                </a:moveTo>
                <a:lnTo>
                  <a:pt x="18087" y="145427"/>
                </a:lnTo>
                <a:lnTo>
                  <a:pt x="18087" y="0"/>
                </a:lnTo>
                <a:lnTo>
                  <a:pt x="0" y="0"/>
                </a:lnTo>
                <a:lnTo>
                  <a:pt x="0" y="14542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4164522" y="1952701"/>
            <a:ext cx="18415" cy="21590"/>
          </a:xfrm>
          <a:custGeom>
            <a:avLst/>
            <a:gdLst/>
            <a:ahLst/>
            <a:cxnLst/>
            <a:rect l="l" t="t" r="r" b="b"/>
            <a:pathLst>
              <a:path w="18414" h="21589">
                <a:moveTo>
                  <a:pt x="0" y="21515"/>
                </a:moveTo>
                <a:lnTo>
                  <a:pt x="18087" y="21515"/>
                </a:lnTo>
                <a:lnTo>
                  <a:pt x="18087" y="0"/>
                </a:lnTo>
                <a:lnTo>
                  <a:pt x="0" y="0"/>
                </a:lnTo>
                <a:lnTo>
                  <a:pt x="0" y="2151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4166220" y="1954398"/>
            <a:ext cx="15240" cy="18415"/>
          </a:xfrm>
          <a:custGeom>
            <a:avLst/>
            <a:gdLst/>
            <a:ahLst/>
            <a:cxnLst/>
            <a:rect l="l" t="t" r="r" b="b"/>
            <a:pathLst>
              <a:path w="15239" h="18414">
                <a:moveTo>
                  <a:pt x="0" y="18120"/>
                </a:moveTo>
                <a:lnTo>
                  <a:pt x="14692" y="18120"/>
                </a:lnTo>
                <a:lnTo>
                  <a:pt x="14692" y="0"/>
                </a:lnTo>
                <a:lnTo>
                  <a:pt x="0" y="0"/>
                </a:lnTo>
                <a:lnTo>
                  <a:pt x="0" y="1812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4194716" y="1821349"/>
            <a:ext cx="18415" cy="298450"/>
          </a:xfrm>
          <a:custGeom>
            <a:avLst/>
            <a:gdLst/>
            <a:ahLst/>
            <a:cxnLst/>
            <a:rect l="l" t="t" r="r" b="b"/>
            <a:pathLst>
              <a:path w="18414" h="298450">
                <a:moveTo>
                  <a:pt x="0" y="298293"/>
                </a:moveTo>
                <a:lnTo>
                  <a:pt x="18014" y="298293"/>
                </a:lnTo>
                <a:lnTo>
                  <a:pt x="18014" y="0"/>
                </a:lnTo>
                <a:lnTo>
                  <a:pt x="0" y="0"/>
                </a:lnTo>
                <a:lnTo>
                  <a:pt x="0" y="29829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4194716" y="1821349"/>
            <a:ext cx="18415" cy="298450"/>
          </a:xfrm>
          <a:custGeom>
            <a:avLst/>
            <a:gdLst/>
            <a:ahLst/>
            <a:cxnLst/>
            <a:rect l="l" t="t" r="r" b="b"/>
            <a:pathLst>
              <a:path w="18414" h="298450">
                <a:moveTo>
                  <a:pt x="0" y="298293"/>
                </a:moveTo>
                <a:lnTo>
                  <a:pt x="18014" y="298293"/>
                </a:lnTo>
                <a:lnTo>
                  <a:pt x="18014" y="0"/>
                </a:lnTo>
                <a:lnTo>
                  <a:pt x="0" y="0"/>
                </a:lnTo>
                <a:lnTo>
                  <a:pt x="0" y="29829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4194716" y="1655136"/>
            <a:ext cx="18415" cy="166370"/>
          </a:xfrm>
          <a:custGeom>
            <a:avLst/>
            <a:gdLst/>
            <a:ahLst/>
            <a:cxnLst/>
            <a:rect l="l" t="t" r="r" b="b"/>
            <a:pathLst>
              <a:path w="18414" h="166369">
                <a:moveTo>
                  <a:pt x="0" y="166213"/>
                </a:moveTo>
                <a:lnTo>
                  <a:pt x="18014" y="166213"/>
                </a:lnTo>
                <a:lnTo>
                  <a:pt x="18014" y="0"/>
                </a:lnTo>
                <a:lnTo>
                  <a:pt x="0" y="0"/>
                </a:lnTo>
                <a:lnTo>
                  <a:pt x="0" y="16621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4194716" y="1655136"/>
            <a:ext cx="18415" cy="166370"/>
          </a:xfrm>
          <a:custGeom>
            <a:avLst/>
            <a:gdLst/>
            <a:ahLst/>
            <a:cxnLst/>
            <a:rect l="l" t="t" r="r" b="b"/>
            <a:pathLst>
              <a:path w="18414" h="166369">
                <a:moveTo>
                  <a:pt x="0" y="166212"/>
                </a:moveTo>
                <a:lnTo>
                  <a:pt x="18014" y="166212"/>
                </a:lnTo>
                <a:lnTo>
                  <a:pt x="18014" y="0"/>
                </a:lnTo>
                <a:lnTo>
                  <a:pt x="0" y="0"/>
                </a:lnTo>
                <a:lnTo>
                  <a:pt x="0" y="16621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4224837" y="1664253"/>
            <a:ext cx="18415" cy="455930"/>
          </a:xfrm>
          <a:custGeom>
            <a:avLst/>
            <a:gdLst/>
            <a:ahLst/>
            <a:cxnLst/>
            <a:rect l="l" t="t" r="r" b="b"/>
            <a:pathLst>
              <a:path w="18414" h="455930">
                <a:moveTo>
                  <a:pt x="0" y="455390"/>
                </a:moveTo>
                <a:lnTo>
                  <a:pt x="18014" y="455390"/>
                </a:lnTo>
                <a:lnTo>
                  <a:pt x="18014" y="0"/>
                </a:lnTo>
                <a:lnTo>
                  <a:pt x="0" y="0"/>
                </a:lnTo>
                <a:lnTo>
                  <a:pt x="0" y="45539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4224837" y="1664253"/>
            <a:ext cx="18415" cy="455930"/>
          </a:xfrm>
          <a:custGeom>
            <a:avLst/>
            <a:gdLst/>
            <a:ahLst/>
            <a:cxnLst/>
            <a:rect l="l" t="t" r="r" b="b"/>
            <a:pathLst>
              <a:path w="18414" h="455930">
                <a:moveTo>
                  <a:pt x="0" y="455390"/>
                </a:moveTo>
                <a:lnTo>
                  <a:pt x="18014" y="455390"/>
                </a:lnTo>
                <a:lnTo>
                  <a:pt x="18014" y="0"/>
                </a:lnTo>
                <a:lnTo>
                  <a:pt x="0" y="0"/>
                </a:lnTo>
                <a:lnTo>
                  <a:pt x="0" y="45539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4224837" y="879354"/>
            <a:ext cx="18415" cy="785495"/>
          </a:xfrm>
          <a:custGeom>
            <a:avLst/>
            <a:gdLst/>
            <a:ahLst/>
            <a:cxnLst/>
            <a:rect l="l" t="t" r="r" b="b"/>
            <a:pathLst>
              <a:path w="18414" h="785494">
                <a:moveTo>
                  <a:pt x="0" y="784898"/>
                </a:moveTo>
                <a:lnTo>
                  <a:pt x="18014" y="784898"/>
                </a:lnTo>
                <a:lnTo>
                  <a:pt x="18014" y="0"/>
                </a:lnTo>
                <a:lnTo>
                  <a:pt x="0" y="0"/>
                </a:lnTo>
                <a:lnTo>
                  <a:pt x="0" y="78489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4224837" y="879354"/>
            <a:ext cx="18415" cy="785495"/>
          </a:xfrm>
          <a:custGeom>
            <a:avLst/>
            <a:gdLst/>
            <a:ahLst/>
            <a:cxnLst/>
            <a:rect l="l" t="t" r="r" b="b"/>
            <a:pathLst>
              <a:path w="18414" h="785494">
                <a:moveTo>
                  <a:pt x="0" y="784898"/>
                </a:moveTo>
                <a:lnTo>
                  <a:pt x="18014" y="784898"/>
                </a:lnTo>
                <a:lnTo>
                  <a:pt x="18014" y="0"/>
                </a:lnTo>
                <a:lnTo>
                  <a:pt x="0" y="0"/>
                </a:lnTo>
                <a:lnTo>
                  <a:pt x="0" y="78489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4254958" y="1658345"/>
            <a:ext cx="18415" cy="461645"/>
          </a:xfrm>
          <a:custGeom>
            <a:avLst/>
            <a:gdLst/>
            <a:ahLst/>
            <a:cxnLst/>
            <a:rect l="l" t="t" r="r" b="b"/>
            <a:pathLst>
              <a:path w="18414" h="461644">
                <a:moveTo>
                  <a:pt x="0" y="461297"/>
                </a:moveTo>
                <a:lnTo>
                  <a:pt x="18014" y="461297"/>
                </a:lnTo>
                <a:lnTo>
                  <a:pt x="18014" y="0"/>
                </a:lnTo>
                <a:lnTo>
                  <a:pt x="0" y="0"/>
                </a:lnTo>
                <a:lnTo>
                  <a:pt x="0" y="46129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4254958" y="1658345"/>
            <a:ext cx="18415" cy="461645"/>
          </a:xfrm>
          <a:custGeom>
            <a:avLst/>
            <a:gdLst/>
            <a:ahLst/>
            <a:cxnLst/>
            <a:rect l="l" t="t" r="r" b="b"/>
            <a:pathLst>
              <a:path w="18414" h="461644">
                <a:moveTo>
                  <a:pt x="0" y="461297"/>
                </a:moveTo>
                <a:lnTo>
                  <a:pt x="18014" y="461297"/>
                </a:lnTo>
                <a:lnTo>
                  <a:pt x="18014" y="0"/>
                </a:lnTo>
                <a:lnTo>
                  <a:pt x="0" y="0"/>
                </a:lnTo>
                <a:lnTo>
                  <a:pt x="0" y="46129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4256656" y="1598196"/>
            <a:ext cx="15240" cy="59055"/>
          </a:xfrm>
          <a:custGeom>
            <a:avLst/>
            <a:gdLst/>
            <a:ahLst/>
            <a:cxnLst/>
            <a:rect l="l" t="t" r="r" b="b"/>
            <a:pathLst>
              <a:path w="15239" h="59055">
                <a:moveTo>
                  <a:pt x="0" y="58452"/>
                </a:moveTo>
                <a:lnTo>
                  <a:pt x="14619" y="58452"/>
                </a:lnTo>
                <a:lnTo>
                  <a:pt x="14619" y="0"/>
                </a:lnTo>
                <a:lnTo>
                  <a:pt x="0" y="0"/>
                </a:lnTo>
                <a:lnTo>
                  <a:pt x="0" y="58452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4285079" y="1753012"/>
            <a:ext cx="18415" cy="367030"/>
          </a:xfrm>
          <a:custGeom>
            <a:avLst/>
            <a:gdLst/>
            <a:ahLst/>
            <a:cxnLst/>
            <a:rect l="l" t="t" r="r" b="b"/>
            <a:pathLst>
              <a:path w="18414" h="367030">
                <a:moveTo>
                  <a:pt x="0" y="366631"/>
                </a:moveTo>
                <a:lnTo>
                  <a:pt x="18014" y="366631"/>
                </a:lnTo>
                <a:lnTo>
                  <a:pt x="18014" y="0"/>
                </a:lnTo>
                <a:lnTo>
                  <a:pt x="0" y="0"/>
                </a:lnTo>
                <a:lnTo>
                  <a:pt x="0" y="36663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4285079" y="1753012"/>
            <a:ext cx="18415" cy="367030"/>
          </a:xfrm>
          <a:custGeom>
            <a:avLst/>
            <a:gdLst/>
            <a:ahLst/>
            <a:cxnLst/>
            <a:rect l="l" t="t" r="r" b="b"/>
            <a:pathLst>
              <a:path w="18414" h="367030">
                <a:moveTo>
                  <a:pt x="0" y="366631"/>
                </a:moveTo>
                <a:lnTo>
                  <a:pt x="18014" y="366631"/>
                </a:lnTo>
                <a:lnTo>
                  <a:pt x="18014" y="0"/>
                </a:lnTo>
                <a:lnTo>
                  <a:pt x="0" y="0"/>
                </a:lnTo>
                <a:lnTo>
                  <a:pt x="0" y="36663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4285079" y="1723036"/>
            <a:ext cx="18415" cy="30480"/>
          </a:xfrm>
          <a:custGeom>
            <a:avLst/>
            <a:gdLst/>
            <a:ahLst/>
            <a:cxnLst/>
            <a:rect l="l" t="t" r="r" b="b"/>
            <a:pathLst>
              <a:path w="18414" h="30480">
                <a:moveTo>
                  <a:pt x="0" y="29975"/>
                </a:moveTo>
                <a:lnTo>
                  <a:pt x="18014" y="29975"/>
                </a:lnTo>
                <a:lnTo>
                  <a:pt x="18014" y="0"/>
                </a:lnTo>
                <a:lnTo>
                  <a:pt x="0" y="0"/>
                </a:lnTo>
                <a:lnTo>
                  <a:pt x="0" y="2997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4286777" y="1724734"/>
            <a:ext cx="15240" cy="26670"/>
          </a:xfrm>
          <a:custGeom>
            <a:avLst/>
            <a:gdLst/>
            <a:ahLst/>
            <a:cxnLst/>
            <a:rect l="l" t="t" r="r" b="b"/>
            <a:pathLst>
              <a:path w="15239" h="26669">
                <a:moveTo>
                  <a:pt x="0" y="26580"/>
                </a:moveTo>
                <a:lnTo>
                  <a:pt x="14619" y="26580"/>
                </a:lnTo>
                <a:lnTo>
                  <a:pt x="14619" y="0"/>
                </a:lnTo>
                <a:lnTo>
                  <a:pt x="0" y="0"/>
                </a:lnTo>
                <a:lnTo>
                  <a:pt x="0" y="26580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4315201" y="1826309"/>
            <a:ext cx="18415" cy="293370"/>
          </a:xfrm>
          <a:custGeom>
            <a:avLst/>
            <a:gdLst/>
            <a:ahLst/>
            <a:cxnLst/>
            <a:rect l="l" t="t" r="r" b="b"/>
            <a:pathLst>
              <a:path w="18414" h="293369">
                <a:moveTo>
                  <a:pt x="0" y="293334"/>
                </a:moveTo>
                <a:lnTo>
                  <a:pt x="18087" y="293334"/>
                </a:lnTo>
                <a:lnTo>
                  <a:pt x="18087" y="0"/>
                </a:lnTo>
                <a:lnTo>
                  <a:pt x="0" y="0"/>
                </a:lnTo>
                <a:lnTo>
                  <a:pt x="0" y="29333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4315200" y="1826309"/>
            <a:ext cx="18415" cy="293370"/>
          </a:xfrm>
          <a:custGeom>
            <a:avLst/>
            <a:gdLst/>
            <a:ahLst/>
            <a:cxnLst/>
            <a:rect l="l" t="t" r="r" b="b"/>
            <a:pathLst>
              <a:path w="18414" h="293369">
                <a:moveTo>
                  <a:pt x="0" y="293334"/>
                </a:moveTo>
                <a:lnTo>
                  <a:pt x="18087" y="293334"/>
                </a:lnTo>
                <a:lnTo>
                  <a:pt x="18087" y="0"/>
                </a:lnTo>
                <a:lnTo>
                  <a:pt x="0" y="0"/>
                </a:lnTo>
                <a:lnTo>
                  <a:pt x="0" y="29333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4315201" y="1802460"/>
            <a:ext cx="18415" cy="24130"/>
          </a:xfrm>
          <a:custGeom>
            <a:avLst/>
            <a:gdLst/>
            <a:ahLst/>
            <a:cxnLst/>
            <a:rect l="l" t="t" r="r" b="b"/>
            <a:pathLst>
              <a:path w="18414" h="24130">
                <a:moveTo>
                  <a:pt x="0" y="23848"/>
                </a:moveTo>
                <a:lnTo>
                  <a:pt x="18087" y="23848"/>
                </a:lnTo>
                <a:lnTo>
                  <a:pt x="18087" y="0"/>
                </a:lnTo>
                <a:lnTo>
                  <a:pt x="0" y="0"/>
                </a:lnTo>
                <a:lnTo>
                  <a:pt x="0" y="2384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4316898" y="1804157"/>
            <a:ext cx="15240" cy="20955"/>
          </a:xfrm>
          <a:custGeom>
            <a:avLst/>
            <a:gdLst/>
            <a:ahLst/>
            <a:cxnLst/>
            <a:rect l="l" t="t" r="r" b="b"/>
            <a:pathLst>
              <a:path w="15239" h="20955">
                <a:moveTo>
                  <a:pt x="0" y="20454"/>
                </a:moveTo>
                <a:lnTo>
                  <a:pt x="14692" y="20454"/>
                </a:lnTo>
                <a:lnTo>
                  <a:pt x="14692" y="0"/>
                </a:lnTo>
                <a:lnTo>
                  <a:pt x="0" y="0"/>
                </a:lnTo>
                <a:lnTo>
                  <a:pt x="0" y="2045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4345322" y="1857451"/>
            <a:ext cx="18415" cy="262255"/>
          </a:xfrm>
          <a:custGeom>
            <a:avLst/>
            <a:gdLst/>
            <a:ahLst/>
            <a:cxnLst/>
            <a:rect l="l" t="t" r="r" b="b"/>
            <a:pathLst>
              <a:path w="18414" h="262255">
                <a:moveTo>
                  <a:pt x="0" y="262192"/>
                </a:moveTo>
                <a:lnTo>
                  <a:pt x="18087" y="262192"/>
                </a:lnTo>
                <a:lnTo>
                  <a:pt x="18087" y="0"/>
                </a:lnTo>
                <a:lnTo>
                  <a:pt x="0" y="0"/>
                </a:lnTo>
                <a:lnTo>
                  <a:pt x="0" y="26219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4345321" y="1857451"/>
            <a:ext cx="18415" cy="262255"/>
          </a:xfrm>
          <a:custGeom>
            <a:avLst/>
            <a:gdLst/>
            <a:ahLst/>
            <a:cxnLst/>
            <a:rect l="l" t="t" r="r" b="b"/>
            <a:pathLst>
              <a:path w="18414" h="262255">
                <a:moveTo>
                  <a:pt x="0" y="262192"/>
                </a:moveTo>
                <a:lnTo>
                  <a:pt x="18087" y="262192"/>
                </a:lnTo>
                <a:lnTo>
                  <a:pt x="18087" y="0"/>
                </a:lnTo>
                <a:lnTo>
                  <a:pt x="0" y="0"/>
                </a:lnTo>
                <a:lnTo>
                  <a:pt x="0" y="262192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4345322" y="1836009"/>
            <a:ext cx="18415" cy="21590"/>
          </a:xfrm>
          <a:custGeom>
            <a:avLst/>
            <a:gdLst/>
            <a:ahLst/>
            <a:cxnLst/>
            <a:rect l="l" t="t" r="r" b="b"/>
            <a:pathLst>
              <a:path w="18414" h="21589">
                <a:moveTo>
                  <a:pt x="0" y="21442"/>
                </a:moveTo>
                <a:lnTo>
                  <a:pt x="18087" y="21442"/>
                </a:lnTo>
                <a:lnTo>
                  <a:pt x="18087" y="0"/>
                </a:lnTo>
                <a:lnTo>
                  <a:pt x="0" y="0"/>
                </a:lnTo>
                <a:lnTo>
                  <a:pt x="0" y="2144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4347019" y="1837706"/>
            <a:ext cx="15240" cy="18415"/>
          </a:xfrm>
          <a:custGeom>
            <a:avLst/>
            <a:gdLst/>
            <a:ahLst/>
            <a:cxnLst/>
            <a:rect l="l" t="t" r="r" b="b"/>
            <a:pathLst>
              <a:path w="15239" h="18414">
                <a:moveTo>
                  <a:pt x="0" y="18047"/>
                </a:moveTo>
                <a:lnTo>
                  <a:pt x="14692" y="18047"/>
                </a:lnTo>
                <a:lnTo>
                  <a:pt x="14692" y="0"/>
                </a:lnTo>
                <a:lnTo>
                  <a:pt x="0" y="0"/>
                </a:lnTo>
                <a:lnTo>
                  <a:pt x="0" y="18047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4375443" y="1752574"/>
            <a:ext cx="18415" cy="367665"/>
          </a:xfrm>
          <a:custGeom>
            <a:avLst/>
            <a:gdLst/>
            <a:ahLst/>
            <a:cxnLst/>
            <a:rect l="l" t="t" r="r" b="b"/>
            <a:pathLst>
              <a:path w="18414" h="367664">
                <a:moveTo>
                  <a:pt x="0" y="367068"/>
                </a:moveTo>
                <a:lnTo>
                  <a:pt x="18087" y="367068"/>
                </a:lnTo>
                <a:lnTo>
                  <a:pt x="18087" y="0"/>
                </a:lnTo>
                <a:lnTo>
                  <a:pt x="0" y="0"/>
                </a:lnTo>
                <a:lnTo>
                  <a:pt x="0" y="36706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4375443" y="1752574"/>
            <a:ext cx="18415" cy="367665"/>
          </a:xfrm>
          <a:custGeom>
            <a:avLst/>
            <a:gdLst/>
            <a:ahLst/>
            <a:cxnLst/>
            <a:rect l="l" t="t" r="r" b="b"/>
            <a:pathLst>
              <a:path w="18414" h="367664">
                <a:moveTo>
                  <a:pt x="0" y="367068"/>
                </a:moveTo>
                <a:lnTo>
                  <a:pt x="18087" y="367068"/>
                </a:lnTo>
                <a:lnTo>
                  <a:pt x="18087" y="0"/>
                </a:lnTo>
                <a:lnTo>
                  <a:pt x="0" y="0"/>
                </a:lnTo>
                <a:lnTo>
                  <a:pt x="0" y="36706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4375443" y="1647187"/>
            <a:ext cx="18415" cy="105410"/>
          </a:xfrm>
          <a:custGeom>
            <a:avLst/>
            <a:gdLst/>
            <a:ahLst/>
            <a:cxnLst/>
            <a:rect l="l" t="t" r="r" b="b"/>
            <a:pathLst>
              <a:path w="18414" h="105410">
                <a:moveTo>
                  <a:pt x="0" y="105387"/>
                </a:moveTo>
                <a:lnTo>
                  <a:pt x="18087" y="105387"/>
                </a:lnTo>
                <a:lnTo>
                  <a:pt x="18087" y="0"/>
                </a:lnTo>
                <a:lnTo>
                  <a:pt x="0" y="0"/>
                </a:lnTo>
                <a:lnTo>
                  <a:pt x="0" y="10538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4375443" y="1647187"/>
            <a:ext cx="18415" cy="105410"/>
          </a:xfrm>
          <a:custGeom>
            <a:avLst/>
            <a:gdLst/>
            <a:ahLst/>
            <a:cxnLst/>
            <a:rect l="l" t="t" r="r" b="b"/>
            <a:pathLst>
              <a:path w="18414" h="105410">
                <a:moveTo>
                  <a:pt x="0" y="105387"/>
                </a:moveTo>
                <a:lnTo>
                  <a:pt x="18087" y="105387"/>
                </a:lnTo>
                <a:lnTo>
                  <a:pt x="18087" y="0"/>
                </a:lnTo>
                <a:lnTo>
                  <a:pt x="0" y="0"/>
                </a:lnTo>
                <a:lnTo>
                  <a:pt x="0" y="10538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4405637" y="1128564"/>
            <a:ext cx="18415" cy="991235"/>
          </a:xfrm>
          <a:custGeom>
            <a:avLst/>
            <a:gdLst/>
            <a:ahLst/>
            <a:cxnLst/>
            <a:rect l="l" t="t" r="r" b="b"/>
            <a:pathLst>
              <a:path w="18414" h="991235">
                <a:moveTo>
                  <a:pt x="0" y="991078"/>
                </a:moveTo>
                <a:lnTo>
                  <a:pt x="18014" y="991078"/>
                </a:lnTo>
                <a:lnTo>
                  <a:pt x="18014" y="0"/>
                </a:lnTo>
                <a:lnTo>
                  <a:pt x="0" y="0"/>
                </a:lnTo>
                <a:lnTo>
                  <a:pt x="0" y="99107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4405637" y="1128564"/>
            <a:ext cx="18415" cy="991235"/>
          </a:xfrm>
          <a:custGeom>
            <a:avLst/>
            <a:gdLst/>
            <a:ahLst/>
            <a:cxnLst/>
            <a:rect l="l" t="t" r="r" b="b"/>
            <a:pathLst>
              <a:path w="18414" h="991235">
                <a:moveTo>
                  <a:pt x="0" y="991078"/>
                </a:moveTo>
                <a:lnTo>
                  <a:pt x="18014" y="991078"/>
                </a:lnTo>
                <a:lnTo>
                  <a:pt x="18014" y="0"/>
                </a:lnTo>
                <a:lnTo>
                  <a:pt x="0" y="0"/>
                </a:lnTo>
                <a:lnTo>
                  <a:pt x="0" y="99107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4405637" y="1098516"/>
            <a:ext cx="18415" cy="30480"/>
          </a:xfrm>
          <a:custGeom>
            <a:avLst/>
            <a:gdLst/>
            <a:ahLst/>
            <a:cxnLst/>
            <a:rect l="l" t="t" r="r" b="b"/>
            <a:pathLst>
              <a:path w="18414" h="30480">
                <a:moveTo>
                  <a:pt x="0" y="30048"/>
                </a:moveTo>
                <a:lnTo>
                  <a:pt x="18014" y="30048"/>
                </a:lnTo>
                <a:lnTo>
                  <a:pt x="18014" y="0"/>
                </a:lnTo>
                <a:lnTo>
                  <a:pt x="0" y="0"/>
                </a:lnTo>
                <a:lnTo>
                  <a:pt x="0" y="3004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4407334" y="1100213"/>
            <a:ext cx="15240" cy="26670"/>
          </a:xfrm>
          <a:custGeom>
            <a:avLst/>
            <a:gdLst/>
            <a:ahLst/>
            <a:cxnLst/>
            <a:rect l="l" t="t" r="r" b="b"/>
            <a:pathLst>
              <a:path w="15239" h="26669">
                <a:moveTo>
                  <a:pt x="0" y="26653"/>
                </a:moveTo>
                <a:lnTo>
                  <a:pt x="14619" y="26653"/>
                </a:lnTo>
                <a:lnTo>
                  <a:pt x="14619" y="0"/>
                </a:lnTo>
                <a:lnTo>
                  <a:pt x="0" y="0"/>
                </a:lnTo>
                <a:lnTo>
                  <a:pt x="0" y="26653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4435758" y="1736383"/>
            <a:ext cx="18415" cy="383540"/>
          </a:xfrm>
          <a:custGeom>
            <a:avLst/>
            <a:gdLst/>
            <a:ahLst/>
            <a:cxnLst/>
            <a:rect l="l" t="t" r="r" b="b"/>
            <a:pathLst>
              <a:path w="18414" h="383539">
                <a:moveTo>
                  <a:pt x="0" y="383259"/>
                </a:moveTo>
                <a:lnTo>
                  <a:pt x="18014" y="383259"/>
                </a:lnTo>
                <a:lnTo>
                  <a:pt x="18014" y="0"/>
                </a:lnTo>
                <a:lnTo>
                  <a:pt x="0" y="0"/>
                </a:lnTo>
                <a:lnTo>
                  <a:pt x="0" y="38325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4435758" y="1736383"/>
            <a:ext cx="18415" cy="383540"/>
          </a:xfrm>
          <a:custGeom>
            <a:avLst/>
            <a:gdLst/>
            <a:ahLst/>
            <a:cxnLst/>
            <a:rect l="l" t="t" r="r" b="b"/>
            <a:pathLst>
              <a:path w="18414" h="383539">
                <a:moveTo>
                  <a:pt x="0" y="383259"/>
                </a:moveTo>
                <a:lnTo>
                  <a:pt x="18014" y="383259"/>
                </a:lnTo>
                <a:lnTo>
                  <a:pt x="18014" y="0"/>
                </a:lnTo>
                <a:lnTo>
                  <a:pt x="0" y="0"/>
                </a:lnTo>
                <a:lnTo>
                  <a:pt x="0" y="38325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4435758" y="1712024"/>
            <a:ext cx="18415" cy="24765"/>
          </a:xfrm>
          <a:custGeom>
            <a:avLst/>
            <a:gdLst/>
            <a:ahLst/>
            <a:cxnLst/>
            <a:rect l="l" t="t" r="r" b="b"/>
            <a:pathLst>
              <a:path w="18414" h="24764">
                <a:moveTo>
                  <a:pt x="0" y="24359"/>
                </a:moveTo>
                <a:lnTo>
                  <a:pt x="18014" y="24359"/>
                </a:lnTo>
                <a:lnTo>
                  <a:pt x="18014" y="0"/>
                </a:lnTo>
                <a:lnTo>
                  <a:pt x="0" y="0"/>
                </a:lnTo>
                <a:lnTo>
                  <a:pt x="0" y="2435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4437455" y="1713721"/>
            <a:ext cx="15240" cy="21590"/>
          </a:xfrm>
          <a:custGeom>
            <a:avLst/>
            <a:gdLst/>
            <a:ahLst/>
            <a:cxnLst/>
            <a:rect l="l" t="t" r="r" b="b"/>
            <a:pathLst>
              <a:path w="15239" h="21589">
                <a:moveTo>
                  <a:pt x="0" y="20964"/>
                </a:moveTo>
                <a:lnTo>
                  <a:pt x="14619" y="20964"/>
                </a:lnTo>
                <a:lnTo>
                  <a:pt x="14619" y="0"/>
                </a:lnTo>
                <a:lnTo>
                  <a:pt x="0" y="0"/>
                </a:lnTo>
                <a:lnTo>
                  <a:pt x="0" y="2096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4465879" y="1824340"/>
            <a:ext cx="18415" cy="295910"/>
          </a:xfrm>
          <a:custGeom>
            <a:avLst/>
            <a:gdLst/>
            <a:ahLst/>
            <a:cxnLst/>
            <a:rect l="l" t="t" r="r" b="b"/>
            <a:pathLst>
              <a:path w="18414" h="295910">
                <a:moveTo>
                  <a:pt x="0" y="295303"/>
                </a:moveTo>
                <a:lnTo>
                  <a:pt x="18014" y="295303"/>
                </a:lnTo>
                <a:lnTo>
                  <a:pt x="18014" y="0"/>
                </a:lnTo>
                <a:lnTo>
                  <a:pt x="0" y="0"/>
                </a:lnTo>
                <a:lnTo>
                  <a:pt x="0" y="29530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4465879" y="1824340"/>
            <a:ext cx="18415" cy="295910"/>
          </a:xfrm>
          <a:custGeom>
            <a:avLst/>
            <a:gdLst/>
            <a:ahLst/>
            <a:cxnLst/>
            <a:rect l="l" t="t" r="r" b="b"/>
            <a:pathLst>
              <a:path w="18414" h="295910">
                <a:moveTo>
                  <a:pt x="0" y="295303"/>
                </a:moveTo>
                <a:lnTo>
                  <a:pt x="18014" y="295303"/>
                </a:lnTo>
                <a:lnTo>
                  <a:pt x="18014" y="0"/>
                </a:lnTo>
                <a:lnTo>
                  <a:pt x="0" y="0"/>
                </a:lnTo>
                <a:lnTo>
                  <a:pt x="0" y="29530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4465879" y="1817119"/>
            <a:ext cx="18415" cy="7620"/>
          </a:xfrm>
          <a:custGeom>
            <a:avLst/>
            <a:gdLst/>
            <a:ahLst/>
            <a:cxnLst/>
            <a:rect l="l" t="t" r="r" b="b"/>
            <a:pathLst>
              <a:path w="18414" h="7619">
                <a:moveTo>
                  <a:pt x="0" y="7220"/>
                </a:moveTo>
                <a:lnTo>
                  <a:pt x="18014" y="7220"/>
                </a:lnTo>
                <a:lnTo>
                  <a:pt x="18014" y="0"/>
                </a:lnTo>
                <a:lnTo>
                  <a:pt x="0" y="0"/>
                </a:lnTo>
                <a:lnTo>
                  <a:pt x="0" y="722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4467576" y="1818817"/>
            <a:ext cx="15240" cy="4445"/>
          </a:xfrm>
          <a:custGeom>
            <a:avLst/>
            <a:gdLst/>
            <a:ahLst/>
            <a:cxnLst/>
            <a:rect l="l" t="t" r="r" b="b"/>
            <a:pathLst>
              <a:path w="15239" h="4444">
                <a:moveTo>
                  <a:pt x="0" y="3825"/>
                </a:moveTo>
                <a:lnTo>
                  <a:pt x="14619" y="3825"/>
                </a:lnTo>
                <a:lnTo>
                  <a:pt x="14619" y="0"/>
                </a:lnTo>
                <a:lnTo>
                  <a:pt x="0" y="0"/>
                </a:lnTo>
                <a:lnTo>
                  <a:pt x="0" y="3825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4496000" y="1650542"/>
            <a:ext cx="18415" cy="469265"/>
          </a:xfrm>
          <a:custGeom>
            <a:avLst/>
            <a:gdLst/>
            <a:ahLst/>
            <a:cxnLst/>
            <a:rect l="l" t="t" r="r" b="b"/>
            <a:pathLst>
              <a:path w="18414" h="469264">
                <a:moveTo>
                  <a:pt x="0" y="469101"/>
                </a:moveTo>
                <a:lnTo>
                  <a:pt x="18014" y="469101"/>
                </a:lnTo>
                <a:lnTo>
                  <a:pt x="18014" y="0"/>
                </a:lnTo>
                <a:lnTo>
                  <a:pt x="0" y="0"/>
                </a:lnTo>
                <a:lnTo>
                  <a:pt x="0" y="46910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4496000" y="1650542"/>
            <a:ext cx="18415" cy="469265"/>
          </a:xfrm>
          <a:custGeom>
            <a:avLst/>
            <a:gdLst/>
            <a:ahLst/>
            <a:cxnLst/>
            <a:rect l="l" t="t" r="r" b="b"/>
            <a:pathLst>
              <a:path w="18414" h="469264">
                <a:moveTo>
                  <a:pt x="0" y="469101"/>
                </a:moveTo>
                <a:lnTo>
                  <a:pt x="18014" y="469101"/>
                </a:lnTo>
                <a:lnTo>
                  <a:pt x="18014" y="0"/>
                </a:lnTo>
                <a:lnTo>
                  <a:pt x="0" y="0"/>
                </a:lnTo>
                <a:lnTo>
                  <a:pt x="0" y="469101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4505007" y="1607074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467"/>
                </a:lnTo>
              </a:path>
            </a:pathLst>
          </a:custGeom>
          <a:ln w="1801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4526121" y="1426639"/>
            <a:ext cx="18415" cy="693420"/>
          </a:xfrm>
          <a:custGeom>
            <a:avLst/>
            <a:gdLst/>
            <a:ahLst/>
            <a:cxnLst/>
            <a:rect l="l" t="t" r="r" b="b"/>
            <a:pathLst>
              <a:path w="18414" h="693419">
                <a:moveTo>
                  <a:pt x="0" y="693003"/>
                </a:moveTo>
                <a:lnTo>
                  <a:pt x="18014" y="693003"/>
                </a:lnTo>
                <a:lnTo>
                  <a:pt x="18014" y="0"/>
                </a:lnTo>
                <a:lnTo>
                  <a:pt x="0" y="0"/>
                </a:lnTo>
                <a:lnTo>
                  <a:pt x="0" y="69300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4526121" y="1426639"/>
            <a:ext cx="18415" cy="693420"/>
          </a:xfrm>
          <a:custGeom>
            <a:avLst/>
            <a:gdLst/>
            <a:ahLst/>
            <a:cxnLst/>
            <a:rect l="l" t="t" r="r" b="b"/>
            <a:pathLst>
              <a:path w="18414" h="693419">
                <a:moveTo>
                  <a:pt x="0" y="693003"/>
                </a:moveTo>
                <a:lnTo>
                  <a:pt x="18014" y="693003"/>
                </a:lnTo>
                <a:lnTo>
                  <a:pt x="18014" y="0"/>
                </a:lnTo>
                <a:lnTo>
                  <a:pt x="0" y="0"/>
                </a:lnTo>
                <a:lnTo>
                  <a:pt x="0" y="69300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4526121" y="1390829"/>
            <a:ext cx="18415" cy="36195"/>
          </a:xfrm>
          <a:custGeom>
            <a:avLst/>
            <a:gdLst/>
            <a:ahLst/>
            <a:cxnLst/>
            <a:rect l="l" t="t" r="r" b="b"/>
            <a:pathLst>
              <a:path w="18414" h="36194">
                <a:moveTo>
                  <a:pt x="0" y="35809"/>
                </a:moveTo>
                <a:lnTo>
                  <a:pt x="18014" y="35809"/>
                </a:lnTo>
                <a:lnTo>
                  <a:pt x="18014" y="0"/>
                </a:lnTo>
                <a:lnTo>
                  <a:pt x="0" y="0"/>
                </a:lnTo>
                <a:lnTo>
                  <a:pt x="0" y="35809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4527818" y="1392527"/>
            <a:ext cx="15240" cy="33020"/>
          </a:xfrm>
          <a:custGeom>
            <a:avLst/>
            <a:gdLst/>
            <a:ahLst/>
            <a:cxnLst/>
            <a:rect l="l" t="t" r="r" b="b"/>
            <a:pathLst>
              <a:path w="15239" h="33019">
                <a:moveTo>
                  <a:pt x="0" y="32415"/>
                </a:moveTo>
                <a:lnTo>
                  <a:pt x="14619" y="32415"/>
                </a:lnTo>
                <a:lnTo>
                  <a:pt x="14619" y="0"/>
                </a:lnTo>
                <a:lnTo>
                  <a:pt x="0" y="0"/>
                </a:lnTo>
                <a:lnTo>
                  <a:pt x="0" y="32415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2625138" y="819987"/>
            <a:ext cx="0" cy="1299845"/>
          </a:xfrm>
          <a:custGeom>
            <a:avLst/>
            <a:gdLst/>
            <a:ahLst/>
            <a:cxnLst/>
            <a:rect l="l" t="t" r="r" b="b"/>
            <a:pathLst>
              <a:path h="1299845">
                <a:moveTo>
                  <a:pt x="0" y="1299655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2601580" y="211964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 txBox="1"/>
          <p:nvPr/>
        </p:nvSpPr>
        <p:spPr>
          <a:xfrm>
            <a:off x="2504716" y="2088190"/>
            <a:ext cx="94615" cy="6350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dirty="0">
                <a:latin typeface="Tahoma"/>
                <a:cs typeface="Tahoma"/>
              </a:rPr>
              <a:t>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496" name="object 496"/>
          <p:cNvSpPr/>
          <p:nvPr/>
        </p:nvSpPr>
        <p:spPr>
          <a:xfrm>
            <a:off x="2601580" y="183688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 txBox="1"/>
          <p:nvPr/>
        </p:nvSpPr>
        <p:spPr>
          <a:xfrm>
            <a:off x="2504716" y="1767965"/>
            <a:ext cx="94615" cy="13843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-5" dirty="0">
                <a:latin typeface="Tahoma"/>
                <a:cs typeface="Tahoma"/>
              </a:rPr>
              <a:t>100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498" name="object 498"/>
          <p:cNvSpPr/>
          <p:nvPr/>
        </p:nvSpPr>
        <p:spPr>
          <a:xfrm>
            <a:off x="2601580" y="155412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 txBox="1"/>
          <p:nvPr/>
        </p:nvSpPr>
        <p:spPr>
          <a:xfrm>
            <a:off x="2504716" y="1485206"/>
            <a:ext cx="94615" cy="13843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-5" dirty="0">
                <a:latin typeface="Tahoma"/>
                <a:cs typeface="Tahoma"/>
              </a:rPr>
              <a:t>200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500" name="object 500"/>
          <p:cNvSpPr/>
          <p:nvPr/>
        </p:nvSpPr>
        <p:spPr>
          <a:xfrm>
            <a:off x="2601580" y="127129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 txBox="1"/>
          <p:nvPr/>
        </p:nvSpPr>
        <p:spPr>
          <a:xfrm>
            <a:off x="2504716" y="1202374"/>
            <a:ext cx="94615" cy="13843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-5" dirty="0">
                <a:latin typeface="Tahoma"/>
                <a:cs typeface="Tahoma"/>
              </a:rPr>
              <a:t>300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502" name="object 502"/>
          <p:cNvSpPr/>
          <p:nvPr/>
        </p:nvSpPr>
        <p:spPr>
          <a:xfrm>
            <a:off x="2601580" y="98853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 txBox="1"/>
          <p:nvPr/>
        </p:nvSpPr>
        <p:spPr>
          <a:xfrm>
            <a:off x="2504716" y="919615"/>
            <a:ext cx="94615" cy="138430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-5" dirty="0">
                <a:latin typeface="Tahoma"/>
                <a:cs typeface="Tahoma"/>
              </a:rPr>
              <a:t>400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504" name="object 504"/>
          <p:cNvSpPr txBox="1"/>
          <p:nvPr/>
        </p:nvSpPr>
        <p:spPr>
          <a:xfrm>
            <a:off x="2377887" y="1113358"/>
            <a:ext cx="94615" cy="713105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450" spc="50" dirty="0">
                <a:latin typeface="Tahoma"/>
                <a:cs typeface="Tahoma"/>
              </a:rPr>
              <a:t>Damages </a:t>
            </a:r>
            <a:r>
              <a:rPr sz="450" spc="30" dirty="0">
                <a:latin typeface="Tahoma"/>
                <a:cs typeface="Tahoma"/>
              </a:rPr>
              <a:t>(US$</a:t>
            </a:r>
            <a:r>
              <a:rPr sz="450" spc="-85" dirty="0">
                <a:latin typeface="Tahoma"/>
                <a:cs typeface="Tahoma"/>
              </a:rPr>
              <a:t> </a:t>
            </a:r>
            <a:r>
              <a:rPr sz="450" spc="25" dirty="0">
                <a:latin typeface="Tahoma"/>
                <a:cs typeface="Tahoma"/>
              </a:rPr>
              <a:t>billions)</a:t>
            </a:r>
            <a:endParaRPr sz="450">
              <a:latin typeface="Tahoma"/>
              <a:cs typeface="Tahoma"/>
            </a:endParaRPr>
          </a:p>
        </p:txBody>
      </p:sp>
      <p:sp>
        <p:nvSpPr>
          <p:cNvPr id="505" name="object 505"/>
          <p:cNvSpPr/>
          <p:nvPr/>
        </p:nvSpPr>
        <p:spPr>
          <a:xfrm>
            <a:off x="2625138" y="2119643"/>
            <a:ext cx="1982470" cy="0"/>
          </a:xfrm>
          <a:custGeom>
            <a:avLst/>
            <a:gdLst/>
            <a:ahLst/>
            <a:cxnLst/>
            <a:rect l="l" t="t" r="r" b="b"/>
            <a:pathLst>
              <a:path w="1982470">
                <a:moveTo>
                  <a:pt x="0" y="0"/>
                </a:moveTo>
                <a:lnTo>
                  <a:pt x="1982011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 txBox="1"/>
          <p:nvPr/>
        </p:nvSpPr>
        <p:spPr>
          <a:xfrm>
            <a:off x="2664060" y="2130500"/>
            <a:ext cx="1874520" cy="115570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spc="-5" dirty="0">
                <a:latin typeface="Tahoma"/>
                <a:cs typeface="Tahoma"/>
              </a:rPr>
              <a:t>1960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1962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1964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1966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1968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1970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1972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1974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1976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250" spc="-5" dirty="0">
                <a:latin typeface="Tahoma"/>
                <a:cs typeface="Tahoma"/>
              </a:rPr>
              <a:t>1978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1988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1998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250" spc="-5" dirty="0">
                <a:latin typeface="Tahoma"/>
                <a:cs typeface="Tahoma"/>
              </a:rPr>
              <a:t>2000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2002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2004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2006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2008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2010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2012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2014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2016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250" spc="-5" dirty="0">
                <a:latin typeface="Tahoma"/>
                <a:cs typeface="Tahoma"/>
              </a:rPr>
              <a:t>2018</a:t>
            </a:r>
            <a:endParaRPr sz="2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250" spc="-5" dirty="0">
                <a:latin typeface="Tahoma"/>
                <a:cs typeface="Tahoma"/>
              </a:rPr>
              <a:t>2020</a:t>
            </a:r>
            <a:endParaRPr sz="250">
              <a:latin typeface="Tahoma"/>
              <a:cs typeface="Tahoma"/>
            </a:endParaRPr>
          </a:p>
        </p:txBody>
      </p:sp>
      <p:sp>
        <p:nvSpPr>
          <p:cNvPr id="507" name="object 507"/>
          <p:cNvSpPr/>
          <p:nvPr/>
        </p:nvSpPr>
        <p:spPr>
          <a:xfrm>
            <a:off x="2954573" y="2268206"/>
            <a:ext cx="1323340" cy="109855"/>
          </a:xfrm>
          <a:custGeom>
            <a:avLst/>
            <a:gdLst/>
            <a:ahLst/>
            <a:cxnLst/>
            <a:rect l="l" t="t" r="r" b="b"/>
            <a:pathLst>
              <a:path w="1323339" h="109855">
                <a:moveTo>
                  <a:pt x="0" y="109836"/>
                </a:moveTo>
                <a:lnTo>
                  <a:pt x="1323140" y="109836"/>
                </a:lnTo>
                <a:lnTo>
                  <a:pt x="1323140" y="0"/>
                </a:lnTo>
                <a:lnTo>
                  <a:pt x="0" y="0"/>
                </a:lnTo>
                <a:lnTo>
                  <a:pt x="0" y="1098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2980027" y="2323124"/>
            <a:ext cx="220979" cy="0"/>
          </a:xfrm>
          <a:custGeom>
            <a:avLst/>
            <a:gdLst/>
            <a:ahLst/>
            <a:cxnLst/>
            <a:rect l="l" t="t" r="r" b="b"/>
            <a:pathLst>
              <a:path w="220980">
                <a:moveTo>
                  <a:pt x="0" y="0"/>
                </a:moveTo>
                <a:lnTo>
                  <a:pt x="220620" y="0"/>
                </a:lnTo>
              </a:path>
            </a:pathLst>
          </a:custGeom>
          <a:ln w="58929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2981724" y="2295357"/>
            <a:ext cx="217804" cy="55880"/>
          </a:xfrm>
          <a:custGeom>
            <a:avLst/>
            <a:gdLst/>
            <a:ahLst/>
            <a:cxnLst/>
            <a:rect l="l" t="t" r="r" b="b"/>
            <a:pathLst>
              <a:path w="217805" h="55880">
                <a:moveTo>
                  <a:pt x="0" y="55534"/>
                </a:moveTo>
                <a:lnTo>
                  <a:pt x="217226" y="55534"/>
                </a:lnTo>
                <a:lnTo>
                  <a:pt x="217226" y="0"/>
                </a:lnTo>
                <a:lnTo>
                  <a:pt x="0" y="0"/>
                </a:lnTo>
                <a:lnTo>
                  <a:pt x="0" y="55534"/>
                </a:lnTo>
                <a:close/>
              </a:path>
            </a:pathLst>
          </a:custGeom>
          <a:ln w="3394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3651224" y="2323124"/>
            <a:ext cx="220979" cy="0"/>
          </a:xfrm>
          <a:custGeom>
            <a:avLst/>
            <a:gdLst/>
            <a:ahLst/>
            <a:cxnLst/>
            <a:rect l="l" t="t" r="r" b="b"/>
            <a:pathLst>
              <a:path w="220979">
                <a:moveTo>
                  <a:pt x="0" y="0"/>
                </a:moveTo>
                <a:lnTo>
                  <a:pt x="220620" y="0"/>
                </a:lnTo>
              </a:path>
            </a:pathLst>
          </a:custGeom>
          <a:ln w="58929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3652921" y="2295357"/>
            <a:ext cx="217804" cy="55880"/>
          </a:xfrm>
          <a:custGeom>
            <a:avLst/>
            <a:gdLst/>
            <a:ahLst/>
            <a:cxnLst/>
            <a:rect l="l" t="t" r="r" b="b"/>
            <a:pathLst>
              <a:path w="217804" h="55880">
                <a:moveTo>
                  <a:pt x="0" y="55534"/>
                </a:moveTo>
                <a:lnTo>
                  <a:pt x="217226" y="55534"/>
                </a:lnTo>
                <a:lnTo>
                  <a:pt x="217226" y="0"/>
                </a:lnTo>
                <a:lnTo>
                  <a:pt x="0" y="0"/>
                </a:lnTo>
                <a:lnTo>
                  <a:pt x="0" y="55534"/>
                </a:lnTo>
                <a:close/>
              </a:path>
            </a:pathLst>
          </a:custGeom>
          <a:ln w="3394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 txBox="1"/>
          <p:nvPr/>
        </p:nvSpPr>
        <p:spPr>
          <a:xfrm>
            <a:off x="2956271" y="2269904"/>
            <a:ext cx="1332865" cy="106680"/>
          </a:xfrm>
          <a:prstGeom prst="rect">
            <a:avLst/>
          </a:prstGeom>
          <a:ln w="3394">
            <a:solidFill>
              <a:srgbClr val="000000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marL="279400">
              <a:lnSpc>
                <a:spcPct val="100000"/>
              </a:lnSpc>
              <a:spcBef>
                <a:spcPts val="195"/>
              </a:spcBef>
              <a:tabLst>
                <a:tab pos="950594" algn="l"/>
              </a:tabLst>
            </a:pPr>
            <a:r>
              <a:rPr sz="350" spc="30" dirty="0">
                <a:latin typeface="Tahoma"/>
                <a:cs typeface="Tahoma"/>
              </a:rPr>
              <a:t>Climatic</a:t>
            </a:r>
            <a:r>
              <a:rPr sz="350" spc="15" dirty="0">
                <a:latin typeface="Tahoma"/>
                <a:cs typeface="Tahoma"/>
              </a:rPr>
              <a:t> </a:t>
            </a:r>
            <a:r>
              <a:rPr sz="350" spc="35" dirty="0">
                <a:latin typeface="Tahoma"/>
                <a:cs typeface="Tahoma"/>
              </a:rPr>
              <a:t>events	Natural</a:t>
            </a:r>
            <a:r>
              <a:rPr sz="350" spc="-60" dirty="0">
                <a:latin typeface="Tahoma"/>
                <a:cs typeface="Tahoma"/>
              </a:rPr>
              <a:t> </a:t>
            </a:r>
            <a:r>
              <a:rPr sz="350" spc="30" dirty="0">
                <a:latin typeface="Tahoma"/>
                <a:cs typeface="Tahoma"/>
              </a:rPr>
              <a:t>disaster</a:t>
            </a:r>
            <a:endParaRPr sz="350">
              <a:latin typeface="Tahoma"/>
              <a:cs typeface="Tahoma"/>
            </a:endParaRPr>
          </a:p>
        </p:txBody>
      </p:sp>
      <p:sp>
        <p:nvSpPr>
          <p:cNvPr id="514" name="object 5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85090">
              <a:lnSpc>
                <a:spcPct val="100000"/>
              </a:lnSpc>
              <a:spcBef>
                <a:spcPts val="10"/>
              </a:spcBef>
            </a:pPr>
            <a:r>
              <a:rPr spc="-30" dirty="0"/>
              <a:t>2</a:t>
            </a:r>
          </a:p>
        </p:txBody>
      </p:sp>
      <p:sp>
        <p:nvSpPr>
          <p:cNvPr id="513" name="object 513"/>
          <p:cNvSpPr txBox="1"/>
          <p:nvPr/>
        </p:nvSpPr>
        <p:spPr>
          <a:xfrm>
            <a:off x="347294" y="2856813"/>
            <a:ext cx="151003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Data </a:t>
            </a:r>
            <a:r>
              <a:rPr sz="800" spc="-5" dirty="0">
                <a:solidFill>
                  <a:srgbClr val="22373A"/>
                </a:solidFill>
                <a:latin typeface="Gill Sans MT"/>
                <a:cs typeface="Gill Sans MT"/>
              </a:rPr>
              <a:t>from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EM-DAT</a:t>
            </a:r>
            <a:r>
              <a:rPr sz="800" spc="-7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database.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20396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Summary </a:t>
            </a:r>
            <a:r>
              <a:rPr sz="1200" spc="-30" dirty="0">
                <a:solidFill>
                  <a:srgbClr val="E09300"/>
                </a:solidFill>
              </a:rPr>
              <a:t>&amp; </a:t>
            </a:r>
            <a:r>
              <a:rPr sz="1200" spc="-15" dirty="0">
                <a:solidFill>
                  <a:srgbClr val="E09300"/>
                </a:solidFill>
              </a:rPr>
              <a:t>future</a:t>
            </a:r>
            <a:r>
              <a:rPr sz="1200" spc="-90" dirty="0">
                <a:solidFill>
                  <a:srgbClr val="E09300"/>
                </a:solidFill>
              </a:rPr>
              <a:t> </a:t>
            </a:r>
            <a:r>
              <a:rPr sz="1200" spc="-15" dirty="0">
                <a:solidFill>
                  <a:srgbClr val="E09300"/>
                </a:solidFill>
              </a:rPr>
              <a:t>directions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949575" cy="0"/>
          </a:xfrm>
          <a:custGeom>
            <a:avLst/>
            <a:gdLst/>
            <a:ahLst/>
            <a:cxnLst/>
            <a:rect l="l" t="t" r="r" b="b"/>
            <a:pathLst>
              <a:path w="2949575">
                <a:moveTo>
                  <a:pt x="0" y="0"/>
                </a:moveTo>
                <a:lnTo>
                  <a:pt x="2949155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6488" y="483970"/>
            <a:ext cx="3601720" cy="17780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30175" indent="-118110">
              <a:lnSpc>
                <a:spcPct val="100000"/>
              </a:lnSpc>
              <a:spcBef>
                <a:spcPts val="90"/>
              </a:spcBef>
              <a:buChar char="•"/>
              <a:tabLst>
                <a:tab pos="130810" algn="l"/>
              </a:tabLst>
            </a:pP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reduce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inflows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in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affected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countries</a:t>
            </a:r>
            <a:endParaRPr sz="11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994"/>
              </a:spcBef>
              <a:buChar char="•"/>
              <a:tabLst>
                <a:tab pos="130810" algn="l"/>
              </a:tabLst>
            </a:pP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Investors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look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for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climatic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safety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after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5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</a:t>
            </a:r>
            <a:endParaRPr sz="11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810"/>
              </a:spcBef>
              <a:buChar char="•"/>
              <a:tabLst>
                <a:tab pos="130810" algn="l"/>
              </a:tabLst>
            </a:pPr>
            <a:r>
              <a:rPr sz="1100" spc="-120" dirty="0">
                <a:solidFill>
                  <a:srgbClr val="22373A"/>
                </a:solidFill>
                <a:latin typeface="Gill Sans MT"/>
                <a:cs typeface="Gill Sans MT"/>
              </a:rPr>
              <a:t>We 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observe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larger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responses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in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case</a:t>
            </a:r>
            <a:r>
              <a:rPr sz="1100" spc="-10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endParaRPr sz="11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300"/>
              </a:spcBef>
              <a:buChar char="•"/>
              <a:tabLst>
                <a:tab pos="408305" algn="l"/>
              </a:tabLst>
            </a:pP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active investment</a:t>
            </a:r>
            <a:r>
              <a:rPr sz="1000" spc="-7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0" dirty="0">
                <a:solidFill>
                  <a:srgbClr val="22373A"/>
                </a:solidFill>
                <a:latin typeface="Gill Sans MT"/>
                <a:cs typeface="Gill Sans MT"/>
              </a:rPr>
              <a:t>funds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disasters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with </a:t>
            </a:r>
            <a:r>
              <a:rPr sz="1000" spc="-20" dirty="0">
                <a:solidFill>
                  <a:srgbClr val="22373A"/>
                </a:solidFill>
                <a:latin typeface="Gill Sans MT"/>
                <a:cs typeface="Gill Sans MT"/>
              </a:rPr>
              <a:t>reported</a:t>
            </a:r>
            <a:r>
              <a:rPr sz="1000" spc="-1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damages</a:t>
            </a:r>
            <a:endParaRPr sz="10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975"/>
              </a:spcBef>
              <a:buChar char="•"/>
              <a:tabLst>
                <a:tab pos="130810" algn="l"/>
              </a:tabLst>
            </a:pP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Documented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pull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factor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salient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due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to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climate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change</a:t>
            </a:r>
            <a:endParaRPr sz="11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295"/>
              </a:spcBef>
              <a:buChar char="•"/>
              <a:tabLst>
                <a:tab pos="408305" algn="l"/>
              </a:tabLst>
            </a:pP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Increasing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volatility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in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000" spc="-1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Capital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requirements </a:t>
            </a:r>
            <a:r>
              <a:rPr sz="1000" spc="80" dirty="0">
                <a:solidFill>
                  <a:srgbClr val="22373A"/>
                </a:solidFill>
                <a:latin typeface="Gill Sans MT"/>
                <a:cs typeface="Gill Sans MT"/>
              </a:rPr>
              <a:t>&amp;</a:t>
            </a:r>
            <a:r>
              <a:rPr sz="1000" spc="-15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climatic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risk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02785" y="3220614"/>
            <a:ext cx="120014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16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20396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Summary </a:t>
            </a:r>
            <a:r>
              <a:rPr sz="1200" spc="-30" dirty="0">
                <a:solidFill>
                  <a:srgbClr val="E09300"/>
                </a:solidFill>
              </a:rPr>
              <a:t>&amp; </a:t>
            </a:r>
            <a:r>
              <a:rPr sz="1200" spc="-15" dirty="0">
                <a:solidFill>
                  <a:srgbClr val="E09300"/>
                </a:solidFill>
              </a:rPr>
              <a:t>future</a:t>
            </a:r>
            <a:r>
              <a:rPr sz="1200" spc="-90" dirty="0">
                <a:solidFill>
                  <a:srgbClr val="E09300"/>
                </a:solidFill>
              </a:rPr>
              <a:t> </a:t>
            </a:r>
            <a:r>
              <a:rPr sz="1200" spc="-15" dirty="0">
                <a:solidFill>
                  <a:srgbClr val="E09300"/>
                </a:solidFill>
              </a:rPr>
              <a:t>directions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2949575" cy="0"/>
          </a:xfrm>
          <a:custGeom>
            <a:avLst/>
            <a:gdLst/>
            <a:ahLst/>
            <a:cxnLst/>
            <a:rect l="l" t="t" r="r" b="b"/>
            <a:pathLst>
              <a:path w="2949575">
                <a:moveTo>
                  <a:pt x="0" y="0"/>
                </a:moveTo>
                <a:lnTo>
                  <a:pt x="2949155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6488" y="483970"/>
            <a:ext cx="3601720" cy="26092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30175" indent="-118110">
              <a:lnSpc>
                <a:spcPct val="100000"/>
              </a:lnSpc>
              <a:spcBef>
                <a:spcPts val="90"/>
              </a:spcBef>
              <a:buChar char="•"/>
              <a:tabLst>
                <a:tab pos="130810" algn="l"/>
              </a:tabLst>
            </a:pP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reduce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inflows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in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affected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countries</a:t>
            </a:r>
            <a:endParaRPr sz="11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994"/>
              </a:spcBef>
              <a:buChar char="•"/>
              <a:tabLst>
                <a:tab pos="130810" algn="l"/>
              </a:tabLst>
            </a:pP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Investors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look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for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climatic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safety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after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5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</a:t>
            </a:r>
            <a:endParaRPr sz="11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810"/>
              </a:spcBef>
              <a:buChar char="•"/>
              <a:tabLst>
                <a:tab pos="130810" algn="l"/>
              </a:tabLst>
            </a:pPr>
            <a:r>
              <a:rPr sz="1100" spc="-120" dirty="0">
                <a:solidFill>
                  <a:srgbClr val="22373A"/>
                </a:solidFill>
                <a:latin typeface="Gill Sans MT"/>
                <a:cs typeface="Gill Sans MT"/>
              </a:rPr>
              <a:t>We </a:t>
            </a:r>
            <a:r>
              <a:rPr sz="1100" spc="-20" dirty="0">
                <a:solidFill>
                  <a:srgbClr val="22373A"/>
                </a:solidFill>
                <a:latin typeface="Gill Sans MT"/>
                <a:cs typeface="Gill Sans MT"/>
              </a:rPr>
              <a:t>observe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larger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responses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in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case</a:t>
            </a:r>
            <a:r>
              <a:rPr sz="1100" spc="-10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of</a:t>
            </a:r>
            <a:endParaRPr sz="11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300"/>
              </a:spcBef>
              <a:buChar char="•"/>
              <a:tabLst>
                <a:tab pos="408305" algn="l"/>
              </a:tabLst>
            </a:pP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active investment</a:t>
            </a:r>
            <a:r>
              <a:rPr sz="1000" spc="-7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30" dirty="0">
                <a:solidFill>
                  <a:srgbClr val="22373A"/>
                </a:solidFill>
                <a:latin typeface="Gill Sans MT"/>
                <a:cs typeface="Gill Sans MT"/>
              </a:rPr>
              <a:t>funds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disasters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with </a:t>
            </a:r>
            <a:r>
              <a:rPr sz="1000" spc="-20" dirty="0">
                <a:solidFill>
                  <a:srgbClr val="22373A"/>
                </a:solidFill>
                <a:latin typeface="Gill Sans MT"/>
                <a:cs typeface="Gill Sans MT"/>
              </a:rPr>
              <a:t>reported</a:t>
            </a:r>
            <a:r>
              <a:rPr sz="1000" spc="-1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damages</a:t>
            </a:r>
            <a:endParaRPr sz="10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975"/>
              </a:spcBef>
              <a:buChar char="•"/>
              <a:tabLst>
                <a:tab pos="130810" algn="l"/>
              </a:tabLst>
            </a:pP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Documented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pull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factor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salient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due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to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climate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change</a:t>
            </a:r>
            <a:endParaRPr sz="11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295"/>
              </a:spcBef>
              <a:buChar char="•"/>
              <a:tabLst>
                <a:tab pos="408305" algn="l"/>
              </a:tabLst>
            </a:pP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Increasing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volatility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in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000" spc="-1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Capital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requirements </a:t>
            </a:r>
            <a:r>
              <a:rPr sz="1000" spc="80" dirty="0">
                <a:solidFill>
                  <a:srgbClr val="22373A"/>
                </a:solidFill>
                <a:latin typeface="Gill Sans MT"/>
                <a:cs typeface="Gill Sans MT"/>
              </a:rPr>
              <a:t>&amp;</a:t>
            </a:r>
            <a:r>
              <a:rPr sz="1000" spc="-15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climatic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risk</a:t>
            </a:r>
            <a:endParaRPr sz="1000">
              <a:latin typeface="Gill Sans MT"/>
              <a:cs typeface="Gill Sans MT"/>
            </a:endParaRPr>
          </a:p>
          <a:p>
            <a:pPr marL="130175" indent="-118110">
              <a:lnSpc>
                <a:spcPct val="100000"/>
              </a:lnSpc>
              <a:spcBef>
                <a:spcPts val="975"/>
              </a:spcBef>
              <a:buChar char="•"/>
              <a:tabLst>
                <a:tab pos="130810" algn="l"/>
              </a:tabLst>
            </a:pP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Future</a:t>
            </a:r>
            <a:r>
              <a:rPr sz="1100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direction</a:t>
            </a:r>
            <a:endParaRPr sz="11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300"/>
              </a:spcBef>
              <a:buChar char="•"/>
              <a:tabLst>
                <a:tab pos="408305" algn="l"/>
              </a:tabLst>
            </a:pP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disaster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-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relationship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is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asymmetric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Current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estimates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understate</a:t>
            </a:r>
            <a:r>
              <a:rPr sz="1000" spc="-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it</a:t>
            </a:r>
            <a:endParaRPr sz="1000">
              <a:latin typeface="Gill Sans MT"/>
              <a:cs typeface="Gill Sans MT"/>
            </a:endParaRPr>
          </a:p>
          <a:p>
            <a:pPr marL="407670" lvl="1" indent="-114300">
              <a:lnSpc>
                <a:spcPct val="100000"/>
              </a:lnSpc>
              <a:spcBef>
                <a:spcPts val="175"/>
              </a:spcBef>
              <a:buChar char="•"/>
              <a:tabLst>
                <a:tab pos="408305" algn="l"/>
              </a:tabLst>
            </a:pP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Use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quantile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local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projection </a:t>
            </a:r>
            <a:r>
              <a:rPr sz="1000" spc="-25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capture</a:t>
            </a:r>
            <a:r>
              <a:rPr sz="1000" spc="-16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non-linearity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02785" y="3220614"/>
            <a:ext cx="120014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16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304990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20" dirty="0">
                <a:solidFill>
                  <a:srgbClr val="E09300"/>
                </a:solidFill>
              </a:rPr>
              <a:t>Geographic </a:t>
            </a:r>
            <a:r>
              <a:rPr sz="1200" spc="-5" dirty="0">
                <a:solidFill>
                  <a:srgbClr val="E09300"/>
                </a:solidFill>
              </a:rPr>
              <a:t>distribution </a:t>
            </a:r>
            <a:r>
              <a:rPr sz="1200" spc="15" dirty="0">
                <a:solidFill>
                  <a:srgbClr val="E09300"/>
                </a:solidFill>
              </a:rPr>
              <a:t>of </a:t>
            </a:r>
            <a:r>
              <a:rPr sz="1200" spc="-15" dirty="0">
                <a:solidFill>
                  <a:srgbClr val="E09300"/>
                </a:solidFill>
              </a:rPr>
              <a:t>natural</a:t>
            </a:r>
            <a:r>
              <a:rPr sz="1200" spc="-100" dirty="0">
                <a:solidFill>
                  <a:srgbClr val="E09300"/>
                </a:solidFill>
              </a:rPr>
              <a:t> </a:t>
            </a:r>
            <a:r>
              <a:rPr sz="1200" spc="-20" dirty="0">
                <a:solidFill>
                  <a:srgbClr val="E09300"/>
                </a:solidFill>
              </a:rPr>
              <a:t>disasters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3317875" cy="0"/>
          </a:xfrm>
          <a:custGeom>
            <a:avLst/>
            <a:gdLst/>
            <a:ahLst/>
            <a:cxnLst/>
            <a:rect l="l" t="t" r="r" b="b"/>
            <a:pathLst>
              <a:path w="3317875">
                <a:moveTo>
                  <a:pt x="0" y="0"/>
                </a:moveTo>
                <a:lnTo>
                  <a:pt x="3317809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9531" y="470601"/>
            <a:ext cx="3270250" cy="2378710"/>
          </a:xfrm>
          <a:custGeom>
            <a:avLst/>
            <a:gdLst/>
            <a:ahLst/>
            <a:cxnLst/>
            <a:rect l="l" t="t" r="r" b="b"/>
            <a:pathLst>
              <a:path w="3270250" h="2378710">
                <a:moveTo>
                  <a:pt x="0" y="2378326"/>
                </a:moveTo>
                <a:lnTo>
                  <a:pt x="3270198" y="2378326"/>
                </a:lnTo>
                <a:lnTo>
                  <a:pt x="3270198" y="0"/>
                </a:lnTo>
                <a:lnTo>
                  <a:pt x="0" y="0"/>
                </a:lnTo>
                <a:lnTo>
                  <a:pt x="0" y="23783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71909" y="472979"/>
            <a:ext cx="3265804" cy="2373630"/>
          </a:xfrm>
          <a:custGeom>
            <a:avLst/>
            <a:gdLst/>
            <a:ahLst/>
            <a:cxnLst/>
            <a:rect l="l" t="t" r="r" b="b"/>
            <a:pathLst>
              <a:path w="3265804" h="2373630">
                <a:moveTo>
                  <a:pt x="0" y="2373569"/>
                </a:moveTo>
                <a:lnTo>
                  <a:pt x="3265441" y="2373569"/>
                </a:lnTo>
                <a:lnTo>
                  <a:pt x="3265441" y="0"/>
                </a:lnTo>
                <a:lnTo>
                  <a:pt x="0" y="0"/>
                </a:lnTo>
                <a:lnTo>
                  <a:pt x="0" y="2373569"/>
                </a:lnTo>
                <a:close/>
              </a:path>
            </a:pathLst>
          </a:custGeom>
          <a:ln w="475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8484" y="556270"/>
            <a:ext cx="2886075" cy="1748789"/>
          </a:xfrm>
          <a:custGeom>
            <a:avLst/>
            <a:gdLst/>
            <a:ahLst/>
            <a:cxnLst/>
            <a:rect l="l" t="t" r="r" b="b"/>
            <a:pathLst>
              <a:path w="2886075" h="1748789">
                <a:moveTo>
                  <a:pt x="0" y="1748328"/>
                </a:moveTo>
                <a:lnTo>
                  <a:pt x="2885575" y="1748328"/>
                </a:lnTo>
                <a:lnTo>
                  <a:pt x="2885575" y="0"/>
                </a:lnTo>
                <a:lnTo>
                  <a:pt x="0" y="0"/>
                </a:lnTo>
                <a:lnTo>
                  <a:pt x="0" y="1748328"/>
                </a:lnTo>
                <a:close/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6106" y="2306977"/>
            <a:ext cx="2890520" cy="0"/>
          </a:xfrm>
          <a:custGeom>
            <a:avLst/>
            <a:gdLst/>
            <a:ahLst/>
            <a:cxnLst/>
            <a:rect l="l" t="t" r="r" b="b"/>
            <a:pathLst>
              <a:path w="2890520">
                <a:moveTo>
                  <a:pt x="0" y="0"/>
                </a:moveTo>
                <a:lnTo>
                  <a:pt x="2890332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743102" y="1972997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33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91800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40498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89196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737894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86592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235187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83885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732583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81281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229979" y="1972997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66106" y="1972997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33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743102" y="163901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33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491800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240498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89196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737894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486592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235187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983885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32583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481281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229979" y="163901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66106" y="163901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33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743102" y="1305039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33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491800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240498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989196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737894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486592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235187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983885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732583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481281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229979" y="130503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66106" y="1305039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33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743102" y="971059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33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491800" y="97105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240498" y="97105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989196" y="97105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737894" y="97105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486592" y="97105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235187" y="97105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983885" y="97105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>
                <a:moveTo>
                  <a:pt x="0" y="0"/>
                </a:moveTo>
                <a:lnTo>
                  <a:pt x="100868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81281" y="971059"/>
            <a:ext cx="352425" cy="0"/>
          </a:xfrm>
          <a:custGeom>
            <a:avLst/>
            <a:gdLst/>
            <a:ahLst/>
            <a:cxnLst/>
            <a:rect l="l" t="t" r="r" b="b"/>
            <a:pathLst>
              <a:path w="352425">
                <a:moveTo>
                  <a:pt x="0" y="0"/>
                </a:moveTo>
                <a:lnTo>
                  <a:pt x="352170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229979" y="971059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76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66106" y="971059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336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66106" y="637080"/>
            <a:ext cx="2890520" cy="0"/>
          </a:xfrm>
          <a:custGeom>
            <a:avLst/>
            <a:gdLst/>
            <a:ahLst/>
            <a:cxnLst/>
            <a:rect l="l" t="t" r="r" b="b"/>
            <a:pathLst>
              <a:path w="2890520">
                <a:moveTo>
                  <a:pt x="0" y="0"/>
                </a:moveTo>
                <a:lnTo>
                  <a:pt x="2890332" y="0"/>
                </a:lnTo>
              </a:path>
            </a:pathLst>
          </a:custGeom>
          <a:ln w="7134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079443" y="1538763"/>
            <a:ext cx="151130" cy="768350"/>
          </a:xfrm>
          <a:custGeom>
            <a:avLst/>
            <a:gdLst/>
            <a:ahLst/>
            <a:cxnLst/>
            <a:rect l="l" t="t" r="r" b="b"/>
            <a:pathLst>
              <a:path w="151130" h="768350">
                <a:moveTo>
                  <a:pt x="0" y="768214"/>
                </a:moveTo>
                <a:lnTo>
                  <a:pt x="150536" y="768214"/>
                </a:lnTo>
                <a:lnTo>
                  <a:pt x="150536" y="0"/>
                </a:lnTo>
                <a:lnTo>
                  <a:pt x="0" y="0"/>
                </a:lnTo>
                <a:lnTo>
                  <a:pt x="0" y="76821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081821" y="1541141"/>
            <a:ext cx="146050" cy="763905"/>
          </a:xfrm>
          <a:custGeom>
            <a:avLst/>
            <a:gdLst/>
            <a:ahLst/>
            <a:cxnLst/>
            <a:rect l="l" t="t" r="r" b="b"/>
            <a:pathLst>
              <a:path w="146050" h="763905">
                <a:moveTo>
                  <a:pt x="0" y="763457"/>
                </a:moveTo>
                <a:lnTo>
                  <a:pt x="145779" y="763457"/>
                </a:lnTo>
                <a:lnTo>
                  <a:pt x="145779" y="0"/>
                </a:lnTo>
                <a:lnTo>
                  <a:pt x="0" y="0"/>
                </a:lnTo>
                <a:lnTo>
                  <a:pt x="0" y="763457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079443" y="1430230"/>
            <a:ext cx="151130" cy="108585"/>
          </a:xfrm>
          <a:custGeom>
            <a:avLst/>
            <a:gdLst/>
            <a:ahLst/>
            <a:cxnLst/>
            <a:rect l="l" t="t" r="r" b="b"/>
            <a:pathLst>
              <a:path w="151130" h="108584">
                <a:moveTo>
                  <a:pt x="0" y="108533"/>
                </a:moveTo>
                <a:lnTo>
                  <a:pt x="150536" y="108533"/>
                </a:lnTo>
                <a:lnTo>
                  <a:pt x="150536" y="0"/>
                </a:lnTo>
                <a:lnTo>
                  <a:pt x="0" y="0"/>
                </a:lnTo>
                <a:lnTo>
                  <a:pt x="0" y="108533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081821" y="1432608"/>
            <a:ext cx="146050" cy="104139"/>
          </a:xfrm>
          <a:custGeom>
            <a:avLst/>
            <a:gdLst/>
            <a:ahLst/>
            <a:cxnLst/>
            <a:rect l="l" t="t" r="r" b="b"/>
            <a:pathLst>
              <a:path w="146050" h="104140">
                <a:moveTo>
                  <a:pt x="0" y="103776"/>
                </a:moveTo>
                <a:lnTo>
                  <a:pt x="145779" y="103776"/>
                </a:lnTo>
                <a:lnTo>
                  <a:pt x="145779" y="0"/>
                </a:lnTo>
                <a:lnTo>
                  <a:pt x="0" y="0"/>
                </a:lnTo>
                <a:lnTo>
                  <a:pt x="0" y="103776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079443" y="1188125"/>
            <a:ext cx="151130" cy="242570"/>
          </a:xfrm>
          <a:custGeom>
            <a:avLst/>
            <a:gdLst/>
            <a:ahLst/>
            <a:cxnLst/>
            <a:rect l="l" t="t" r="r" b="b"/>
            <a:pathLst>
              <a:path w="151130" h="242569">
                <a:moveTo>
                  <a:pt x="0" y="242104"/>
                </a:moveTo>
                <a:lnTo>
                  <a:pt x="150536" y="242104"/>
                </a:lnTo>
                <a:lnTo>
                  <a:pt x="150536" y="0"/>
                </a:lnTo>
                <a:lnTo>
                  <a:pt x="0" y="0"/>
                </a:lnTo>
                <a:lnTo>
                  <a:pt x="0" y="242104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081821" y="1190504"/>
            <a:ext cx="146050" cy="237490"/>
          </a:xfrm>
          <a:custGeom>
            <a:avLst/>
            <a:gdLst/>
            <a:ahLst/>
            <a:cxnLst/>
            <a:rect l="l" t="t" r="r" b="b"/>
            <a:pathLst>
              <a:path w="146050" h="237490">
                <a:moveTo>
                  <a:pt x="0" y="237347"/>
                </a:moveTo>
                <a:lnTo>
                  <a:pt x="145779" y="237347"/>
                </a:lnTo>
                <a:lnTo>
                  <a:pt x="145779" y="0"/>
                </a:lnTo>
                <a:lnTo>
                  <a:pt x="0" y="0"/>
                </a:lnTo>
                <a:lnTo>
                  <a:pt x="0" y="237347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079443" y="1138049"/>
            <a:ext cx="151130" cy="50165"/>
          </a:xfrm>
          <a:custGeom>
            <a:avLst/>
            <a:gdLst/>
            <a:ahLst/>
            <a:cxnLst/>
            <a:rect l="l" t="t" r="r" b="b"/>
            <a:pathLst>
              <a:path w="151130" h="50165">
                <a:moveTo>
                  <a:pt x="0" y="50076"/>
                </a:moveTo>
                <a:lnTo>
                  <a:pt x="150536" y="50076"/>
                </a:lnTo>
                <a:lnTo>
                  <a:pt x="150536" y="0"/>
                </a:lnTo>
                <a:lnTo>
                  <a:pt x="0" y="0"/>
                </a:lnTo>
                <a:lnTo>
                  <a:pt x="0" y="50076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081821" y="1140427"/>
            <a:ext cx="146050" cy="45720"/>
          </a:xfrm>
          <a:custGeom>
            <a:avLst/>
            <a:gdLst/>
            <a:ahLst/>
            <a:cxnLst/>
            <a:rect l="l" t="t" r="r" b="b"/>
            <a:pathLst>
              <a:path w="146050" h="45719">
                <a:moveTo>
                  <a:pt x="0" y="45319"/>
                </a:moveTo>
                <a:lnTo>
                  <a:pt x="145779" y="45319"/>
                </a:lnTo>
                <a:lnTo>
                  <a:pt x="145779" y="0"/>
                </a:lnTo>
                <a:lnTo>
                  <a:pt x="0" y="0"/>
                </a:lnTo>
                <a:lnTo>
                  <a:pt x="0" y="45319"/>
                </a:lnTo>
                <a:close/>
              </a:path>
            </a:pathLst>
          </a:custGeom>
          <a:ln w="4756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079443" y="1037896"/>
            <a:ext cx="151130" cy="100330"/>
          </a:xfrm>
          <a:custGeom>
            <a:avLst/>
            <a:gdLst/>
            <a:ahLst/>
            <a:cxnLst/>
            <a:rect l="l" t="t" r="r" b="b"/>
            <a:pathLst>
              <a:path w="151130" h="100330">
                <a:moveTo>
                  <a:pt x="0" y="100152"/>
                </a:moveTo>
                <a:lnTo>
                  <a:pt x="150536" y="100152"/>
                </a:lnTo>
                <a:lnTo>
                  <a:pt x="150536" y="0"/>
                </a:lnTo>
                <a:lnTo>
                  <a:pt x="0" y="0"/>
                </a:lnTo>
                <a:lnTo>
                  <a:pt x="0" y="100152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081821" y="1040274"/>
            <a:ext cx="146050" cy="95885"/>
          </a:xfrm>
          <a:custGeom>
            <a:avLst/>
            <a:gdLst/>
            <a:ahLst/>
            <a:cxnLst/>
            <a:rect l="l" t="t" r="r" b="b"/>
            <a:pathLst>
              <a:path w="146050" h="95884">
                <a:moveTo>
                  <a:pt x="0" y="95396"/>
                </a:moveTo>
                <a:lnTo>
                  <a:pt x="145779" y="95396"/>
                </a:lnTo>
                <a:lnTo>
                  <a:pt x="145779" y="0"/>
                </a:lnTo>
                <a:lnTo>
                  <a:pt x="0" y="0"/>
                </a:lnTo>
                <a:lnTo>
                  <a:pt x="0" y="95396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079443" y="804069"/>
            <a:ext cx="151130" cy="234315"/>
          </a:xfrm>
          <a:custGeom>
            <a:avLst/>
            <a:gdLst/>
            <a:ahLst/>
            <a:cxnLst/>
            <a:rect l="l" t="t" r="r" b="b"/>
            <a:pathLst>
              <a:path w="151130" h="234315">
                <a:moveTo>
                  <a:pt x="0" y="233826"/>
                </a:moveTo>
                <a:lnTo>
                  <a:pt x="150536" y="233826"/>
                </a:lnTo>
                <a:lnTo>
                  <a:pt x="150536" y="0"/>
                </a:lnTo>
                <a:lnTo>
                  <a:pt x="0" y="0"/>
                </a:lnTo>
                <a:lnTo>
                  <a:pt x="0" y="233826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081821" y="806448"/>
            <a:ext cx="146050" cy="229235"/>
          </a:xfrm>
          <a:custGeom>
            <a:avLst/>
            <a:gdLst/>
            <a:ahLst/>
            <a:cxnLst/>
            <a:rect l="l" t="t" r="r" b="b"/>
            <a:pathLst>
              <a:path w="146050" h="229234">
                <a:moveTo>
                  <a:pt x="0" y="229069"/>
                </a:moveTo>
                <a:lnTo>
                  <a:pt x="145779" y="229069"/>
                </a:lnTo>
                <a:lnTo>
                  <a:pt x="145779" y="0"/>
                </a:lnTo>
                <a:lnTo>
                  <a:pt x="0" y="0"/>
                </a:lnTo>
                <a:lnTo>
                  <a:pt x="0" y="229069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079443" y="637080"/>
            <a:ext cx="151130" cy="167005"/>
          </a:xfrm>
          <a:custGeom>
            <a:avLst/>
            <a:gdLst/>
            <a:ahLst/>
            <a:cxnLst/>
            <a:rect l="l" t="t" r="r" b="b"/>
            <a:pathLst>
              <a:path w="151130" h="167004">
                <a:moveTo>
                  <a:pt x="0" y="166989"/>
                </a:moveTo>
                <a:lnTo>
                  <a:pt x="150536" y="166989"/>
                </a:lnTo>
                <a:lnTo>
                  <a:pt x="150536" y="0"/>
                </a:lnTo>
                <a:lnTo>
                  <a:pt x="0" y="0"/>
                </a:lnTo>
                <a:lnTo>
                  <a:pt x="0" y="166989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081821" y="639458"/>
            <a:ext cx="146050" cy="162560"/>
          </a:xfrm>
          <a:custGeom>
            <a:avLst/>
            <a:gdLst/>
            <a:ahLst/>
            <a:cxnLst/>
            <a:rect l="l" t="t" r="r" b="b"/>
            <a:pathLst>
              <a:path w="146050" h="162559">
                <a:moveTo>
                  <a:pt x="0" y="162233"/>
                </a:moveTo>
                <a:lnTo>
                  <a:pt x="145779" y="162233"/>
                </a:lnTo>
                <a:lnTo>
                  <a:pt x="145779" y="0"/>
                </a:lnTo>
                <a:lnTo>
                  <a:pt x="0" y="0"/>
                </a:lnTo>
                <a:lnTo>
                  <a:pt x="0" y="162233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330745" y="1520572"/>
            <a:ext cx="151130" cy="786765"/>
          </a:xfrm>
          <a:custGeom>
            <a:avLst/>
            <a:gdLst/>
            <a:ahLst/>
            <a:cxnLst/>
            <a:rect l="l" t="t" r="r" b="b"/>
            <a:pathLst>
              <a:path w="151130" h="786764">
                <a:moveTo>
                  <a:pt x="0" y="786405"/>
                </a:moveTo>
                <a:lnTo>
                  <a:pt x="150536" y="786405"/>
                </a:lnTo>
                <a:lnTo>
                  <a:pt x="150536" y="0"/>
                </a:lnTo>
                <a:lnTo>
                  <a:pt x="0" y="0"/>
                </a:lnTo>
                <a:lnTo>
                  <a:pt x="0" y="78640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333123" y="1522950"/>
            <a:ext cx="146050" cy="781685"/>
          </a:xfrm>
          <a:custGeom>
            <a:avLst/>
            <a:gdLst/>
            <a:ahLst/>
            <a:cxnLst/>
            <a:rect l="l" t="t" r="r" b="b"/>
            <a:pathLst>
              <a:path w="146050" h="781685">
                <a:moveTo>
                  <a:pt x="0" y="781648"/>
                </a:moveTo>
                <a:lnTo>
                  <a:pt x="145779" y="781648"/>
                </a:lnTo>
                <a:lnTo>
                  <a:pt x="145779" y="0"/>
                </a:lnTo>
                <a:lnTo>
                  <a:pt x="0" y="0"/>
                </a:lnTo>
                <a:lnTo>
                  <a:pt x="0" y="781648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330745" y="1343873"/>
            <a:ext cx="151130" cy="177165"/>
          </a:xfrm>
          <a:custGeom>
            <a:avLst/>
            <a:gdLst/>
            <a:ahLst/>
            <a:cxnLst/>
            <a:rect l="l" t="t" r="r" b="b"/>
            <a:pathLst>
              <a:path w="151130" h="177165">
                <a:moveTo>
                  <a:pt x="0" y="176698"/>
                </a:moveTo>
                <a:lnTo>
                  <a:pt x="150536" y="176698"/>
                </a:lnTo>
                <a:lnTo>
                  <a:pt x="150536" y="0"/>
                </a:lnTo>
                <a:lnTo>
                  <a:pt x="0" y="0"/>
                </a:lnTo>
                <a:lnTo>
                  <a:pt x="0" y="176698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333123" y="1346252"/>
            <a:ext cx="146050" cy="172085"/>
          </a:xfrm>
          <a:custGeom>
            <a:avLst/>
            <a:gdLst/>
            <a:ahLst/>
            <a:cxnLst/>
            <a:rect l="l" t="t" r="r" b="b"/>
            <a:pathLst>
              <a:path w="146050" h="172084">
                <a:moveTo>
                  <a:pt x="0" y="171941"/>
                </a:moveTo>
                <a:lnTo>
                  <a:pt x="145779" y="171941"/>
                </a:lnTo>
                <a:lnTo>
                  <a:pt x="145779" y="0"/>
                </a:lnTo>
                <a:lnTo>
                  <a:pt x="0" y="0"/>
                </a:lnTo>
                <a:lnTo>
                  <a:pt x="0" y="171941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330745" y="1123026"/>
            <a:ext cx="151130" cy="220979"/>
          </a:xfrm>
          <a:custGeom>
            <a:avLst/>
            <a:gdLst/>
            <a:ahLst/>
            <a:cxnLst/>
            <a:rect l="l" t="t" r="r" b="b"/>
            <a:pathLst>
              <a:path w="151130" h="220980">
                <a:moveTo>
                  <a:pt x="0" y="220847"/>
                </a:moveTo>
                <a:lnTo>
                  <a:pt x="150536" y="220847"/>
                </a:lnTo>
                <a:lnTo>
                  <a:pt x="150536" y="0"/>
                </a:lnTo>
                <a:lnTo>
                  <a:pt x="0" y="0"/>
                </a:lnTo>
                <a:lnTo>
                  <a:pt x="0" y="220847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333123" y="1125404"/>
            <a:ext cx="146050" cy="216535"/>
          </a:xfrm>
          <a:custGeom>
            <a:avLst/>
            <a:gdLst/>
            <a:ahLst/>
            <a:cxnLst/>
            <a:rect l="l" t="t" r="r" b="b"/>
            <a:pathLst>
              <a:path w="146050" h="216534">
                <a:moveTo>
                  <a:pt x="0" y="216090"/>
                </a:moveTo>
                <a:lnTo>
                  <a:pt x="145779" y="216090"/>
                </a:lnTo>
                <a:lnTo>
                  <a:pt x="145779" y="0"/>
                </a:lnTo>
                <a:lnTo>
                  <a:pt x="0" y="0"/>
                </a:lnTo>
                <a:lnTo>
                  <a:pt x="0" y="216090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330745" y="1105346"/>
            <a:ext cx="151130" cy="17780"/>
          </a:xfrm>
          <a:custGeom>
            <a:avLst/>
            <a:gdLst/>
            <a:ahLst/>
            <a:cxnLst/>
            <a:rect l="l" t="t" r="r" b="b"/>
            <a:pathLst>
              <a:path w="151130" h="17780">
                <a:moveTo>
                  <a:pt x="0" y="17680"/>
                </a:moveTo>
                <a:lnTo>
                  <a:pt x="150536" y="17680"/>
                </a:lnTo>
                <a:lnTo>
                  <a:pt x="150536" y="0"/>
                </a:lnTo>
                <a:lnTo>
                  <a:pt x="0" y="0"/>
                </a:lnTo>
                <a:lnTo>
                  <a:pt x="0" y="17680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330745" y="1105346"/>
            <a:ext cx="151130" cy="17780"/>
          </a:xfrm>
          <a:custGeom>
            <a:avLst/>
            <a:gdLst/>
            <a:ahLst/>
            <a:cxnLst/>
            <a:rect l="l" t="t" r="r" b="b"/>
            <a:pathLst>
              <a:path w="151130" h="17780">
                <a:moveTo>
                  <a:pt x="0" y="17680"/>
                </a:moveTo>
                <a:lnTo>
                  <a:pt x="150536" y="17680"/>
                </a:lnTo>
                <a:lnTo>
                  <a:pt x="150536" y="0"/>
                </a:lnTo>
                <a:lnTo>
                  <a:pt x="0" y="0"/>
                </a:lnTo>
                <a:lnTo>
                  <a:pt x="0" y="17680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330745" y="999368"/>
            <a:ext cx="151130" cy="106045"/>
          </a:xfrm>
          <a:custGeom>
            <a:avLst/>
            <a:gdLst/>
            <a:ahLst/>
            <a:cxnLst/>
            <a:rect l="l" t="t" r="r" b="b"/>
            <a:pathLst>
              <a:path w="151130" h="106044">
                <a:moveTo>
                  <a:pt x="0" y="105978"/>
                </a:moveTo>
                <a:lnTo>
                  <a:pt x="150536" y="105978"/>
                </a:lnTo>
                <a:lnTo>
                  <a:pt x="150536" y="0"/>
                </a:lnTo>
                <a:lnTo>
                  <a:pt x="0" y="0"/>
                </a:lnTo>
                <a:lnTo>
                  <a:pt x="0" y="105978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333123" y="1001746"/>
            <a:ext cx="146050" cy="101600"/>
          </a:xfrm>
          <a:custGeom>
            <a:avLst/>
            <a:gdLst/>
            <a:ahLst/>
            <a:cxnLst/>
            <a:rect l="l" t="t" r="r" b="b"/>
            <a:pathLst>
              <a:path w="146050" h="101600">
                <a:moveTo>
                  <a:pt x="0" y="101221"/>
                </a:moveTo>
                <a:lnTo>
                  <a:pt x="145779" y="101221"/>
                </a:lnTo>
                <a:lnTo>
                  <a:pt x="145779" y="0"/>
                </a:lnTo>
                <a:lnTo>
                  <a:pt x="0" y="0"/>
                </a:lnTo>
                <a:lnTo>
                  <a:pt x="0" y="101221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330745" y="787309"/>
            <a:ext cx="151130" cy="212090"/>
          </a:xfrm>
          <a:custGeom>
            <a:avLst/>
            <a:gdLst/>
            <a:ahLst/>
            <a:cxnLst/>
            <a:rect l="l" t="t" r="r" b="b"/>
            <a:pathLst>
              <a:path w="151130" h="212090">
                <a:moveTo>
                  <a:pt x="0" y="212058"/>
                </a:moveTo>
                <a:lnTo>
                  <a:pt x="150536" y="212058"/>
                </a:lnTo>
                <a:lnTo>
                  <a:pt x="150536" y="0"/>
                </a:lnTo>
                <a:lnTo>
                  <a:pt x="0" y="0"/>
                </a:lnTo>
                <a:lnTo>
                  <a:pt x="0" y="212058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333123" y="789687"/>
            <a:ext cx="146050" cy="207645"/>
          </a:xfrm>
          <a:custGeom>
            <a:avLst/>
            <a:gdLst/>
            <a:ahLst/>
            <a:cxnLst/>
            <a:rect l="l" t="t" r="r" b="b"/>
            <a:pathLst>
              <a:path w="146050" h="207644">
                <a:moveTo>
                  <a:pt x="0" y="207301"/>
                </a:moveTo>
                <a:lnTo>
                  <a:pt x="145779" y="207301"/>
                </a:lnTo>
                <a:lnTo>
                  <a:pt x="145779" y="0"/>
                </a:lnTo>
                <a:lnTo>
                  <a:pt x="0" y="0"/>
                </a:lnTo>
                <a:lnTo>
                  <a:pt x="0" y="207301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330745" y="637080"/>
            <a:ext cx="151130" cy="150495"/>
          </a:xfrm>
          <a:custGeom>
            <a:avLst/>
            <a:gdLst/>
            <a:ahLst/>
            <a:cxnLst/>
            <a:rect l="l" t="t" r="r" b="b"/>
            <a:pathLst>
              <a:path w="151130" h="150495">
                <a:moveTo>
                  <a:pt x="0" y="150229"/>
                </a:moveTo>
                <a:lnTo>
                  <a:pt x="150536" y="150229"/>
                </a:lnTo>
                <a:lnTo>
                  <a:pt x="150536" y="0"/>
                </a:lnTo>
                <a:lnTo>
                  <a:pt x="0" y="0"/>
                </a:lnTo>
                <a:lnTo>
                  <a:pt x="0" y="150229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333123" y="639458"/>
            <a:ext cx="146050" cy="146050"/>
          </a:xfrm>
          <a:custGeom>
            <a:avLst/>
            <a:gdLst/>
            <a:ahLst/>
            <a:cxnLst/>
            <a:rect l="l" t="t" r="r" b="b"/>
            <a:pathLst>
              <a:path w="146050" h="146050">
                <a:moveTo>
                  <a:pt x="0" y="145472"/>
                </a:moveTo>
                <a:lnTo>
                  <a:pt x="145779" y="145472"/>
                </a:lnTo>
                <a:lnTo>
                  <a:pt x="145779" y="0"/>
                </a:lnTo>
                <a:lnTo>
                  <a:pt x="0" y="0"/>
                </a:lnTo>
                <a:lnTo>
                  <a:pt x="0" y="145472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582047" y="1531609"/>
            <a:ext cx="151130" cy="775970"/>
          </a:xfrm>
          <a:custGeom>
            <a:avLst/>
            <a:gdLst/>
            <a:ahLst/>
            <a:cxnLst/>
            <a:rect l="l" t="t" r="r" b="b"/>
            <a:pathLst>
              <a:path w="151130" h="775969">
                <a:moveTo>
                  <a:pt x="0" y="775367"/>
                </a:moveTo>
                <a:lnTo>
                  <a:pt x="150536" y="775367"/>
                </a:lnTo>
                <a:lnTo>
                  <a:pt x="150536" y="0"/>
                </a:lnTo>
                <a:lnTo>
                  <a:pt x="0" y="0"/>
                </a:lnTo>
                <a:lnTo>
                  <a:pt x="0" y="77536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584425" y="1533987"/>
            <a:ext cx="146050" cy="770890"/>
          </a:xfrm>
          <a:custGeom>
            <a:avLst/>
            <a:gdLst/>
            <a:ahLst/>
            <a:cxnLst/>
            <a:rect l="l" t="t" r="r" b="b"/>
            <a:pathLst>
              <a:path w="146050" h="770889">
                <a:moveTo>
                  <a:pt x="0" y="770611"/>
                </a:moveTo>
                <a:lnTo>
                  <a:pt x="145779" y="770611"/>
                </a:lnTo>
                <a:lnTo>
                  <a:pt x="145779" y="0"/>
                </a:lnTo>
                <a:lnTo>
                  <a:pt x="0" y="0"/>
                </a:lnTo>
                <a:lnTo>
                  <a:pt x="0" y="770611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582047" y="1463444"/>
            <a:ext cx="151130" cy="68580"/>
          </a:xfrm>
          <a:custGeom>
            <a:avLst/>
            <a:gdLst/>
            <a:ahLst/>
            <a:cxnLst/>
            <a:rect l="l" t="t" r="r" b="b"/>
            <a:pathLst>
              <a:path w="151130" h="68580">
                <a:moveTo>
                  <a:pt x="0" y="68165"/>
                </a:moveTo>
                <a:lnTo>
                  <a:pt x="150536" y="68165"/>
                </a:lnTo>
                <a:lnTo>
                  <a:pt x="150536" y="0"/>
                </a:lnTo>
                <a:lnTo>
                  <a:pt x="0" y="0"/>
                </a:lnTo>
                <a:lnTo>
                  <a:pt x="0" y="68165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584425" y="1465822"/>
            <a:ext cx="146050" cy="63500"/>
          </a:xfrm>
          <a:custGeom>
            <a:avLst/>
            <a:gdLst/>
            <a:ahLst/>
            <a:cxnLst/>
            <a:rect l="l" t="t" r="r" b="b"/>
            <a:pathLst>
              <a:path w="146050" h="63500">
                <a:moveTo>
                  <a:pt x="0" y="63408"/>
                </a:moveTo>
                <a:lnTo>
                  <a:pt x="145779" y="63408"/>
                </a:lnTo>
                <a:lnTo>
                  <a:pt x="145779" y="0"/>
                </a:lnTo>
                <a:lnTo>
                  <a:pt x="0" y="0"/>
                </a:lnTo>
                <a:lnTo>
                  <a:pt x="0" y="63408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582047" y="1165335"/>
            <a:ext cx="151130" cy="298450"/>
          </a:xfrm>
          <a:custGeom>
            <a:avLst/>
            <a:gdLst/>
            <a:ahLst/>
            <a:cxnLst/>
            <a:rect l="l" t="t" r="r" b="b"/>
            <a:pathLst>
              <a:path w="151130" h="298450">
                <a:moveTo>
                  <a:pt x="0" y="298108"/>
                </a:moveTo>
                <a:lnTo>
                  <a:pt x="150536" y="298108"/>
                </a:lnTo>
                <a:lnTo>
                  <a:pt x="150536" y="0"/>
                </a:lnTo>
                <a:lnTo>
                  <a:pt x="0" y="0"/>
                </a:lnTo>
                <a:lnTo>
                  <a:pt x="0" y="298108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584425" y="1167714"/>
            <a:ext cx="146050" cy="293370"/>
          </a:xfrm>
          <a:custGeom>
            <a:avLst/>
            <a:gdLst/>
            <a:ahLst/>
            <a:cxnLst/>
            <a:rect l="l" t="t" r="r" b="b"/>
            <a:pathLst>
              <a:path w="146050" h="293369">
                <a:moveTo>
                  <a:pt x="0" y="293351"/>
                </a:moveTo>
                <a:lnTo>
                  <a:pt x="145779" y="293351"/>
                </a:lnTo>
                <a:lnTo>
                  <a:pt x="145779" y="0"/>
                </a:lnTo>
                <a:lnTo>
                  <a:pt x="0" y="0"/>
                </a:lnTo>
                <a:lnTo>
                  <a:pt x="0" y="293351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582047" y="1097170"/>
            <a:ext cx="151130" cy="68580"/>
          </a:xfrm>
          <a:custGeom>
            <a:avLst/>
            <a:gdLst/>
            <a:ahLst/>
            <a:cxnLst/>
            <a:rect l="l" t="t" r="r" b="b"/>
            <a:pathLst>
              <a:path w="151130" h="68580">
                <a:moveTo>
                  <a:pt x="0" y="68165"/>
                </a:moveTo>
                <a:lnTo>
                  <a:pt x="150536" y="68165"/>
                </a:lnTo>
                <a:lnTo>
                  <a:pt x="150536" y="0"/>
                </a:lnTo>
                <a:lnTo>
                  <a:pt x="0" y="0"/>
                </a:lnTo>
                <a:lnTo>
                  <a:pt x="0" y="68165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584425" y="1099548"/>
            <a:ext cx="146050" cy="63500"/>
          </a:xfrm>
          <a:custGeom>
            <a:avLst/>
            <a:gdLst/>
            <a:ahLst/>
            <a:cxnLst/>
            <a:rect l="l" t="t" r="r" b="b"/>
            <a:pathLst>
              <a:path w="146050" h="63500">
                <a:moveTo>
                  <a:pt x="0" y="63408"/>
                </a:moveTo>
                <a:lnTo>
                  <a:pt x="145779" y="63408"/>
                </a:lnTo>
                <a:lnTo>
                  <a:pt x="145779" y="0"/>
                </a:lnTo>
                <a:lnTo>
                  <a:pt x="0" y="0"/>
                </a:lnTo>
                <a:lnTo>
                  <a:pt x="0" y="63408"/>
                </a:lnTo>
                <a:close/>
              </a:path>
            </a:pathLst>
          </a:custGeom>
          <a:ln w="4756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582047" y="969322"/>
            <a:ext cx="151130" cy="128270"/>
          </a:xfrm>
          <a:custGeom>
            <a:avLst/>
            <a:gdLst/>
            <a:ahLst/>
            <a:cxnLst/>
            <a:rect l="l" t="t" r="r" b="b"/>
            <a:pathLst>
              <a:path w="151130" h="128269">
                <a:moveTo>
                  <a:pt x="0" y="127848"/>
                </a:moveTo>
                <a:lnTo>
                  <a:pt x="150536" y="127848"/>
                </a:lnTo>
                <a:lnTo>
                  <a:pt x="150536" y="0"/>
                </a:lnTo>
                <a:lnTo>
                  <a:pt x="0" y="0"/>
                </a:lnTo>
                <a:lnTo>
                  <a:pt x="0" y="127848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584425" y="971700"/>
            <a:ext cx="146050" cy="123189"/>
          </a:xfrm>
          <a:custGeom>
            <a:avLst/>
            <a:gdLst/>
            <a:ahLst/>
            <a:cxnLst/>
            <a:rect l="l" t="t" r="r" b="b"/>
            <a:pathLst>
              <a:path w="146050" h="123190">
                <a:moveTo>
                  <a:pt x="0" y="123091"/>
                </a:moveTo>
                <a:lnTo>
                  <a:pt x="145779" y="123091"/>
                </a:lnTo>
                <a:lnTo>
                  <a:pt x="145779" y="0"/>
                </a:lnTo>
                <a:lnTo>
                  <a:pt x="0" y="0"/>
                </a:lnTo>
                <a:lnTo>
                  <a:pt x="0" y="123091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582047" y="867125"/>
            <a:ext cx="151130" cy="102235"/>
          </a:xfrm>
          <a:custGeom>
            <a:avLst/>
            <a:gdLst/>
            <a:ahLst/>
            <a:cxnLst/>
            <a:rect l="l" t="t" r="r" b="b"/>
            <a:pathLst>
              <a:path w="151130" h="102234">
                <a:moveTo>
                  <a:pt x="0" y="102196"/>
                </a:moveTo>
                <a:lnTo>
                  <a:pt x="150536" y="102196"/>
                </a:lnTo>
                <a:lnTo>
                  <a:pt x="150536" y="0"/>
                </a:lnTo>
                <a:lnTo>
                  <a:pt x="0" y="0"/>
                </a:lnTo>
                <a:lnTo>
                  <a:pt x="0" y="102196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584425" y="869503"/>
            <a:ext cx="146050" cy="97790"/>
          </a:xfrm>
          <a:custGeom>
            <a:avLst/>
            <a:gdLst/>
            <a:ahLst/>
            <a:cxnLst/>
            <a:rect l="l" t="t" r="r" b="b"/>
            <a:pathLst>
              <a:path w="146050" h="97790">
                <a:moveTo>
                  <a:pt x="0" y="97440"/>
                </a:moveTo>
                <a:lnTo>
                  <a:pt x="145779" y="97440"/>
                </a:lnTo>
                <a:lnTo>
                  <a:pt x="145779" y="0"/>
                </a:lnTo>
                <a:lnTo>
                  <a:pt x="0" y="0"/>
                </a:lnTo>
                <a:lnTo>
                  <a:pt x="0" y="97440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582047" y="637080"/>
            <a:ext cx="151130" cy="230504"/>
          </a:xfrm>
          <a:custGeom>
            <a:avLst/>
            <a:gdLst/>
            <a:ahLst/>
            <a:cxnLst/>
            <a:rect l="l" t="t" r="r" b="b"/>
            <a:pathLst>
              <a:path w="151130" h="230505">
                <a:moveTo>
                  <a:pt x="0" y="230045"/>
                </a:moveTo>
                <a:lnTo>
                  <a:pt x="150536" y="230045"/>
                </a:lnTo>
                <a:lnTo>
                  <a:pt x="150536" y="0"/>
                </a:lnTo>
                <a:lnTo>
                  <a:pt x="0" y="0"/>
                </a:lnTo>
                <a:lnTo>
                  <a:pt x="0" y="230045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584425" y="639458"/>
            <a:ext cx="146050" cy="225425"/>
          </a:xfrm>
          <a:custGeom>
            <a:avLst/>
            <a:gdLst/>
            <a:ahLst/>
            <a:cxnLst/>
            <a:rect l="l" t="t" r="r" b="b"/>
            <a:pathLst>
              <a:path w="146050" h="225425">
                <a:moveTo>
                  <a:pt x="0" y="225288"/>
                </a:moveTo>
                <a:lnTo>
                  <a:pt x="145779" y="225288"/>
                </a:lnTo>
                <a:lnTo>
                  <a:pt x="145779" y="0"/>
                </a:lnTo>
                <a:lnTo>
                  <a:pt x="0" y="0"/>
                </a:lnTo>
                <a:lnTo>
                  <a:pt x="0" y="225288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833451" y="1543873"/>
            <a:ext cx="150495" cy="763270"/>
          </a:xfrm>
          <a:custGeom>
            <a:avLst/>
            <a:gdLst/>
            <a:ahLst/>
            <a:cxnLst/>
            <a:rect l="l" t="t" r="r" b="b"/>
            <a:pathLst>
              <a:path w="150494" h="763269">
                <a:moveTo>
                  <a:pt x="0" y="763104"/>
                </a:moveTo>
                <a:lnTo>
                  <a:pt x="150433" y="763104"/>
                </a:lnTo>
                <a:lnTo>
                  <a:pt x="150433" y="0"/>
                </a:lnTo>
                <a:lnTo>
                  <a:pt x="0" y="0"/>
                </a:lnTo>
                <a:lnTo>
                  <a:pt x="0" y="76310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835830" y="1546251"/>
            <a:ext cx="146050" cy="758825"/>
          </a:xfrm>
          <a:custGeom>
            <a:avLst/>
            <a:gdLst/>
            <a:ahLst/>
            <a:cxnLst/>
            <a:rect l="l" t="t" r="r" b="b"/>
            <a:pathLst>
              <a:path w="146050" h="758825">
                <a:moveTo>
                  <a:pt x="0" y="758347"/>
                </a:moveTo>
                <a:lnTo>
                  <a:pt x="145677" y="758347"/>
                </a:lnTo>
                <a:lnTo>
                  <a:pt x="145677" y="0"/>
                </a:lnTo>
                <a:lnTo>
                  <a:pt x="0" y="0"/>
                </a:lnTo>
                <a:lnTo>
                  <a:pt x="0" y="758347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833451" y="1391191"/>
            <a:ext cx="150495" cy="153035"/>
          </a:xfrm>
          <a:custGeom>
            <a:avLst/>
            <a:gdLst/>
            <a:ahLst/>
            <a:cxnLst/>
            <a:rect l="l" t="t" r="r" b="b"/>
            <a:pathLst>
              <a:path w="150494" h="153034">
                <a:moveTo>
                  <a:pt x="0" y="152682"/>
                </a:moveTo>
                <a:lnTo>
                  <a:pt x="150433" y="152682"/>
                </a:lnTo>
                <a:lnTo>
                  <a:pt x="150433" y="0"/>
                </a:lnTo>
                <a:lnTo>
                  <a:pt x="0" y="0"/>
                </a:lnTo>
                <a:lnTo>
                  <a:pt x="0" y="152682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835830" y="1393569"/>
            <a:ext cx="146050" cy="147955"/>
          </a:xfrm>
          <a:custGeom>
            <a:avLst/>
            <a:gdLst/>
            <a:ahLst/>
            <a:cxnLst/>
            <a:rect l="l" t="t" r="r" b="b"/>
            <a:pathLst>
              <a:path w="146050" h="147955">
                <a:moveTo>
                  <a:pt x="0" y="147925"/>
                </a:moveTo>
                <a:lnTo>
                  <a:pt x="145677" y="147925"/>
                </a:lnTo>
                <a:lnTo>
                  <a:pt x="145677" y="0"/>
                </a:lnTo>
                <a:lnTo>
                  <a:pt x="0" y="0"/>
                </a:lnTo>
                <a:lnTo>
                  <a:pt x="0" y="147925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833451" y="1220624"/>
            <a:ext cx="150495" cy="170815"/>
          </a:xfrm>
          <a:custGeom>
            <a:avLst/>
            <a:gdLst/>
            <a:ahLst/>
            <a:cxnLst/>
            <a:rect l="l" t="t" r="r" b="b"/>
            <a:pathLst>
              <a:path w="150494" h="170815">
                <a:moveTo>
                  <a:pt x="0" y="170566"/>
                </a:moveTo>
                <a:lnTo>
                  <a:pt x="150433" y="170566"/>
                </a:lnTo>
                <a:lnTo>
                  <a:pt x="150433" y="0"/>
                </a:lnTo>
                <a:lnTo>
                  <a:pt x="0" y="0"/>
                </a:lnTo>
                <a:lnTo>
                  <a:pt x="0" y="170566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835830" y="1223002"/>
            <a:ext cx="146050" cy="166370"/>
          </a:xfrm>
          <a:custGeom>
            <a:avLst/>
            <a:gdLst/>
            <a:ahLst/>
            <a:cxnLst/>
            <a:rect l="l" t="t" r="r" b="b"/>
            <a:pathLst>
              <a:path w="146050" h="166369">
                <a:moveTo>
                  <a:pt x="0" y="165809"/>
                </a:moveTo>
                <a:lnTo>
                  <a:pt x="145677" y="165809"/>
                </a:lnTo>
                <a:lnTo>
                  <a:pt x="145677" y="0"/>
                </a:lnTo>
                <a:lnTo>
                  <a:pt x="0" y="0"/>
                </a:lnTo>
                <a:lnTo>
                  <a:pt x="0" y="165809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833451" y="1184753"/>
            <a:ext cx="150495" cy="36195"/>
          </a:xfrm>
          <a:custGeom>
            <a:avLst/>
            <a:gdLst/>
            <a:ahLst/>
            <a:cxnLst/>
            <a:rect l="l" t="t" r="r" b="b"/>
            <a:pathLst>
              <a:path w="150494" h="36194">
                <a:moveTo>
                  <a:pt x="0" y="35871"/>
                </a:moveTo>
                <a:lnTo>
                  <a:pt x="150433" y="35871"/>
                </a:lnTo>
                <a:lnTo>
                  <a:pt x="150433" y="0"/>
                </a:lnTo>
                <a:lnTo>
                  <a:pt x="0" y="0"/>
                </a:lnTo>
                <a:lnTo>
                  <a:pt x="0" y="35871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835830" y="1187131"/>
            <a:ext cx="146050" cy="31115"/>
          </a:xfrm>
          <a:custGeom>
            <a:avLst/>
            <a:gdLst/>
            <a:ahLst/>
            <a:cxnLst/>
            <a:rect l="l" t="t" r="r" b="b"/>
            <a:pathLst>
              <a:path w="146050" h="31115">
                <a:moveTo>
                  <a:pt x="0" y="31114"/>
                </a:moveTo>
                <a:lnTo>
                  <a:pt x="145677" y="31114"/>
                </a:lnTo>
                <a:lnTo>
                  <a:pt x="145677" y="0"/>
                </a:lnTo>
                <a:lnTo>
                  <a:pt x="0" y="0"/>
                </a:lnTo>
                <a:lnTo>
                  <a:pt x="0" y="31114"/>
                </a:lnTo>
                <a:close/>
              </a:path>
            </a:pathLst>
          </a:custGeom>
          <a:ln w="4756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1833451" y="1068044"/>
            <a:ext cx="150495" cy="116839"/>
          </a:xfrm>
          <a:custGeom>
            <a:avLst/>
            <a:gdLst/>
            <a:ahLst/>
            <a:cxnLst/>
            <a:rect l="l" t="t" r="r" b="b"/>
            <a:pathLst>
              <a:path w="150494" h="116840">
                <a:moveTo>
                  <a:pt x="0" y="116708"/>
                </a:moveTo>
                <a:lnTo>
                  <a:pt x="150433" y="116708"/>
                </a:lnTo>
                <a:lnTo>
                  <a:pt x="150433" y="0"/>
                </a:lnTo>
                <a:lnTo>
                  <a:pt x="0" y="0"/>
                </a:lnTo>
                <a:lnTo>
                  <a:pt x="0" y="116708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835830" y="1070422"/>
            <a:ext cx="146050" cy="112395"/>
          </a:xfrm>
          <a:custGeom>
            <a:avLst/>
            <a:gdLst/>
            <a:ahLst/>
            <a:cxnLst/>
            <a:rect l="l" t="t" r="r" b="b"/>
            <a:pathLst>
              <a:path w="146050" h="112394">
                <a:moveTo>
                  <a:pt x="0" y="111952"/>
                </a:moveTo>
                <a:lnTo>
                  <a:pt x="145677" y="111952"/>
                </a:lnTo>
                <a:lnTo>
                  <a:pt x="145677" y="0"/>
                </a:lnTo>
                <a:lnTo>
                  <a:pt x="0" y="0"/>
                </a:lnTo>
                <a:lnTo>
                  <a:pt x="0" y="111952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833451" y="879491"/>
            <a:ext cx="150495" cy="188595"/>
          </a:xfrm>
          <a:custGeom>
            <a:avLst/>
            <a:gdLst/>
            <a:ahLst/>
            <a:cxnLst/>
            <a:rect l="l" t="t" r="r" b="b"/>
            <a:pathLst>
              <a:path w="150494" h="188594">
                <a:moveTo>
                  <a:pt x="0" y="188553"/>
                </a:moveTo>
                <a:lnTo>
                  <a:pt x="150433" y="188553"/>
                </a:lnTo>
                <a:lnTo>
                  <a:pt x="150433" y="0"/>
                </a:lnTo>
                <a:lnTo>
                  <a:pt x="0" y="0"/>
                </a:lnTo>
                <a:lnTo>
                  <a:pt x="0" y="188553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835830" y="881869"/>
            <a:ext cx="146050" cy="184150"/>
          </a:xfrm>
          <a:custGeom>
            <a:avLst/>
            <a:gdLst/>
            <a:ahLst/>
            <a:cxnLst/>
            <a:rect l="l" t="t" r="r" b="b"/>
            <a:pathLst>
              <a:path w="146050" h="184150">
                <a:moveTo>
                  <a:pt x="0" y="183796"/>
                </a:moveTo>
                <a:lnTo>
                  <a:pt x="145677" y="183796"/>
                </a:lnTo>
                <a:lnTo>
                  <a:pt x="145677" y="0"/>
                </a:lnTo>
                <a:lnTo>
                  <a:pt x="0" y="0"/>
                </a:lnTo>
                <a:lnTo>
                  <a:pt x="0" y="183796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833451" y="637080"/>
            <a:ext cx="150495" cy="242570"/>
          </a:xfrm>
          <a:custGeom>
            <a:avLst/>
            <a:gdLst/>
            <a:ahLst/>
            <a:cxnLst/>
            <a:rect l="l" t="t" r="r" b="b"/>
            <a:pathLst>
              <a:path w="150494" h="242569">
                <a:moveTo>
                  <a:pt x="0" y="242411"/>
                </a:moveTo>
                <a:lnTo>
                  <a:pt x="150433" y="242411"/>
                </a:lnTo>
                <a:lnTo>
                  <a:pt x="150433" y="0"/>
                </a:lnTo>
                <a:lnTo>
                  <a:pt x="0" y="0"/>
                </a:lnTo>
                <a:lnTo>
                  <a:pt x="0" y="242411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835830" y="639458"/>
            <a:ext cx="146050" cy="238125"/>
          </a:xfrm>
          <a:custGeom>
            <a:avLst/>
            <a:gdLst/>
            <a:ahLst/>
            <a:cxnLst/>
            <a:rect l="l" t="t" r="r" b="b"/>
            <a:pathLst>
              <a:path w="146050" h="238125">
                <a:moveTo>
                  <a:pt x="0" y="237654"/>
                </a:moveTo>
                <a:lnTo>
                  <a:pt x="145677" y="237654"/>
                </a:lnTo>
                <a:lnTo>
                  <a:pt x="145677" y="0"/>
                </a:lnTo>
                <a:lnTo>
                  <a:pt x="0" y="0"/>
                </a:lnTo>
                <a:lnTo>
                  <a:pt x="0" y="237654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084753" y="1452202"/>
            <a:ext cx="150495" cy="855344"/>
          </a:xfrm>
          <a:custGeom>
            <a:avLst/>
            <a:gdLst/>
            <a:ahLst/>
            <a:cxnLst/>
            <a:rect l="l" t="t" r="r" b="b"/>
            <a:pathLst>
              <a:path w="150494" h="855344">
                <a:moveTo>
                  <a:pt x="0" y="854774"/>
                </a:moveTo>
                <a:lnTo>
                  <a:pt x="150433" y="854774"/>
                </a:lnTo>
                <a:lnTo>
                  <a:pt x="150433" y="0"/>
                </a:lnTo>
                <a:lnTo>
                  <a:pt x="0" y="0"/>
                </a:lnTo>
                <a:lnTo>
                  <a:pt x="0" y="854774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087132" y="1454580"/>
            <a:ext cx="146050" cy="850265"/>
          </a:xfrm>
          <a:custGeom>
            <a:avLst/>
            <a:gdLst/>
            <a:ahLst/>
            <a:cxnLst/>
            <a:rect l="l" t="t" r="r" b="b"/>
            <a:pathLst>
              <a:path w="146050" h="850264">
                <a:moveTo>
                  <a:pt x="0" y="850018"/>
                </a:moveTo>
                <a:lnTo>
                  <a:pt x="145677" y="850018"/>
                </a:lnTo>
                <a:lnTo>
                  <a:pt x="145677" y="0"/>
                </a:lnTo>
                <a:lnTo>
                  <a:pt x="0" y="0"/>
                </a:lnTo>
                <a:lnTo>
                  <a:pt x="0" y="850018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084753" y="1373102"/>
            <a:ext cx="150495" cy="79375"/>
          </a:xfrm>
          <a:custGeom>
            <a:avLst/>
            <a:gdLst/>
            <a:ahLst/>
            <a:cxnLst/>
            <a:rect l="l" t="t" r="r" b="b"/>
            <a:pathLst>
              <a:path w="150494" h="79375">
                <a:moveTo>
                  <a:pt x="0" y="79100"/>
                </a:moveTo>
                <a:lnTo>
                  <a:pt x="150433" y="79100"/>
                </a:lnTo>
                <a:lnTo>
                  <a:pt x="150433" y="0"/>
                </a:lnTo>
                <a:lnTo>
                  <a:pt x="0" y="0"/>
                </a:lnTo>
                <a:lnTo>
                  <a:pt x="0" y="7910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087132" y="1375480"/>
            <a:ext cx="146050" cy="74930"/>
          </a:xfrm>
          <a:custGeom>
            <a:avLst/>
            <a:gdLst/>
            <a:ahLst/>
            <a:cxnLst/>
            <a:rect l="l" t="t" r="r" b="b"/>
            <a:pathLst>
              <a:path w="146050" h="74930">
                <a:moveTo>
                  <a:pt x="0" y="74343"/>
                </a:moveTo>
                <a:lnTo>
                  <a:pt x="145677" y="74343"/>
                </a:lnTo>
                <a:lnTo>
                  <a:pt x="145677" y="0"/>
                </a:lnTo>
                <a:lnTo>
                  <a:pt x="0" y="0"/>
                </a:lnTo>
                <a:lnTo>
                  <a:pt x="0" y="74343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084753" y="1206930"/>
            <a:ext cx="150495" cy="166370"/>
          </a:xfrm>
          <a:custGeom>
            <a:avLst/>
            <a:gdLst/>
            <a:ahLst/>
            <a:cxnLst/>
            <a:rect l="l" t="t" r="r" b="b"/>
            <a:pathLst>
              <a:path w="150494" h="166369">
                <a:moveTo>
                  <a:pt x="0" y="166172"/>
                </a:moveTo>
                <a:lnTo>
                  <a:pt x="150433" y="166172"/>
                </a:lnTo>
                <a:lnTo>
                  <a:pt x="150433" y="0"/>
                </a:lnTo>
                <a:lnTo>
                  <a:pt x="0" y="0"/>
                </a:lnTo>
                <a:lnTo>
                  <a:pt x="0" y="166172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087132" y="1209308"/>
            <a:ext cx="146050" cy="161925"/>
          </a:xfrm>
          <a:custGeom>
            <a:avLst/>
            <a:gdLst/>
            <a:ahLst/>
            <a:cxnLst/>
            <a:rect l="l" t="t" r="r" b="b"/>
            <a:pathLst>
              <a:path w="146050" h="161925">
                <a:moveTo>
                  <a:pt x="0" y="161415"/>
                </a:moveTo>
                <a:lnTo>
                  <a:pt x="145677" y="161415"/>
                </a:lnTo>
                <a:lnTo>
                  <a:pt x="145677" y="0"/>
                </a:lnTo>
                <a:lnTo>
                  <a:pt x="0" y="0"/>
                </a:lnTo>
                <a:lnTo>
                  <a:pt x="0" y="161415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084753" y="1191089"/>
            <a:ext cx="150495" cy="15875"/>
          </a:xfrm>
          <a:custGeom>
            <a:avLst/>
            <a:gdLst/>
            <a:ahLst/>
            <a:cxnLst/>
            <a:rect l="l" t="t" r="r" b="b"/>
            <a:pathLst>
              <a:path w="150494" h="15875">
                <a:moveTo>
                  <a:pt x="0" y="15840"/>
                </a:moveTo>
                <a:lnTo>
                  <a:pt x="150433" y="15840"/>
                </a:lnTo>
                <a:lnTo>
                  <a:pt x="150433" y="0"/>
                </a:lnTo>
                <a:lnTo>
                  <a:pt x="0" y="0"/>
                </a:lnTo>
                <a:lnTo>
                  <a:pt x="0" y="15840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084753" y="1191089"/>
            <a:ext cx="150495" cy="15875"/>
          </a:xfrm>
          <a:custGeom>
            <a:avLst/>
            <a:gdLst/>
            <a:ahLst/>
            <a:cxnLst/>
            <a:rect l="l" t="t" r="r" b="b"/>
            <a:pathLst>
              <a:path w="150494" h="15875">
                <a:moveTo>
                  <a:pt x="0" y="15840"/>
                </a:moveTo>
                <a:lnTo>
                  <a:pt x="150433" y="15840"/>
                </a:lnTo>
                <a:lnTo>
                  <a:pt x="150433" y="0"/>
                </a:lnTo>
                <a:lnTo>
                  <a:pt x="0" y="0"/>
                </a:lnTo>
                <a:lnTo>
                  <a:pt x="0" y="15840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084753" y="1064467"/>
            <a:ext cx="150495" cy="127000"/>
          </a:xfrm>
          <a:custGeom>
            <a:avLst/>
            <a:gdLst/>
            <a:ahLst/>
            <a:cxnLst/>
            <a:rect l="l" t="t" r="r" b="b"/>
            <a:pathLst>
              <a:path w="150494" h="127000">
                <a:moveTo>
                  <a:pt x="0" y="126621"/>
                </a:moveTo>
                <a:lnTo>
                  <a:pt x="150433" y="126621"/>
                </a:lnTo>
                <a:lnTo>
                  <a:pt x="150433" y="0"/>
                </a:lnTo>
                <a:lnTo>
                  <a:pt x="0" y="0"/>
                </a:lnTo>
                <a:lnTo>
                  <a:pt x="0" y="126621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087132" y="1066845"/>
            <a:ext cx="146050" cy="121920"/>
          </a:xfrm>
          <a:custGeom>
            <a:avLst/>
            <a:gdLst/>
            <a:ahLst/>
            <a:cxnLst/>
            <a:rect l="l" t="t" r="r" b="b"/>
            <a:pathLst>
              <a:path w="146050" h="121919">
                <a:moveTo>
                  <a:pt x="0" y="121865"/>
                </a:moveTo>
                <a:lnTo>
                  <a:pt x="145677" y="121865"/>
                </a:lnTo>
                <a:lnTo>
                  <a:pt x="145677" y="0"/>
                </a:lnTo>
                <a:lnTo>
                  <a:pt x="0" y="0"/>
                </a:lnTo>
                <a:lnTo>
                  <a:pt x="0" y="121865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084753" y="882454"/>
            <a:ext cx="150495" cy="182245"/>
          </a:xfrm>
          <a:custGeom>
            <a:avLst/>
            <a:gdLst/>
            <a:ahLst/>
            <a:cxnLst/>
            <a:rect l="l" t="t" r="r" b="b"/>
            <a:pathLst>
              <a:path w="150494" h="182244">
                <a:moveTo>
                  <a:pt x="0" y="182012"/>
                </a:moveTo>
                <a:lnTo>
                  <a:pt x="150433" y="182012"/>
                </a:lnTo>
                <a:lnTo>
                  <a:pt x="150433" y="0"/>
                </a:lnTo>
                <a:lnTo>
                  <a:pt x="0" y="0"/>
                </a:lnTo>
                <a:lnTo>
                  <a:pt x="0" y="182012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087132" y="884833"/>
            <a:ext cx="146050" cy="177800"/>
          </a:xfrm>
          <a:custGeom>
            <a:avLst/>
            <a:gdLst/>
            <a:ahLst/>
            <a:cxnLst/>
            <a:rect l="l" t="t" r="r" b="b"/>
            <a:pathLst>
              <a:path w="146050" h="177800">
                <a:moveTo>
                  <a:pt x="0" y="177256"/>
                </a:moveTo>
                <a:lnTo>
                  <a:pt x="145677" y="177256"/>
                </a:lnTo>
                <a:lnTo>
                  <a:pt x="145677" y="0"/>
                </a:lnTo>
                <a:lnTo>
                  <a:pt x="0" y="0"/>
                </a:lnTo>
                <a:lnTo>
                  <a:pt x="0" y="177256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084753" y="637080"/>
            <a:ext cx="150495" cy="245745"/>
          </a:xfrm>
          <a:custGeom>
            <a:avLst/>
            <a:gdLst/>
            <a:ahLst/>
            <a:cxnLst/>
            <a:rect l="l" t="t" r="r" b="b"/>
            <a:pathLst>
              <a:path w="150494" h="245744">
                <a:moveTo>
                  <a:pt x="0" y="245374"/>
                </a:moveTo>
                <a:lnTo>
                  <a:pt x="150433" y="245374"/>
                </a:lnTo>
                <a:lnTo>
                  <a:pt x="150433" y="0"/>
                </a:lnTo>
                <a:lnTo>
                  <a:pt x="0" y="0"/>
                </a:lnTo>
                <a:lnTo>
                  <a:pt x="0" y="245374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087132" y="639458"/>
            <a:ext cx="146050" cy="240665"/>
          </a:xfrm>
          <a:custGeom>
            <a:avLst/>
            <a:gdLst/>
            <a:ahLst/>
            <a:cxnLst/>
            <a:rect l="l" t="t" r="r" b="b"/>
            <a:pathLst>
              <a:path w="146050" h="240665">
                <a:moveTo>
                  <a:pt x="0" y="240618"/>
                </a:moveTo>
                <a:lnTo>
                  <a:pt x="145677" y="240618"/>
                </a:lnTo>
                <a:lnTo>
                  <a:pt x="145677" y="0"/>
                </a:lnTo>
                <a:lnTo>
                  <a:pt x="0" y="0"/>
                </a:lnTo>
                <a:lnTo>
                  <a:pt x="0" y="240618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336056" y="1504731"/>
            <a:ext cx="151130" cy="802640"/>
          </a:xfrm>
          <a:custGeom>
            <a:avLst/>
            <a:gdLst/>
            <a:ahLst/>
            <a:cxnLst/>
            <a:rect l="l" t="t" r="r" b="b"/>
            <a:pathLst>
              <a:path w="151130" h="802639">
                <a:moveTo>
                  <a:pt x="0" y="802245"/>
                </a:moveTo>
                <a:lnTo>
                  <a:pt x="150536" y="802245"/>
                </a:lnTo>
                <a:lnTo>
                  <a:pt x="150536" y="0"/>
                </a:lnTo>
                <a:lnTo>
                  <a:pt x="0" y="0"/>
                </a:lnTo>
                <a:lnTo>
                  <a:pt x="0" y="802245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338434" y="1507110"/>
            <a:ext cx="146050" cy="797560"/>
          </a:xfrm>
          <a:custGeom>
            <a:avLst/>
            <a:gdLst/>
            <a:ahLst/>
            <a:cxnLst/>
            <a:rect l="l" t="t" r="r" b="b"/>
            <a:pathLst>
              <a:path w="146050" h="797560">
                <a:moveTo>
                  <a:pt x="0" y="797488"/>
                </a:moveTo>
                <a:lnTo>
                  <a:pt x="145779" y="797488"/>
                </a:lnTo>
                <a:lnTo>
                  <a:pt x="145779" y="0"/>
                </a:lnTo>
                <a:lnTo>
                  <a:pt x="0" y="0"/>
                </a:lnTo>
                <a:lnTo>
                  <a:pt x="0" y="797488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336056" y="1447501"/>
            <a:ext cx="151130" cy="57785"/>
          </a:xfrm>
          <a:custGeom>
            <a:avLst/>
            <a:gdLst/>
            <a:ahLst/>
            <a:cxnLst/>
            <a:rect l="l" t="t" r="r" b="b"/>
            <a:pathLst>
              <a:path w="151130" h="57784">
                <a:moveTo>
                  <a:pt x="0" y="57230"/>
                </a:moveTo>
                <a:lnTo>
                  <a:pt x="150536" y="57230"/>
                </a:lnTo>
                <a:lnTo>
                  <a:pt x="150536" y="0"/>
                </a:lnTo>
                <a:lnTo>
                  <a:pt x="0" y="0"/>
                </a:lnTo>
                <a:lnTo>
                  <a:pt x="0" y="5723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338434" y="1449879"/>
            <a:ext cx="146050" cy="52705"/>
          </a:xfrm>
          <a:custGeom>
            <a:avLst/>
            <a:gdLst/>
            <a:ahLst/>
            <a:cxnLst/>
            <a:rect l="l" t="t" r="r" b="b"/>
            <a:pathLst>
              <a:path w="146050" h="52705">
                <a:moveTo>
                  <a:pt x="0" y="52473"/>
                </a:moveTo>
                <a:lnTo>
                  <a:pt x="145779" y="52473"/>
                </a:lnTo>
                <a:lnTo>
                  <a:pt x="145779" y="0"/>
                </a:lnTo>
                <a:lnTo>
                  <a:pt x="0" y="0"/>
                </a:lnTo>
                <a:lnTo>
                  <a:pt x="0" y="52473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336056" y="1201922"/>
            <a:ext cx="151130" cy="245745"/>
          </a:xfrm>
          <a:custGeom>
            <a:avLst/>
            <a:gdLst/>
            <a:ahLst/>
            <a:cxnLst/>
            <a:rect l="l" t="t" r="r" b="b"/>
            <a:pathLst>
              <a:path w="151130" h="245744">
                <a:moveTo>
                  <a:pt x="0" y="245579"/>
                </a:moveTo>
                <a:lnTo>
                  <a:pt x="150536" y="245579"/>
                </a:lnTo>
                <a:lnTo>
                  <a:pt x="150536" y="0"/>
                </a:lnTo>
                <a:lnTo>
                  <a:pt x="0" y="0"/>
                </a:lnTo>
                <a:lnTo>
                  <a:pt x="0" y="245579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338434" y="1204300"/>
            <a:ext cx="146050" cy="241300"/>
          </a:xfrm>
          <a:custGeom>
            <a:avLst/>
            <a:gdLst/>
            <a:ahLst/>
            <a:cxnLst/>
            <a:rect l="l" t="t" r="r" b="b"/>
            <a:pathLst>
              <a:path w="146050" h="241300">
                <a:moveTo>
                  <a:pt x="0" y="240822"/>
                </a:moveTo>
                <a:lnTo>
                  <a:pt x="145779" y="240822"/>
                </a:lnTo>
                <a:lnTo>
                  <a:pt x="145779" y="0"/>
                </a:lnTo>
                <a:lnTo>
                  <a:pt x="0" y="0"/>
                </a:lnTo>
                <a:lnTo>
                  <a:pt x="0" y="240822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336056" y="1177292"/>
            <a:ext cx="151130" cy="24765"/>
          </a:xfrm>
          <a:custGeom>
            <a:avLst/>
            <a:gdLst/>
            <a:ahLst/>
            <a:cxnLst/>
            <a:rect l="l" t="t" r="r" b="b"/>
            <a:pathLst>
              <a:path w="151130" h="24765">
                <a:moveTo>
                  <a:pt x="0" y="24629"/>
                </a:moveTo>
                <a:lnTo>
                  <a:pt x="150536" y="24629"/>
                </a:lnTo>
                <a:lnTo>
                  <a:pt x="150536" y="0"/>
                </a:lnTo>
                <a:lnTo>
                  <a:pt x="0" y="0"/>
                </a:lnTo>
                <a:lnTo>
                  <a:pt x="0" y="24629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338434" y="1179671"/>
            <a:ext cx="146050" cy="20320"/>
          </a:xfrm>
          <a:custGeom>
            <a:avLst/>
            <a:gdLst/>
            <a:ahLst/>
            <a:cxnLst/>
            <a:rect l="l" t="t" r="r" b="b"/>
            <a:pathLst>
              <a:path w="146050" h="20319">
                <a:moveTo>
                  <a:pt x="0" y="19872"/>
                </a:moveTo>
                <a:lnTo>
                  <a:pt x="145779" y="19872"/>
                </a:lnTo>
                <a:lnTo>
                  <a:pt x="145779" y="0"/>
                </a:lnTo>
                <a:lnTo>
                  <a:pt x="0" y="0"/>
                </a:lnTo>
                <a:lnTo>
                  <a:pt x="0" y="19872"/>
                </a:lnTo>
                <a:close/>
              </a:path>
            </a:pathLst>
          </a:custGeom>
          <a:ln w="4756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336056" y="1013573"/>
            <a:ext cx="151130" cy="163830"/>
          </a:xfrm>
          <a:custGeom>
            <a:avLst/>
            <a:gdLst/>
            <a:ahLst/>
            <a:cxnLst/>
            <a:rect l="l" t="t" r="r" b="b"/>
            <a:pathLst>
              <a:path w="151130" h="163830">
                <a:moveTo>
                  <a:pt x="0" y="163719"/>
                </a:moveTo>
                <a:lnTo>
                  <a:pt x="150536" y="163719"/>
                </a:lnTo>
                <a:lnTo>
                  <a:pt x="150536" y="0"/>
                </a:lnTo>
                <a:lnTo>
                  <a:pt x="0" y="0"/>
                </a:lnTo>
                <a:lnTo>
                  <a:pt x="0" y="163719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338434" y="1015951"/>
            <a:ext cx="146050" cy="159385"/>
          </a:xfrm>
          <a:custGeom>
            <a:avLst/>
            <a:gdLst/>
            <a:ahLst/>
            <a:cxnLst/>
            <a:rect l="l" t="t" r="r" b="b"/>
            <a:pathLst>
              <a:path w="146050" h="159384">
                <a:moveTo>
                  <a:pt x="0" y="158962"/>
                </a:moveTo>
                <a:lnTo>
                  <a:pt x="145779" y="158962"/>
                </a:lnTo>
                <a:lnTo>
                  <a:pt x="145779" y="0"/>
                </a:lnTo>
                <a:lnTo>
                  <a:pt x="0" y="0"/>
                </a:lnTo>
                <a:lnTo>
                  <a:pt x="0" y="158962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336056" y="817151"/>
            <a:ext cx="151130" cy="196850"/>
          </a:xfrm>
          <a:custGeom>
            <a:avLst/>
            <a:gdLst/>
            <a:ahLst/>
            <a:cxnLst/>
            <a:rect l="l" t="t" r="r" b="b"/>
            <a:pathLst>
              <a:path w="151130" h="196850">
                <a:moveTo>
                  <a:pt x="0" y="196422"/>
                </a:moveTo>
                <a:lnTo>
                  <a:pt x="150536" y="196422"/>
                </a:lnTo>
                <a:lnTo>
                  <a:pt x="150536" y="0"/>
                </a:lnTo>
                <a:lnTo>
                  <a:pt x="0" y="0"/>
                </a:lnTo>
                <a:lnTo>
                  <a:pt x="0" y="196422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338434" y="819529"/>
            <a:ext cx="146050" cy="191770"/>
          </a:xfrm>
          <a:custGeom>
            <a:avLst/>
            <a:gdLst/>
            <a:ahLst/>
            <a:cxnLst/>
            <a:rect l="l" t="t" r="r" b="b"/>
            <a:pathLst>
              <a:path w="146050" h="191769">
                <a:moveTo>
                  <a:pt x="0" y="191665"/>
                </a:moveTo>
                <a:lnTo>
                  <a:pt x="145779" y="191665"/>
                </a:lnTo>
                <a:lnTo>
                  <a:pt x="145779" y="0"/>
                </a:lnTo>
                <a:lnTo>
                  <a:pt x="0" y="0"/>
                </a:lnTo>
                <a:lnTo>
                  <a:pt x="0" y="191665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336056" y="637080"/>
            <a:ext cx="151130" cy="180340"/>
          </a:xfrm>
          <a:custGeom>
            <a:avLst/>
            <a:gdLst/>
            <a:ahLst/>
            <a:cxnLst/>
            <a:rect l="l" t="t" r="r" b="b"/>
            <a:pathLst>
              <a:path w="151130" h="180340">
                <a:moveTo>
                  <a:pt x="0" y="180070"/>
                </a:moveTo>
                <a:lnTo>
                  <a:pt x="150536" y="180070"/>
                </a:lnTo>
                <a:lnTo>
                  <a:pt x="150536" y="0"/>
                </a:lnTo>
                <a:lnTo>
                  <a:pt x="0" y="0"/>
                </a:lnTo>
                <a:lnTo>
                  <a:pt x="0" y="180070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338434" y="639458"/>
            <a:ext cx="146050" cy="175895"/>
          </a:xfrm>
          <a:custGeom>
            <a:avLst/>
            <a:gdLst/>
            <a:ahLst/>
            <a:cxnLst/>
            <a:rect l="l" t="t" r="r" b="b"/>
            <a:pathLst>
              <a:path w="146050" h="175894">
                <a:moveTo>
                  <a:pt x="0" y="175314"/>
                </a:moveTo>
                <a:lnTo>
                  <a:pt x="145779" y="175314"/>
                </a:lnTo>
                <a:lnTo>
                  <a:pt x="145779" y="0"/>
                </a:lnTo>
                <a:lnTo>
                  <a:pt x="0" y="0"/>
                </a:lnTo>
                <a:lnTo>
                  <a:pt x="0" y="175314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587358" y="1460173"/>
            <a:ext cx="151130" cy="847090"/>
          </a:xfrm>
          <a:custGeom>
            <a:avLst/>
            <a:gdLst/>
            <a:ahLst/>
            <a:cxnLst/>
            <a:rect l="l" t="t" r="r" b="b"/>
            <a:pathLst>
              <a:path w="151130" h="847089">
                <a:moveTo>
                  <a:pt x="0" y="846803"/>
                </a:moveTo>
                <a:lnTo>
                  <a:pt x="150536" y="846803"/>
                </a:lnTo>
                <a:lnTo>
                  <a:pt x="150536" y="0"/>
                </a:lnTo>
                <a:lnTo>
                  <a:pt x="0" y="0"/>
                </a:lnTo>
                <a:lnTo>
                  <a:pt x="0" y="84680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589736" y="1462552"/>
            <a:ext cx="146050" cy="842644"/>
          </a:xfrm>
          <a:custGeom>
            <a:avLst/>
            <a:gdLst/>
            <a:ahLst/>
            <a:cxnLst/>
            <a:rect l="l" t="t" r="r" b="b"/>
            <a:pathLst>
              <a:path w="146050" h="842644">
                <a:moveTo>
                  <a:pt x="0" y="842046"/>
                </a:moveTo>
                <a:lnTo>
                  <a:pt x="145779" y="842046"/>
                </a:lnTo>
                <a:lnTo>
                  <a:pt x="145779" y="0"/>
                </a:lnTo>
                <a:lnTo>
                  <a:pt x="0" y="0"/>
                </a:lnTo>
                <a:lnTo>
                  <a:pt x="0" y="842046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587358" y="1404783"/>
            <a:ext cx="151130" cy="55880"/>
          </a:xfrm>
          <a:custGeom>
            <a:avLst/>
            <a:gdLst/>
            <a:ahLst/>
            <a:cxnLst/>
            <a:rect l="l" t="t" r="r" b="b"/>
            <a:pathLst>
              <a:path w="151130" h="55880">
                <a:moveTo>
                  <a:pt x="0" y="55390"/>
                </a:moveTo>
                <a:lnTo>
                  <a:pt x="150536" y="55390"/>
                </a:lnTo>
                <a:lnTo>
                  <a:pt x="150536" y="0"/>
                </a:lnTo>
                <a:lnTo>
                  <a:pt x="0" y="0"/>
                </a:lnTo>
                <a:lnTo>
                  <a:pt x="0" y="5539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589736" y="1407161"/>
            <a:ext cx="146050" cy="50800"/>
          </a:xfrm>
          <a:custGeom>
            <a:avLst/>
            <a:gdLst/>
            <a:ahLst/>
            <a:cxnLst/>
            <a:rect l="l" t="t" r="r" b="b"/>
            <a:pathLst>
              <a:path w="146050" h="50800">
                <a:moveTo>
                  <a:pt x="0" y="50634"/>
                </a:moveTo>
                <a:lnTo>
                  <a:pt x="145779" y="50634"/>
                </a:lnTo>
                <a:lnTo>
                  <a:pt x="145779" y="0"/>
                </a:lnTo>
                <a:lnTo>
                  <a:pt x="0" y="0"/>
                </a:lnTo>
                <a:lnTo>
                  <a:pt x="0" y="50634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587358" y="1167277"/>
            <a:ext cx="151130" cy="238125"/>
          </a:xfrm>
          <a:custGeom>
            <a:avLst/>
            <a:gdLst/>
            <a:ahLst/>
            <a:cxnLst/>
            <a:rect l="l" t="t" r="r" b="b"/>
            <a:pathLst>
              <a:path w="151130" h="238125">
                <a:moveTo>
                  <a:pt x="0" y="237505"/>
                </a:moveTo>
                <a:lnTo>
                  <a:pt x="150536" y="237505"/>
                </a:lnTo>
                <a:lnTo>
                  <a:pt x="150536" y="0"/>
                </a:lnTo>
                <a:lnTo>
                  <a:pt x="0" y="0"/>
                </a:lnTo>
                <a:lnTo>
                  <a:pt x="0" y="237505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589736" y="1169655"/>
            <a:ext cx="146050" cy="233045"/>
          </a:xfrm>
          <a:custGeom>
            <a:avLst/>
            <a:gdLst/>
            <a:ahLst/>
            <a:cxnLst/>
            <a:rect l="l" t="t" r="r" b="b"/>
            <a:pathLst>
              <a:path w="146050" h="233044">
                <a:moveTo>
                  <a:pt x="0" y="232748"/>
                </a:moveTo>
                <a:lnTo>
                  <a:pt x="145779" y="232748"/>
                </a:lnTo>
                <a:lnTo>
                  <a:pt x="145779" y="0"/>
                </a:lnTo>
                <a:lnTo>
                  <a:pt x="0" y="0"/>
                </a:lnTo>
                <a:lnTo>
                  <a:pt x="0" y="232748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2587358" y="1151539"/>
            <a:ext cx="151130" cy="15875"/>
          </a:xfrm>
          <a:custGeom>
            <a:avLst/>
            <a:gdLst/>
            <a:ahLst/>
            <a:cxnLst/>
            <a:rect l="l" t="t" r="r" b="b"/>
            <a:pathLst>
              <a:path w="151130" h="15875">
                <a:moveTo>
                  <a:pt x="0" y="15738"/>
                </a:moveTo>
                <a:lnTo>
                  <a:pt x="150536" y="15738"/>
                </a:lnTo>
                <a:lnTo>
                  <a:pt x="150536" y="0"/>
                </a:lnTo>
                <a:lnTo>
                  <a:pt x="0" y="0"/>
                </a:lnTo>
                <a:lnTo>
                  <a:pt x="0" y="15738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587358" y="1151539"/>
            <a:ext cx="151130" cy="15875"/>
          </a:xfrm>
          <a:custGeom>
            <a:avLst/>
            <a:gdLst/>
            <a:ahLst/>
            <a:cxnLst/>
            <a:rect l="l" t="t" r="r" b="b"/>
            <a:pathLst>
              <a:path w="151130" h="15875">
                <a:moveTo>
                  <a:pt x="0" y="15738"/>
                </a:moveTo>
                <a:lnTo>
                  <a:pt x="150536" y="15738"/>
                </a:lnTo>
                <a:lnTo>
                  <a:pt x="150536" y="0"/>
                </a:lnTo>
                <a:lnTo>
                  <a:pt x="0" y="0"/>
                </a:lnTo>
                <a:lnTo>
                  <a:pt x="0" y="15738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587358" y="993236"/>
            <a:ext cx="151130" cy="158750"/>
          </a:xfrm>
          <a:custGeom>
            <a:avLst/>
            <a:gdLst/>
            <a:ahLst/>
            <a:cxnLst/>
            <a:rect l="l" t="t" r="r" b="b"/>
            <a:pathLst>
              <a:path w="151130" h="158750">
                <a:moveTo>
                  <a:pt x="0" y="158302"/>
                </a:moveTo>
                <a:lnTo>
                  <a:pt x="150536" y="158302"/>
                </a:lnTo>
                <a:lnTo>
                  <a:pt x="150536" y="0"/>
                </a:lnTo>
                <a:lnTo>
                  <a:pt x="0" y="0"/>
                </a:lnTo>
                <a:lnTo>
                  <a:pt x="0" y="158302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589736" y="995614"/>
            <a:ext cx="146050" cy="153670"/>
          </a:xfrm>
          <a:custGeom>
            <a:avLst/>
            <a:gdLst/>
            <a:ahLst/>
            <a:cxnLst/>
            <a:rect l="l" t="t" r="r" b="b"/>
            <a:pathLst>
              <a:path w="146050" h="153669">
                <a:moveTo>
                  <a:pt x="0" y="153546"/>
                </a:moveTo>
                <a:lnTo>
                  <a:pt x="145779" y="153546"/>
                </a:lnTo>
                <a:lnTo>
                  <a:pt x="145779" y="0"/>
                </a:lnTo>
                <a:lnTo>
                  <a:pt x="0" y="0"/>
                </a:lnTo>
                <a:lnTo>
                  <a:pt x="0" y="153546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587358" y="874483"/>
            <a:ext cx="151130" cy="119380"/>
          </a:xfrm>
          <a:custGeom>
            <a:avLst/>
            <a:gdLst/>
            <a:ahLst/>
            <a:cxnLst/>
            <a:rect l="l" t="t" r="r" b="b"/>
            <a:pathLst>
              <a:path w="151130" h="119380">
                <a:moveTo>
                  <a:pt x="0" y="118752"/>
                </a:moveTo>
                <a:lnTo>
                  <a:pt x="150536" y="118752"/>
                </a:lnTo>
                <a:lnTo>
                  <a:pt x="150536" y="0"/>
                </a:lnTo>
                <a:lnTo>
                  <a:pt x="0" y="0"/>
                </a:lnTo>
                <a:lnTo>
                  <a:pt x="0" y="118752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2589736" y="876861"/>
            <a:ext cx="146050" cy="114300"/>
          </a:xfrm>
          <a:custGeom>
            <a:avLst/>
            <a:gdLst/>
            <a:ahLst/>
            <a:cxnLst/>
            <a:rect l="l" t="t" r="r" b="b"/>
            <a:pathLst>
              <a:path w="146050" h="114300">
                <a:moveTo>
                  <a:pt x="0" y="113996"/>
                </a:moveTo>
                <a:lnTo>
                  <a:pt x="145779" y="113996"/>
                </a:lnTo>
                <a:lnTo>
                  <a:pt x="145779" y="0"/>
                </a:lnTo>
                <a:lnTo>
                  <a:pt x="0" y="0"/>
                </a:lnTo>
                <a:lnTo>
                  <a:pt x="0" y="113996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2587358" y="637080"/>
            <a:ext cx="151130" cy="237490"/>
          </a:xfrm>
          <a:custGeom>
            <a:avLst/>
            <a:gdLst/>
            <a:ahLst/>
            <a:cxnLst/>
            <a:rect l="l" t="t" r="r" b="b"/>
            <a:pathLst>
              <a:path w="151130" h="237490">
                <a:moveTo>
                  <a:pt x="0" y="237403"/>
                </a:moveTo>
                <a:lnTo>
                  <a:pt x="150536" y="237403"/>
                </a:lnTo>
                <a:lnTo>
                  <a:pt x="150536" y="0"/>
                </a:lnTo>
                <a:lnTo>
                  <a:pt x="0" y="0"/>
                </a:lnTo>
                <a:lnTo>
                  <a:pt x="0" y="237403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2589736" y="639458"/>
            <a:ext cx="146050" cy="233045"/>
          </a:xfrm>
          <a:custGeom>
            <a:avLst/>
            <a:gdLst/>
            <a:ahLst/>
            <a:cxnLst/>
            <a:rect l="l" t="t" r="r" b="b"/>
            <a:pathLst>
              <a:path w="146050" h="233044">
                <a:moveTo>
                  <a:pt x="0" y="232646"/>
                </a:moveTo>
                <a:lnTo>
                  <a:pt x="145779" y="232646"/>
                </a:lnTo>
                <a:lnTo>
                  <a:pt x="145779" y="0"/>
                </a:lnTo>
                <a:lnTo>
                  <a:pt x="0" y="0"/>
                </a:lnTo>
                <a:lnTo>
                  <a:pt x="0" y="232646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2838660" y="1403148"/>
            <a:ext cx="151130" cy="904240"/>
          </a:xfrm>
          <a:custGeom>
            <a:avLst/>
            <a:gdLst/>
            <a:ahLst/>
            <a:cxnLst/>
            <a:rect l="l" t="t" r="r" b="b"/>
            <a:pathLst>
              <a:path w="151130" h="904239">
                <a:moveTo>
                  <a:pt x="0" y="903829"/>
                </a:moveTo>
                <a:lnTo>
                  <a:pt x="150536" y="903829"/>
                </a:lnTo>
                <a:lnTo>
                  <a:pt x="150536" y="0"/>
                </a:lnTo>
                <a:lnTo>
                  <a:pt x="0" y="0"/>
                </a:lnTo>
                <a:lnTo>
                  <a:pt x="0" y="903829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2841038" y="1405526"/>
            <a:ext cx="146050" cy="899160"/>
          </a:xfrm>
          <a:custGeom>
            <a:avLst/>
            <a:gdLst/>
            <a:ahLst/>
            <a:cxnLst/>
            <a:rect l="l" t="t" r="r" b="b"/>
            <a:pathLst>
              <a:path w="146050" h="899160">
                <a:moveTo>
                  <a:pt x="0" y="899072"/>
                </a:moveTo>
                <a:lnTo>
                  <a:pt x="145779" y="899072"/>
                </a:lnTo>
                <a:lnTo>
                  <a:pt x="145779" y="0"/>
                </a:lnTo>
                <a:lnTo>
                  <a:pt x="0" y="0"/>
                </a:lnTo>
                <a:lnTo>
                  <a:pt x="0" y="899072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2838660" y="1334267"/>
            <a:ext cx="151130" cy="69215"/>
          </a:xfrm>
          <a:custGeom>
            <a:avLst/>
            <a:gdLst/>
            <a:ahLst/>
            <a:cxnLst/>
            <a:rect l="l" t="t" r="r" b="b"/>
            <a:pathLst>
              <a:path w="151130" h="69215">
                <a:moveTo>
                  <a:pt x="0" y="68880"/>
                </a:moveTo>
                <a:lnTo>
                  <a:pt x="150536" y="68880"/>
                </a:lnTo>
                <a:lnTo>
                  <a:pt x="150536" y="0"/>
                </a:lnTo>
                <a:lnTo>
                  <a:pt x="0" y="0"/>
                </a:lnTo>
                <a:lnTo>
                  <a:pt x="0" y="68880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2841038" y="1336645"/>
            <a:ext cx="146050" cy="64135"/>
          </a:xfrm>
          <a:custGeom>
            <a:avLst/>
            <a:gdLst/>
            <a:ahLst/>
            <a:cxnLst/>
            <a:rect l="l" t="t" r="r" b="b"/>
            <a:pathLst>
              <a:path w="146050" h="64134">
                <a:moveTo>
                  <a:pt x="0" y="64124"/>
                </a:moveTo>
                <a:lnTo>
                  <a:pt x="145779" y="64124"/>
                </a:lnTo>
                <a:lnTo>
                  <a:pt x="145779" y="0"/>
                </a:lnTo>
                <a:lnTo>
                  <a:pt x="0" y="0"/>
                </a:lnTo>
                <a:lnTo>
                  <a:pt x="0" y="64124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2838660" y="1187921"/>
            <a:ext cx="151130" cy="146685"/>
          </a:xfrm>
          <a:custGeom>
            <a:avLst/>
            <a:gdLst/>
            <a:ahLst/>
            <a:cxnLst/>
            <a:rect l="l" t="t" r="r" b="b"/>
            <a:pathLst>
              <a:path w="151130" h="146684">
                <a:moveTo>
                  <a:pt x="0" y="146345"/>
                </a:moveTo>
                <a:lnTo>
                  <a:pt x="150536" y="146345"/>
                </a:lnTo>
                <a:lnTo>
                  <a:pt x="150536" y="0"/>
                </a:lnTo>
                <a:lnTo>
                  <a:pt x="0" y="0"/>
                </a:lnTo>
                <a:lnTo>
                  <a:pt x="0" y="146345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2841038" y="1190299"/>
            <a:ext cx="146050" cy="141605"/>
          </a:xfrm>
          <a:custGeom>
            <a:avLst/>
            <a:gdLst/>
            <a:ahLst/>
            <a:cxnLst/>
            <a:rect l="l" t="t" r="r" b="b"/>
            <a:pathLst>
              <a:path w="146050" h="141605">
                <a:moveTo>
                  <a:pt x="0" y="141589"/>
                </a:moveTo>
                <a:lnTo>
                  <a:pt x="145779" y="141589"/>
                </a:lnTo>
                <a:lnTo>
                  <a:pt x="145779" y="0"/>
                </a:lnTo>
                <a:lnTo>
                  <a:pt x="0" y="0"/>
                </a:lnTo>
                <a:lnTo>
                  <a:pt x="0" y="141589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2838660" y="1144896"/>
            <a:ext cx="151130" cy="43180"/>
          </a:xfrm>
          <a:custGeom>
            <a:avLst/>
            <a:gdLst/>
            <a:ahLst/>
            <a:cxnLst/>
            <a:rect l="l" t="t" r="r" b="b"/>
            <a:pathLst>
              <a:path w="151130" h="43180">
                <a:moveTo>
                  <a:pt x="0" y="43024"/>
                </a:moveTo>
                <a:lnTo>
                  <a:pt x="150536" y="43024"/>
                </a:lnTo>
                <a:lnTo>
                  <a:pt x="150536" y="0"/>
                </a:lnTo>
                <a:lnTo>
                  <a:pt x="0" y="0"/>
                </a:lnTo>
                <a:lnTo>
                  <a:pt x="0" y="43024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2841038" y="1147274"/>
            <a:ext cx="146050" cy="38735"/>
          </a:xfrm>
          <a:custGeom>
            <a:avLst/>
            <a:gdLst/>
            <a:ahLst/>
            <a:cxnLst/>
            <a:rect l="l" t="t" r="r" b="b"/>
            <a:pathLst>
              <a:path w="146050" h="38734">
                <a:moveTo>
                  <a:pt x="0" y="38268"/>
                </a:moveTo>
                <a:lnTo>
                  <a:pt x="145779" y="38268"/>
                </a:lnTo>
                <a:lnTo>
                  <a:pt x="145779" y="0"/>
                </a:lnTo>
                <a:lnTo>
                  <a:pt x="0" y="0"/>
                </a:lnTo>
                <a:lnTo>
                  <a:pt x="0" y="38268"/>
                </a:lnTo>
                <a:close/>
              </a:path>
            </a:pathLst>
          </a:custGeom>
          <a:ln w="4756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2838660" y="989966"/>
            <a:ext cx="151130" cy="154940"/>
          </a:xfrm>
          <a:custGeom>
            <a:avLst/>
            <a:gdLst/>
            <a:ahLst/>
            <a:cxnLst/>
            <a:rect l="l" t="t" r="r" b="b"/>
            <a:pathLst>
              <a:path w="151130" h="154940">
                <a:moveTo>
                  <a:pt x="0" y="154930"/>
                </a:moveTo>
                <a:lnTo>
                  <a:pt x="150536" y="154930"/>
                </a:lnTo>
                <a:lnTo>
                  <a:pt x="150536" y="0"/>
                </a:lnTo>
                <a:lnTo>
                  <a:pt x="0" y="0"/>
                </a:lnTo>
                <a:lnTo>
                  <a:pt x="0" y="154930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2841038" y="992344"/>
            <a:ext cx="146050" cy="150495"/>
          </a:xfrm>
          <a:custGeom>
            <a:avLst/>
            <a:gdLst/>
            <a:ahLst/>
            <a:cxnLst/>
            <a:rect l="l" t="t" r="r" b="b"/>
            <a:pathLst>
              <a:path w="146050" h="150494">
                <a:moveTo>
                  <a:pt x="0" y="150173"/>
                </a:moveTo>
                <a:lnTo>
                  <a:pt x="145779" y="150173"/>
                </a:lnTo>
                <a:lnTo>
                  <a:pt x="145779" y="0"/>
                </a:lnTo>
                <a:lnTo>
                  <a:pt x="0" y="0"/>
                </a:lnTo>
                <a:lnTo>
                  <a:pt x="0" y="150173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2838660" y="886747"/>
            <a:ext cx="151130" cy="103505"/>
          </a:xfrm>
          <a:custGeom>
            <a:avLst/>
            <a:gdLst/>
            <a:ahLst/>
            <a:cxnLst/>
            <a:rect l="l" t="t" r="r" b="b"/>
            <a:pathLst>
              <a:path w="151130" h="103505">
                <a:moveTo>
                  <a:pt x="0" y="103218"/>
                </a:moveTo>
                <a:lnTo>
                  <a:pt x="150536" y="103218"/>
                </a:lnTo>
                <a:lnTo>
                  <a:pt x="150536" y="0"/>
                </a:lnTo>
                <a:lnTo>
                  <a:pt x="0" y="0"/>
                </a:lnTo>
                <a:lnTo>
                  <a:pt x="0" y="103218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841038" y="889125"/>
            <a:ext cx="146050" cy="99060"/>
          </a:xfrm>
          <a:custGeom>
            <a:avLst/>
            <a:gdLst/>
            <a:ahLst/>
            <a:cxnLst/>
            <a:rect l="l" t="t" r="r" b="b"/>
            <a:pathLst>
              <a:path w="146050" h="99059">
                <a:moveTo>
                  <a:pt x="0" y="98462"/>
                </a:moveTo>
                <a:lnTo>
                  <a:pt x="145779" y="98462"/>
                </a:lnTo>
                <a:lnTo>
                  <a:pt x="145779" y="0"/>
                </a:lnTo>
                <a:lnTo>
                  <a:pt x="0" y="0"/>
                </a:lnTo>
                <a:lnTo>
                  <a:pt x="0" y="98462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838660" y="637080"/>
            <a:ext cx="151130" cy="250190"/>
          </a:xfrm>
          <a:custGeom>
            <a:avLst/>
            <a:gdLst/>
            <a:ahLst/>
            <a:cxnLst/>
            <a:rect l="l" t="t" r="r" b="b"/>
            <a:pathLst>
              <a:path w="151130" h="250190">
                <a:moveTo>
                  <a:pt x="0" y="249667"/>
                </a:moveTo>
                <a:lnTo>
                  <a:pt x="150536" y="249667"/>
                </a:lnTo>
                <a:lnTo>
                  <a:pt x="150536" y="0"/>
                </a:lnTo>
                <a:lnTo>
                  <a:pt x="0" y="0"/>
                </a:lnTo>
                <a:lnTo>
                  <a:pt x="0" y="249667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2841038" y="639458"/>
            <a:ext cx="146050" cy="245110"/>
          </a:xfrm>
          <a:custGeom>
            <a:avLst/>
            <a:gdLst/>
            <a:ahLst/>
            <a:cxnLst/>
            <a:rect l="l" t="t" r="r" b="b"/>
            <a:pathLst>
              <a:path w="146050" h="245109">
                <a:moveTo>
                  <a:pt x="0" y="244910"/>
                </a:moveTo>
                <a:lnTo>
                  <a:pt x="145779" y="244910"/>
                </a:lnTo>
                <a:lnTo>
                  <a:pt x="145779" y="0"/>
                </a:lnTo>
                <a:lnTo>
                  <a:pt x="0" y="0"/>
                </a:lnTo>
                <a:lnTo>
                  <a:pt x="0" y="244910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3090064" y="1480306"/>
            <a:ext cx="150495" cy="826769"/>
          </a:xfrm>
          <a:custGeom>
            <a:avLst/>
            <a:gdLst/>
            <a:ahLst/>
            <a:cxnLst/>
            <a:rect l="l" t="t" r="r" b="b"/>
            <a:pathLst>
              <a:path w="150494" h="826769">
                <a:moveTo>
                  <a:pt x="0" y="826670"/>
                </a:moveTo>
                <a:lnTo>
                  <a:pt x="150433" y="826670"/>
                </a:lnTo>
                <a:lnTo>
                  <a:pt x="150433" y="0"/>
                </a:lnTo>
                <a:lnTo>
                  <a:pt x="0" y="0"/>
                </a:lnTo>
                <a:lnTo>
                  <a:pt x="0" y="826670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3092443" y="1482685"/>
            <a:ext cx="146050" cy="822325"/>
          </a:xfrm>
          <a:custGeom>
            <a:avLst/>
            <a:gdLst/>
            <a:ahLst/>
            <a:cxnLst/>
            <a:rect l="l" t="t" r="r" b="b"/>
            <a:pathLst>
              <a:path w="146050" h="822325">
                <a:moveTo>
                  <a:pt x="0" y="821914"/>
                </a:moveTo>
                <a:lnTo>
                  <a:pt x="145677" y="821914"/>
                </a:lnTo>
                <a:lnTo>
                  <a:pt x="145677" y="0"/>
                </a:lnTo>
                <a:lnTo>
                  <a:pt x="0" y="0"/>
                </a:lnTo>
                <a:lnTo>
                  <a:pt x="0" y="821914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3090064" y="1414185"/>
            <a:ext cx="150495" cy="66675"/>
          </a:xfrm>
          <a:custGeom>
            <a:avLst/>
            <a:gdLst/>
            <a:ahLst/>
            <a:cxnLst/>
            <a:rect l="l" t="t" r="r" b="b"/>
            <a:pathLst>
              <a:path w="150494" h="66675">
                <a:moveTo>
                  <a:pt x="0" y="66121"/>
                </a:moveTo>
                <a:lnTo>
                  <a:pt x="150433" y="66121"/>
                </a:lnTo>
                <a:lnTo>
                  <a:pt x="150433" y="0"/>
                </a:lnTo>
                <a:lnTo>
                  <a:pt x="0" y="0"/>
                </a:lnTo>
                <a:lnTo>
                  <a:pt x="0" y="6612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092443" y="1416563"/>
            <a:ext cx="146050" cy="61594"/>
          </a:xfrm>
          <a:custGeom>
            <a:avLst/>
            <a:gdLst/>
            <a:ahLst/>
            <a:cxnLst/>
            <a:rect l="l" t="t" r="r" b="b"/>
            <a:pathLst>
              <a:path w="146050" h="61594">
                <a:moveTo>
                  <a:pt x="0" y="61364"/>
                </a:moveTo>
                <a:lnTo>
                  <a:pt x="145677" y="61364"/>
                </a:lnTo>
                <a:lnTo>
                  <a:pt x="145677" y="0"/>
                </a:lnTo>
                <a:lnTo>
                  <a:pt x="0" y="0"/>
                </a:lnTo>
                <a:lnTo>
                  <a:pt x="0" y="61364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090064" y="1190987"/>
            <a:ext cx="150495" cy="223520"/>
          </a:xfrm>
          <a:custGeom>
            <a:avLst/>
            <a:gdLst/>
            <a:ahLst/>
            <a:cxnLst/>
            <a:rect l="l" t="t" r="r" b="b"/>
            <a:pathLst>
              <a:path w="150494" h="223519">
                <a:moveTo>
                  <a:pt x="0" y="223198"/>
                </a:moveTo>
                <a:lnTo>
                  <a:pt x="150433" y="223198"/>
                </a:lnTo>
                <a:lnTo>
                  <a:pt x="150433" y="0"/>
                </a:lnTo>
                <a:lnTo>
                  <a:pt x="0" y="0"/>
                </a:lnTo>
                <a:lnTo>
                  <a:pt x="0" y="223198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092443" y="1193365"/>
            <a:ext cx="146050" cy="218440"/>
          </a:xfrm>
          <a:custGeom>
            <a:avLst/>
            <a:gdLst/>
            <a:ahLst/>
            <a:cxnLst/>
            <a:rect l="l" t="t" r="r" b="b"/>
            <a:pathLst>
              <a:path w="146050" h="218440">
                <a:moveTo>
                  <a:pt x="0" y="218441"/>
                </a:moveTo>
                <a:lnTo>
                  <a:pt x="145677" y="218441"/>
                </a:lnTo>
                <a:lnTo>
                  <a:pt x="145677" y="0"/>
                </a:lnTo>
                <a:lnTo>
                  <a:pt x="0" y="0"/>
                </a:lnTo>
                <a:lnTo>
                  <a:pt x="0" y="218441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090064" y="1133041"/>
            <a:ext cx="150495" cy="58419"/>
          </a:xfrm>
          <a:custGeom>
            <a:avLst/>
            <a:gdLst/>
            <a:ahLst/>
            <a:cxnLst/>
            <a:rect l="l" t="t" r="r" b="b"/>
            <a:pathLst>
              <a:path w="150494" h="58419">
                <a:moveTo>
                  <a:pt x="0" y="57945"/>
                </a:moveTo>
                <a:lnTo>
                  <a:pt x="150433" y="57945"/>
                </a:lnTo>
                <a:lnTo>
                  <a:pt x="150433" y="0"/>
                </a:lnTo>
                <a:lnTo>
                  <a:pt x="0" y="0"/>
                </a:lnTo>
                <a:lnTo>
                  <a:pt x="0" y="57945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092443" y="1135420"/>
            <a:ext cx="146050" cy="53340"/>
          </a:xfrm>
          <a:custGeom>
            <a:avLst/>
            <a:gdLst/>
            <a:ahLst/>
            <a:cxnLst/>
            <a:rect l="l" t="t" r="r" b="b"/>
            <a:pathLst>
              <a:path w="146050" h="53340">
                <a:moveTo>
                  <a:pt x="0" y="53188"/>
                </a:moveTo>
                <a:lnTo>
                  <a:pt x="145677" y="53188"/>
                </a:lnTo>
                <a:lnTo>
                  <a:pt x="145677" y="0"/>
                </a:lnTo>
                <a:lnTo>
                  <a:pt x="0" y="0"/>
                </a:lnTo>
                <a:lnTo>
                  <a:pt x="0" y="53188"/>
                </a:lnTo>
                <a:close/>
              </a:path>
            </a:pathLst>
          </a:custGeom>
          <a:ln w="4756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090064" y="1050364"/>
            <a:ext cx="150495" cy="83185"/>
          </a:xfrm>
          <a:custGeom>
            <a:avLst/>
            <a:gdLst/>
            <a:ahLst/>
            <a:cxnLst/>
            <a:rect l="l" t="t" r="r" b="b"/>
            <a:pathLst>
              <a:path w="150494" h="83184">
                <a:moveTo>
                  <a:pt x="0" y="82677"/>
                </a:moveTo>
                <a:lnTo>
                  <a:pt x="150433" y="82677"/>
                </a:lnTo>
                <a:lnTo>
                  <a:pt x="150433" y="0"/>
                </a:lnTo>
                <a:lnTo>
                  <a:pt x="0" y="0"/>
                </a:lnTo>
                <a:lnTo>
                  <a:pt x="0" y="82677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092443" y="1052742"/>
            <a:ext cx="146050" cy="78105"/>
          </a:xfrm>
          <a:custGeom>
            <a:avLst/>
            <a:gdLst/>
            <a:ahLst/>
            <a:cxnLst/>
            <a:rect l="l" t="t" r="r" b="b"/>
            <a:pathLst>
              <a:path w="146050" h="78105">
                <a:moveTo>
                  <a:pt x="0" y="77920"/>
                </a:moveTo>
                <a:lnTo>
                  <a:pt x="145677" y="77920"/>
                </a:lnTo>
                <a:lnTo>
                  <a:pt x="145677" y="0"/>
                </a:lnTo>
                <a:lnTo>
                  <a:pt x="0" y="0"/>
                </a:lnTo>
                <a:lnTo>
                  <a:pt x="0" y="77920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3090064" y="860278"/>
            <a:ext cx="150495" cy="190500"/>
          </a:xfrm>
          <a:custGeom>
            <a:avLst/>
            <a:gdLst/>
            <a:ahLst/>
            <a:cxnLst/>
            <a:rect l="l" t="t" r="r" b="b"/>
            <a:pathLst>
              <a:path w="150494" h="190500">
                <a:moveTo>
                  <a:pt x="0" y="190086"/>
                </a:moveTo>
                <a:lnTo>
                  <a:pt x="150433" y="190086"/>
                </a:lnTo>
                <a:lnTo>
                  <a:pt x="150433" y="0"/>
                </a:lnTo>
                <a:lnTo>
                  <a:pt x="0" y="0"/>
                </a:lnTo>
                <a:lnTo>
                  <a:pt x="0" y="190086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092443" y="862656"/>
            <a:ext cx="146050" cy="185420"/>
          </a:xfrm>
          <a:custGeom>
            <a:avLst/>
            <a:gdLst/>
            <a:ahLst/>
            <a:cxnLst/>
            <a:rect l="l" t="t" r="r" b="b"/>
            <a:pathLst>
              <a:path w="146050" h="185419">
                <a:moveTo>
                  <a:pt x="0" y="185329"/>
                </a:moveTo>
                <a:lnTo>
                  <a:pt x="145677" y="185329"/>
                </a:lnTo>
                <a:lnTo>
                  <a:pt x="145677" y="0"/>
                </a:lnTo>
                <a:lnTo>
                  <a:pt x="0" y="0"/>
                </a:lnTo>
                <a:lnTo>
                  <a:pt x="0" y="185329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090064" y="637080"/>
            <a:ext cx="150495" cy="223520"/>
          </a:xfrm>
          <a:custGeom>
            <a:avLst/>
            <a:gdLst/>
            <a:ahLst/>
            <a:cxnLst/>
            <a:rect l="l" t="t" r="r" b="b"/>
            <a:pathLst>
              <a:path w="150494" h="223519">
                <a:moveTo>
                  <a:pt x="0" y="223198"/>
                </a:moveTo>
                <a:lnTo>
                  <a:pt x="150433" y="223198"/>
                </a:lnTo>
                <a:lnTo>
                  <a:pt x="150433" y="0"/>
                </a:lnTo>
                <a:lnTo>
                  <a:pt x="0" y="0"/>
                </a:lnTo>
                <a:lnTo>
                  <a:pt x="0" y="223198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092443" y="639458"/>
            <a:ext cx="146050" cy="218440"/>
          </a:xfrm>
          <a:custGeom>
            <a:avLst/>
            <a:gdLst/>
            <a:ahLst/>
            <a:cxnLst/>
            <a:rect l="l" t="t" r="r" b="b"/>
            <a:pathLst>
              <a:path w="146050" h="218440">
                <a:moveTo>
                  <a:pt x="0" y="218441"/>
                </a:moveTo>
                <a:lnTo>
                  <a:pt x="145677" y="218441"/>
                </a:lnTo>
                <a:lnTo>
                  <a:pt x="145677" y="0"/>
                </a:lnTo>
                <a:lnTo>
                  <a:pt x="0" y="0"/>
                </a:lnTo>
                <a:lnTo>
                  <a:pt x="0" y="218441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3341366" y="1505753"/>
            <a:ext cx="150495" cy="801370"/>
          </a:xfrm>
          <a:custGeom>
            <a:avLst/>
            <a:gdLst/>
            <a:ahLst/>
            <a:cxnLst/>
            <a:rect l="l" t="t" r="r" b="b"/>
            <a:pathLst>
              <a:path w="150495" h="801369">
                <a:moveTo>
                  <a:pt x="0" y="801223"/>
                </a:moveTo>
                <a:lnTo>
                  <a:pt x="150433" y="801223"/>
                </a:lnTo>
                <a:lnTo>
                  <a:pt x="150433" y="0"/>
                </a:lnTo>
                <a:lnTo>
                  <a:pt x="0" y="0"/>
                </a:lnTo>
                <a:lnTo>
                  <a:pt x="0" y="801223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343745" y="1508132"/>
            <a:ext cx="146050" cy="796925"/>
          </a:xfrm>
          <a:custGeom>
            <a:avLst/>
            <a:gdLst/>
            <a:ahLst/>
            <a:cxnLst/>
            <a:rect l="l" t="t" r="r" b="b"/>
            <a:pathLst>
              <a:path w="146050" h="796925">
                <a:moveTo>
                  <a:pt x="0" y="796467"/>
                </a:moveTo>
                <a:lnTo>
                  <a:pt x="145677" y="796467"/>
                </a:lnTo>
                <a:lnTo>
                  <a:pt x="145677" y="0"/>
                </a:lnTo>
                <a:lnTo>
                  <a:pt x="0" y="0"/>
                </a:lnTo>
                <a:lnTo>
                  <a:pt x="0" y="796467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341366" y="1129362"/>
            <a:ext cx="150433" cy="3763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3341366" y="868760"/>
            <a:ext cx="150495" cy="260985"/>
          </a:xfrm>
          <a:custGeom>
            <a:avLst/>
            <a:gdLst/>
            <a:ahLst/>
            <a:cxnLst/>
            <a:rect l="l" t="t" r="r" b="b"/>
            <a:pathLst>
              <a:path w="150495" h="260984">
                <a:moveTo>
                  <a:pt x="0" y="260602"/>
                </a:moveTo>
                <a:lnTo>
                  <a:pt x="150433" y="260602"/>
                </a:lnTo>
                <a:lnTo>
                  <a:pt x="150433" y="0"/>
                </a:lnTo>
                <a:lnTo>
                  <a:pt x="0" y="0"/>
                </a:lnTo>
                <a:lnTo>
                  <a:pt x="0" y="260602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343745" y="871138"/>
            <a:ext cx="146050" cy="255904"/>
          </a:xfrm>
          <a:custGeom>
            <a:avLst/>
            <a:gdLst/>
            <a:ahLst/>
            <a:cxnLst/>
            <a:rect l="l" t="t" r="r" b="b"/>
            <a:pathLst>
              <a:path w="146050" h="255905">
                <a:moveTo>
                  <a:pt x="0" y="255845"/>
                </a:moveTo>
                <a:lnTo>
                  <a:pt x="145677" y="255845"/>
                </a:lnTo>
                <a:lnTo>
                  <a:pt x="145677" y="0"/>
                </a:lnTo>
                <a:lnTo>
                  <a:pt x="0" y="0"/>
                </a:lnTo>
                <a:lnTo>
                  <a:pt x="0" y="255845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3341366" y="637080"/>
            <a:ext cx="150495" cy="231775"/>
          </a:xfrm>
          <a:custGeom>
            <a:avLst/>
            <a:gdLst/>
            <a:ahLst/>
            <a:cxnLst/>
            <a:rect l="l" t="t" r="r" b="b"/>
            <a:pathLst>
              <a:path w="150495" h="231775">
                <a:moveTo>
                  <a:pt x="0" y="231680"/>
                </a:moveTo>
                <a:lnTo>
                  <a:pt x="150433" y="231680"/>
                </a:lnTo>
                <a:lnTo>
                  <a:pt x="150433" y="0"/>
                </a:lnTo>
                <a:lnTo>
                  <a:pt x="0" y="0"/>
                </a:lnTo>
                <a:lnTo>
                  <a:pt x="0" y="231680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3343745" y="639458"/>
            <a:ext cx="146050" cy="227329"/>
          </a:xfrm>
          <a:custGeom>
            <a:avLst/>
            <a:gdLst/>
            <a:ahLst/>
            <a:cxnLst/>
            <a:rect l="l" t="t" r="r" b="b"/>
            <a:pathLst>
              <a:path w="146050" h="227330">
                <a:moveTo>
                  <a:pt x="0" y="226923"/>
                </a:moveTo>
                <a:lnTo>
                  <a:pt x="145677" y="226923"/>
                </a:lnTo>
                <a:lnTo>
                  <a:pt x="145677" y="0"/>
                </a:lnTo>
                <a:lnTo>
                  <a:pt x="0" y="0"/>
                </a:lnTo>
                <a:lnTo>
                  <a:pt x="0" y="226923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3592669" y="1625528"/>
            <a:ext cx="150495" cy="681990"/>
          </a:xfrm>
          <a:custGeom>
            <a:avLst/>
            <a:gdLst/>
            <a:ahLst/>
            <a:cxnLst/>
            <a:rect l="l" t="t" r="r" b="b"/>
            <a:pathLst>
              <a:path w="150495" h="681989">
                <a:moveTo>
                  <a:pt x="0" y="681448"/>
                </a:moveTo>
                <a:lnTo>
                  <a:pt x="150433" y="681448"/>
                </a:lnTo>
                <a:lnTo>
                  <a:pt x="150433" y="0"/>
                </a:lnTo>
                <a:lnTo>
                  <a:pt x="0" y="0"/>
                </a:lnTo>
                <a:lnTo>
                  <a:pt x="0" y="681448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3595047" y="1627906"/>
            <a:ext cx="146050" cy="676910"/>
          </a:xfrm>
          <a:custGeom>
            <a:avLst/>
            <a:gdLst/>
            <a:ahLst/>
            <a:cxnLst/>
            <a:rect l="l" t="t" r="r" b="b"/>
            <a:pathLst>
              <a:path w="146050" h="676910">
                <a:moveTo>
                  <a:pt x="0" y="676692"/>
                </a:moveTo>
                <a:lnTo>
                  <a:pt x="145677" y="676692"/>
                </a:lnTo>
                <a:lnTo>
                  <a:pt x="145677" y="0"/>
                </a:lnTo>
                <a:lnTo>
                  <a:pt x="0" y="0"/>
                </a:lnTo>
                <a:lnTo>
                  <a:pt x="0" y="676692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3592669" y="1535697"/>
            <a:ext cx="150495" cy="90170"/>
          </a:xfrm>
          <a:custGeom>
            <a:avLst/>
            <a:gdLst/>
            <a:ahLst/>
            <a:cxnLst/>
            <a:rect l="l" t="t" r="r" b="b"/>
            <a:pathLst>
              <a:path w="150495" h="90169">
                <a:moveTo>
                  <a:pt x="0" y="89831"/>
                </a:moveTo>
                <a:lnTo>
                  <a:pt x="150433" y="89831"/>
                </a:lnTo>
                <a:lnTo>
                  <a:pt x="150433" y="0"/>
                </a:lnTo>
                <a:lnTo>
                  <a:pt x="0" y="0"/>
                </a:lnTo>
                <a:lnTo>
                  <a:pt x="0" y="89831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3595047" y="1538075"/>
            <a:ext cx="146050" cy="85090"/>
          </a:xfrm>
          <a:custGeom>
            <a:avLst/>
            <a:gdLst/>
            <a:ahLst/>
            <a:cxnLst/>
            <a:rect l="l" t="t" r="r" b="b"/>
            <a:pathLst>
              <a:path w="146050" h="85090">
                <a:moveTo>
                  <a:pt x="0" y="85074"/>
                </a:moveTo>
                <a:lnTo>
                  <a:pt x="145677" y="85074"/>
                </a:lnTo>
                <a:lnTo>
                  <a:pt x="145677" y="0"/>
                </a:lnTo>
                <a:lnTo>
                  <a:pt x="0" y="0"/>
                </a:lnTo>
                <a:lnTo>
                  <a:pt x="0" y="85074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3592669" y="1288585"/>
            <a:ext cx="150495" cy="247650"/>
          </a:xfrm>
          <a:custGeom>
            <a:avLst/>
            <a:gdLst/>
            <a:ahLst/>
            <a:cxnLst/>
            <a:rect l="l" t="t" r="r" b="b"/>
            <a:pathLst>
              <a:path w="150495" h="247650">
                <a:moveTo>
                  <a:pt x="0" y="247112"/>
                </a:moveTo>
                <a:lnTo>
                  <a:pt x="150433" y="247112"/>
                </a:lnTo>
                <a:lnTo>
                  <a:pt x="150433" y="0"/>
                </a:lnTo>
                <a:lnTo>
                  <a:pt x="0" y="0"/>
                </a:lnTo>
                <a:lnTo>
                  <a:pt x="0" y="247112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3595047" y="1290963"/>
            <a:ext cx="146050" cy="242570"/>
          </a:xfrm>
          <a:custGeom>
            <a:avLst/>
            <a:gdLst/>
            <a:ahLst/>
            <a:cxnLst/>
            <a:rect l="l" t="t" r="r" b="b"/>
            <a:pathLst>
              <a:path w="146050" h="242569">
                <a:moveTo>
                  <a:pt x="0" y="242355"/>
                </a:moveTo>
                <a:lnTo>
                  <a:pt x="145677" y="242355"/>
                </a:lnTo>
                <a:lnTo>
                  <a:pt x="145677" y="0"/>
                </a:lnTo>
                <a:lnTo>
                  <a:pt x="0" y="0"/>
                </a:lnTo>
                <a:lnTo>
                  <a:pt x="0" y="242355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3592669" y="1221135"/>
            <a:ext cx="150495" cy="67945"/>
          </a:xfrm>
          <a:custGeom>
            <a:avLst/>
            <a:gdLst/>
            <a:ahLst/>
            <a:cxnLst/>
            <a:rect l="l" t="t" r="r" b="b"/>
            <a:pathLst>
              <a:path w="150495" h="67944">
                <a:moveTo>
                  <a:pt x="0" y="67449"/>
                </a:moveTo>
                <a:lnTo>
                  <a:pt x="150433" y="67449"/>
                </a:lnTo>
                <a:lnTo>
                  <a:pt x="150433" y="0"/>
                </a:lnTo>
                <a:lnTo>
                  <a:pt x="0" y="0"/>
                </a:lnTo>
                <a:lnTo>
                  <a:pt x="0" y="67449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3595047" y="1223513"/>
            <a:ext cx="146050" cy="62865"/>
          </a:xfrm>
          <a:custGeom>
            <a:avLst/>
            <a:gdLst/>
            <a:ahLst/>
            <a:cxnLst/>
            <a:rect l="l" t="t" r="r" b="b"/>
            <a:pathLst>
              <a:path w="146050" h="62865">
                <a:moveTo>
                  <a:pt x="0" y="62693"/>
                </a:moveTo>
                <a:lnTo>
                  <a:pt x="145677" y="62693"/>
                </a:lnTo>
                <a:lnTo>
                  <a:pt x="145677" y="0"/>
                </a:lnTo>
                <a:lnTo>
                  <a:pt x="0" y="0"/>
                </a:lnTo>
                <a:lnTo>
                  <a:pt x="0" y="62693"/>
                </a:lnTo>
                <a:close/>
              </a:path>
            </a:pathLst>
          </a:custGeom>
          <a:ln w="4756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3592669" y="1086337"/>
            <a:ext cx="150495" cy="135255"/>
          </a:xfrm>
          <a:custGeom>
            <a:avLst/>
            <a:gdLst/>
            <a:ahLst/>
            <a:cxnLst/>
            <a:rect l="l" t="t" r="r" b="b"/>
            <a:pathLst>
              <a:path w="150495" h="135255">
                <a:moveTo>
                  <a:pt x="0" y="134797"/>
                </a:moveTo>
                <a:lnTo>
                  <a:pt x="150433" y="134797"/>
                </a:lnTo>
                <a:lnTo>
                  <a:pt x="150433" y="0"/>
                </a:lnTo>
                <a:lnTo>
                  <a:pt x="0" y="0"/>
                </a:lnTo>
                <a:lnTo>
                  <a:pt x="0" y="134797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3595047" y="1088716"/>
            <a:ext cx="146050" cy="130175"/>
          </a:xfrm>
          <a:custGeom>
            <a:avLst/>
            <a:gdLst/>
            <a:ahLst/>
            <a:cxnLst/>
            <a:rect l="l" t="t" r="r" b="b"/>
            <a:pathLst>
              <a:path w="146050" h="130175">
                <a:moveTo>
                  <a:pt x="0" y="130041"/>
                </a:moveTo>
                <a:lnTo>
                  <a:pt x="145677" y="130041"/>
                </a:lnTo>
                <a:lnTo>
                  <a:pt x="145677" y="0"/>
                </a:lnTo>
                <a:lnTo>
                  <a:pt x="0" y="0"/>
                </a:lnTo>
                <a:lnTo>
                  <a:pt x="0" y="130041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3592669" y="809281"/>
            <a:ext cx="150495" cy="277495"/>
          </a:xfrm>
          <a:custGeom>
            <a:avLst/>
            <a:gdLst/>
            <a:ahLst/>
            <a:cxnLst/>
            <a:rect l="l" t="t" r="r" b="b"/>
            <a:pathLst>
              <a:path w="150495" h="277494">
                <a:moveTo>
                  <a:pt x="0" y="277055"/>
                </a:moveTo>
                <a:lnTo>
                  <a:pt x="150433" y="277055"/>
                </a:lnTo>
                <a:lnTo>
                  <a:pt x="150433" y="0"/>
                </a:lnTo>
                <a:lnTo>
                  <a:pt x="0" y="0"/>
                </a:lnTo>
                <a:lnTo>
                  <a:pt x="0" y="277055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3595047" y="811660"/>
            <a:ext cx="146050" cy="272415"/>
          </a:xfrm>
          <a:custGeom>
            <a:avLst/>
            <a:gdLst/>
            <a:ahLst/>
            <a:cxnLst/>
            <a:rect l="l" t="t" r="r" b="b"/>
            <a:pathLst>
              <a:path w="146050" h="272415">
                <a:moveTo>
                  <a:pt x="0" y="272299"/>
                </a:moveTo>
                <a:lnTo>
                  <a:pt x="145677" y="272299"/>
                </a:lnTo>
                <a:lnTo>
                  <a:pt x="145677" y="0"/>
                </a:lnTo>
                <a:lnTo>
                  <a:pt x="0" y="0"/>
                </a:lnTo>
                <a:lnTo>
                  <a:pt x="0" y="272299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3592669" y="637080"/>
            <a:ext cx="150495" cy="172720"/>
          </a:xfrm>
          <a:custGeom>
            <a:avLst/>
            <a:gdLst/>
            <a:ahLst/>
            <a:cxnLst/>
            <a:rect l="l" t="t" r="r" b="b"/>
            <a:pathLst>
              <a:path w="150495" h="172720">
                <a:moveTo>
                  <a:pt x="0" y="172201"/>
                </a:moveTo>
                <a:lnTo>
                  <a:pt x="150433" y="172201"/>
                </a:lnTo>
                <a:lnTo>
                  <a:pt x="150433" y="0"/>
                </a:lnTo>
                <a:lnTo>
                  <a:pt x="0" y="0"/>
                </a:lnTo>
                <a:lnTo>
                  <a:pt x="0" y="172201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3595047" y="639458"/>
            <a:ext cx="146050" cy="167640"/>
          </a:xfrm>
          <a:custGeom>
            <a:avLst/>
            <a:gdLst/>
            <a:ahLst/>
            <a:cxnLst/>
            <a:rect l="l" t="t" r="r" b="b"/>
            <a:pathLst>
              <a:path w="146050" h="167640">
                <a:moveTo>
                  <a:pt x="0" y="167445"/>
                </a:moveTo>
                <a:lnTo>
                  <a:pt x="145677" y="167445"/>
                </a:lnTo>
                <a:lnTo>
                  <a:pt x="145677" y="0"/>
                </a:lnTo>
                <a:lnTo>
                  <a:pt x="0" y="0"/>
                </a:lnTo>
                <a:lnTo>
                  <a:pt x="0" y="167445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966106" y="553891"/>
            <a:ext cx="0" cy="1753235"/>
          </a:xfrm>
          <a:custGeom>
            <a:avLst/>
            <a:gdLst/>
            <a:ahLst/>
            <a:cxnLst/>
            <a:rect l="l" t="t" r="r" b="b"/>
            <a:pathLst>
              <a:path h="1753235">
                <a:moveTo>
                  <a:pt x="0" y="1753085"/>
                </a:moveTo>
                <a:lnTo>
                  <a:pt x="0" y="0"/>
                </a:lnTo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933097" y="2306977"/>
            <a:ext cx="33020" cy="0"/>
          </a:xfrm>
          <a:custGeom>
            <a:avLst/>
            <a:gdLst/>
            <a:ahLst/>
            <a:cxnLst/>
            <a:rect l="l" t="t" r="r" b="b"/>
            <a:pathLst>
              <a:path w="33019">
                <a:moveTo>
                  <a:pt x="33009" y="0"/>
                </a:moveTo>
                <a:lnTo>
                  <a:pt x="0" y="0"/>
                </a:lnTo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 txBox="1"/>
          <p:nvPr/>
        </p:nvSpPr>
        <p:spPr>
          <a:xfrm>
            <a:off x="802461" y="2267999"/>
            <a:ext cx="121920" cy="7810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650" dirty="0">
                <a:latin typeface="Tahoma"/>
                <a:cs typeface="Tahoma"/>
              </a:rPr>
              <a:t>0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08" name="object 208"/>
          <p:cNvSpPr/>
          <p:nvPr/>
        </p:nvSpPr>
        <p:spPr>
          <a:xfrm>
            <a:off x="933097" y="1972997"/>
            <a:ext cx="33020" cy="0"/>
          </a:xfrm>
          <a:custGeom>
            <a:avLst/>
            <a:gdLst/>
            <a:ahLst/>
            <a:cxnLst/>
            <a:rect l="l" t="t" r="r" b="b"/>
            <a:pathLst>
              <a:path w="33019">
                <a:moveTo>
                  <a:pt x="33009" y="0"/>
                </a:moveTo>
                <a:lnTo>
                  <a:pt x="0" y="0"/>
                </a:lnTo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 txBox="1"/>
          <p:nvPr/>
        </p:nvSpPr>
        <p:spPr>
          <a:xfrm>
            <a:off x="802461" y="1907780"/>
            <a:ext cx="121920" cy="13081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650" spc="-5" dirty="0">
                <a:latin typeface="Tahoma"/>
                <a:cs typeface="Tahoma"/>
              </a:rPr>
              <a:t>20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0" name="object 210"/>
          <p:cNvSpPr/>
          <p:nvPr/>
        </p:nvSpPr>
        <p:spPr>
          <a:xfrm>
            <a:off x="933097" y="1639018"/>
            <a:ext cx="33020" cy="0"/>
          </a:xfrm>
          <a:custGeom>
            <a:avLst/>
            <a:gdLst/>
            <a:ahLst/>
            <a:cxnLst/>
            <a:rect l="l" t="t" r="r" b="b"/>
            <a:pathLst>
              <a:path w="33019">
                <a:moveTo>
                  <a:pt x="33009" y="0"/>
                </a:moveTo>
                <a:lnTo>
                  <a:pt x="0" y="0"/>
                </a:lnTo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933097" y="1305039"/>
            <a:ext cx="33020" cy="0"/>
          </a:xfrm>
          <a:custGeom>
            <a:avLst/>
            <a:gdLst/>
            <a:ahLst/>
            <a:cxnLst/>
            <a:rect l="l" t="t" r="r" b="b"/>
            <a:pathLst>
              <a:path w="33019">
                <a:moveTo>
                  <a:pt x="33009" y="0"/>
                </a:moveTo>
                <a:lnTo>
                  <a:pt x="0" y="0"/>
                </a:lnTo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 txBox="1"/>
          <p:nvPr/>
        </p:nvSpPr>
        <p:spPr>
          <a:xfrm>
            <a:off x="802461" y="1239821"/>
            <a:ext cx="121920" cy="46482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  <a:tabLst>
                <a:tab pos="346075" algn="l"/>
              </a:tabLst>
            </a:pPr>
            <a:r>
              <a:rPr sz="650" spc="-5" dirty="0">
                <a:latin typeface="Tahoma"/>
                <a:cs typeface="Tahoma"/>
              </a:rPr>
              <a:t>4</a:t>
            </a:r>
            <a:r>
              <a:rPr sz="650" dirty="0">
                <a:latin typeface="Tahoma"/>
                <a:cs typeface="Tahoma"/>
              </a:rPr>
              <a:t>0	</a:t>
            </a:r>
            <a:r>
              <a:rPr sz="650" spc="-5" dirty="0">
                <a:latin typeface="Tahoma"/>
                <a:cs typeface="Tahoma"/>
              </a:rPr>
              <a:t>60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3" name="object 213"/>
          <p:cNvSpPr/>
          <p:nvPr/>
        </p:nvSpPr>
        <p:spPr>
          <a:xfrm>
            <a:off x="933097" y="971059"/>
            <a:ext cx="33020" cy="0"/>
          </a:xfrm>
          <a:custGeom>
            <a:avLst/>
            <a:gdLst/>
            <a:ahLst/>
            <a:cxnLst/>
            <a:rect l="l" t="t" r="r" b="b"/>
            <a:pathLst>
              <a:path w="33019">
                <a:moveTo>
                  <a:pt x="33009" y="0"/>
                </a:moveTo>
                <a:lnTo>
                  <a:pt x="0" y="0"/>
                </a:lnTo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 txBox="1"/>
          <p:nvPr/>
        </p:nvSpPr>
        <p:spPr>
          <a:xfrm>
            <a:off x="802461" y="905841"/>
            <a:ext cx="121920" cy="13081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650" spc="-5" dirty="0">
                <a:latin typeface="Tahoma"/>
                <a:cs typeface="Tahoma"/>
              </a:rPr>
              <a:t>80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5" name="object 215"/>
          <p:cNvSpPr/>
          <p:nvPr/>
        </p:nvSpPr>
        <p:spPr>
          <a:xfrm>
            <a:off x="933097" y="637080"/>
            <a:ext cx="33020" cy="0"/>
          </a:xfrm>
          <a:custGeom>
            <a:avLst/>
            <a:gdLst/>
            <a:ahLst/>
            <a:cxnLst/>
            <a:rect l="l" t="t" r="r" b="b"/>
            <a:pathLst>
              <a:path w="33019">
                <a:moveTo>
                  <a:pt x="33009" y="0"/>
                </a:moveTo>
                <a:lnTo>
                  <a:pt x="0" y="0"/>
                </a:lnTo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 txBox="1"/>
          <p:nvPr/>
        </p:nvSpPr>
        <p:spPr>
          <a:xfrm>
            <a:off x="802461" y="545603"/>
            <a:ext cx="121920" cy="18351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650" spc="-5" dirty="0">
                <a:latin typeface="Tahoma"/>
                <a:cs typeface="Tahoma"/>
              </a:rPr>
              <a:t>100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7" name="object 217"/>
          <p:cNvSpPr txBox="1"/>
          <p:nvPr/>
        </p:nvSpPr>
        <p:spPr>
          <a:xfrm>
            <a:off x="737770" y="1225910"/>
            <a:ext cx="121920" cy="40957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650" spc="-20" dirty="0">
                <a:latin typeface="Tahoma"/>
                <a:cs typeface="Tahoma"/>
              </a:rPr>
              <a:t>%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45" dirty="0">
                <a:latin typeface="Tahoma"/>
                <a:cs typeface="Tahoma"/>
              </a:rPr>
              <a:t>Events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8" name="object 218"/>
          <p:cNvSpPr/>
          <p:nvPr/>
        </p:nvSpPr>
        <p:spPr>
          <a:xfrm>
            <a:off x="966106" y="2306977"/>
            <a:ext cx="2890520" cy="0"/>
          </a:xfrm>
          <a:custGeom>
            <a:avLst/>
            <a:gdLst/>
            <a:ahLst/>
            <a:cxnLst/>
            <a:rect l="l" t="t" r="r" b="b"/>
            <a:pathLst>
              <a:path w="2890520">
                <a:moveTo>
                  <a:pt x="0" y="0"/>
                </a:moveTo>
                <a:lnTo>
                  <a:pt x="2890332" y="0"/>
                </a:lnTo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 txBox="1"/>
          <p:nvPr/>
        </p:nvSpPr>
        <p:spPr>
          <a:xfrm>
            <a:off x="1049624" y="2302555"/>
            <a:ext cx="2736215" cy="125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50" spc="55" dirty="0">
                <a:latin typeface="Tahoma"/>
                <a:cs typeface="Tahoma"/>
              </a:rPr>
              <a:t>2009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5" dirty="0">
                <a:latin typeface="Tahoma"/>
                <a:cs typeface="Tahoma"/>
              </a:rPr>
              <a:t>2010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5" dirty="0">
                <a:latin typeface="Tahoma"/>
                <a:cs typeface="Tahoma"/>
              </a:rPr>
              <a:t>2011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5" dirty="0">
                <a:latin typeface="Tahoma"/>
                <a:cs typeface="Tahoma"/>
              </a:rPr>
              <a:t>2012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5" dirty="0">
                <a:latin typeface="Tahoma"/>
                <a:cs typeface="Tahoma"/>
              </a:rPr>
              <a:t>2013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5" dirty="0">
                <a:latin typeface="Tahoma"/>
                <a:cs typeface="Tahoma"/>
              </a:rPr>
              <a:t>2014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5" dirty="0">
                <a:latin typeface="Tahoma"/>
                <a:cs typeface="Tahoma"/>
              </a:rPr>
              <a:t>2015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5" dirty="0">
                <a:latin typeface="Tahoma"/>
                <a:cs typeface="Tahoma"/>
              </a:rPr>
              <a:t>2016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5" dirty="0">
                <a:latin typeface="Tahoma"/>
                <a:cs typeface="Tahoma"/>
              </a:rPr>
              <a:t>2017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5" dirty="0">
                <a:latin typeface="Tahoma"/>
                <a:cs typeface="Tahoma"/>
              </a:rPr>
              <a:t>2018</a:t>
            </a:r>
            <a:r>
              <a:rPr sz="650" spc="110" dirty="0">
                <a:latin typeface="Tahoma"/>
                <a:cs typeface="Tahoma"/>
              </a:rPr>
              <a:t> </a:t>
            </a:r>
            <a:r>
              <a:rPr sz="650" spc="50" dirty="0">
                <a:latin typeface="Tahoma"/>
                <a:cs typeface="Tahoma"/>
              </a:rPr>
              <a:t>2019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20" name="object 220"/>
          <p:cNvSpPr/>
          <p:nvPr/>
        </p:nvSpPr>
        <p:spPr>
          <a:xfrm>
            <a:off x="994619" y="2467630"/>
            <a:ext cx="2833370" cy="269875"/>
          </a:xfrm>
          <a:custGeom>
            <a:avLst/>
            <a:gdLst/>
            <a:ahLst/>
            <a:cxnLst/>
            <a:rect l="l" t="t" r="r" b="b"/>
            <a:pathLst>
              <a:path w="2833370" h="269875">
                <a:moveTo>
                  <a:pt x="0" y="269493"/>
                </a:moveTo>
                <a:lnTo>
                  <a:pt x="2833306" y="269493"/>
                </a:lnTo>
                <a:lnTo>
                  <a:pt x="2833306" y="0"/>
                </a:lnTo>
                <a:lnTo>
                  <a:pt x="0" y="0"/>
                </a:lnTo>
                <a:lnTo>
                  <a:pt x="0" y="26949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996997" y="2470009"/>
            <a:ext cx="2828925" cy="264795"/>
          </a:xfrm>
          <a:custGeom>
            <a:avLst/>
            <a:gdLst/>
            <a:ahLst/>
            <a:cxnLst/>
            <a:rect l="l" t="t" r="r" b="b"/>
            <a:pathLst>
              <a:path w="2828925" h="264794">
                <a:moveTo>
                  <a:pt x="0" y="264736"/>
                </a:moveTo>
                <a:lnTo>
                  <a:pt x="2828549" y="264736"/>
                </a:lnTo>
                <a:lnTo>
                  <a:pt x="2828549" y="0"/>
                </a:lnTo>
                <a:lnTo>
                  <a:pt x="0" y="0"/>
                </a:lnTo>
                <a:lnTo>
                  <a:pt x="0" y="264736"/>
                </a:lnTo>
                <a:close/>
              </a:path>
            </a:pathLst>
          </a:custGeom>
          <a:ln w="47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1030286" y="2544585"/>
            <a:ext cx="274320" cy="0"/>
          </a:xfrm>
          <a:custGeom>
            <a:avLst/>
            <a:gdLst/>
            <a:ahLst/>
            <a:cxnLst/>
            <a:rect l="l" t="t" r="r" b="b"/>
            <a:pathLst>
              <a:path w="274319">
                <a:moveTo>
                  <a:pt x="0" y="0"/>
                </a:moveTo>
                <a:lnTo>
                  <a:pt x="274092" y="0"/>
                </a:lnTo>
              </a:path>
            </a:pathLst>
          </a:custGeom>
          <a:ln w="82575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1032664" y="2505675"/>
            <a:ext cx="269875" cy="78105"/>
          </a:xfrm>
          <a:custGeom>
            <a:avLst/>
            <a:gdLst/>
            <a:ahLst/>
            <a:cxnLst/>
            <a:rect l="l" t="t" r="r" b="b"/>
            <a:pathLst>
              <a:path w="269875" h="78105">
                <a:moveTo>
                  <a:pt x="0" y="77818"/>
                </a:moveTo>
                <a:lnTo>
                  <a:pt x="269335" y="77818"/>
                </a:lnTo>
                <a:lnTo>
                  <a:pt x="269335" y="0"/>
                </a:lnTo>
                <a:lnTo>
                  <a:pt x="0" y="0"/>
                </a:lnTo>
                <a:lnTo>
                  <a:pt x="0" y="77818"/>
                </a:lnTo>
                <a:close/>
              </a:path>
            </a:pathLst>
          </a:custGeom>
          <a:ln w="4756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760278" y="2544585"/>
            <a:ext cx="274320" cy="0"/>
          </a:xfrm>
          <a:custGeom>
            <a:avLst/>
            <a:gdLst/>
            <a:ahLst/>
            <a:cxnLst/>
            <a:rect l="l" t="t" r="r" b="b"/>
            <a:pathLst>
              <a:path w="274319">
                <a:moveTo>
                  <a:pt x="0" y="0"/>
                </a:moveTo>
                <a:lnTo>
                  <a:pt x="274092" y="0"/>
                </a:lnTo>
              </a:path>
            </a:pathLst>
          </a:custGeom>
          <a:ln w="82575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1762657" y="2505675"/>
            <a:ext cx="269875" cy="78105"/>
          </a:xfrm>
          <a:custGeom>
            <a:avLst/>
            <a:gdLst/>
            <a:ahLst/>
            <a:cxnLst/>
            <a:rect l="l" t="t" r="r" b="b"/>
            <a:pathLst>
              <a:path w="269875" h="78105">
                <a:moveTo>
                  <a:pt x="0" y="77818"/>
                </a:moveTo>
                <a:lnTo>
                  <a:pt x="269335" y="77818"/>
                </a:lnTo>
                <a:lnTo>
                  <a:pt x="269335" y="0"/>
                </a:lnTo>
                <a:lnTo>
                  <a:pt x="0" y="0"/>
                </a:lnTo>
                <a:lnTo>
                  <a:pt x="0" y="77818"/>
                </a:lnTo>
                <a:close/>
              </a:path>
            </a:pathLst>
          </a:custGeom>
          <a:ln w="4756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2447552" y="2544585"/>
            <a:ext cx="274320" cy="0"/>
          </a:xfrm>
          <a:custGeom>
            <a:avLst/>
            <a:gdLst/>
            <a:ahLst/>
            <a:cxnLst/>
            <a:rect l="l" t="t" r="r" b="b"/>
            <a:pathLst>
              <a:path w="274319">
                <a:moveTo>
                  <a:pt x="0" y="0"/>
                </a:moveTo>
                <a:lnTo>
                  <a:pt x="274092" y="0"/>
                </a:lnTo>
              </a:path>
            </a:pathLst>
          </a:custGeom>
          <a:ln w="82575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2449931" y="2505675"/>
            <a:ext cx="269875" cy="78105"/>
          </a:xfrm>
          <a:custGeom>
            <a:avLst/>
            <a:gdLst/>
            <a:ahLst/>
            <a:cxnLst/>
            <a:rect l="l" t="t" r="r" b="b"/>
            <a:pathLst>
              <a:path w="269875" h="78105">
                <a:moveTo>
                  <a:pt x="0" y="77818"/>
                </a:moveTo>
                <a:lnTo>
                  <a:pt x="269335" y="77818"/>
                </a:lnTo>
                <a:lnTo>
                  <a:pt x="269335" y="0"/>
                </a:lnTo>
                <a:lnTo>
                  <a:pt x="0" y="0"/>
                </a:lnTo>
                <a:lnTo>
                  <a:pt x="0" y="77818"/>
                </a:lnTo>
                <a:close/>
              </a:path>
            </a:pathLst>
          </a:custGeom>
          <a:ln w="4756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3277902" y="2544585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>
                <a:moveTo>
                  <a:pt x="0" y="0"/>
                </a:moveTo>
                <a:lnTo>
                  <a:pt x="274092" y="0"/>
                </a:lnTo>
              </a:path>
            </a:pathLst>
          </a:custGeom>
          <a:ln w="82575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3280280" y="2505675"/>
            <a:ext cx="269875" cy="78105"/>
          </a:xfrm>
          <a:custGeom>
            <a:avLst/>
            <a:gdLst/>
            <a:ahLst/>
            <a:cxnLst/>
            <a:rect l="l" t="t" r="r" b="b"/>
            <a:pathLst>
              <a:path w="269875" h="78105">
                <a:moveTo>
                  <a:pt x="0" y="77818"/>
                </a:moveTo>
                <a:lnTo>
                  <a:pt x="269335" y="77818"/>
                </a:lnTo>
                <a:lnTo>
                  <a:pt x="269335" y="0"/>
                </a:lnTo>
                <a:lnTo>
                  <a:pt x="0" y="0"/>
                </a:lnTo>
                <a:lnTo>
                  <a:pt x="0" y="77818"/>
                </a:lnTo>
                <a:close/>
              </a:path>
            </a:pathLst>
          </a:custGeom>
          <a:ln w="4756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1030286" y="2660169"/>
            <a:ext cx="274320" cy="0"/>
          </a:xfrm>
          <a:custGeom>
            <a:avLst/>
            <a:gdLst/>
            <a:ahLst/>
            <a:cxnLst/>
            <a:rect l="l" t="t" r="r" b="b"/>
            <a:pathLst>
              <a:path w="274319">
                <a:moveTo>
                  <a:pt x="0" y="0"/>
                </a:moveTo>
                <a:lnTo>
                  <a:pt x="274092" y="0"/>
                </a:lnTo>
              </a:path>
            </a:pathLst>
          </a:custGeom>
          <a:ln w="82575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1032664" y="2621260"/>
            <a:ext cx="269875" cy="78105"/>
          </a:xfrm>
          <a:custGeom>
            <a:avLst/>
            <a:gdLst/>
            <a:ahLst/>
            <a:cxnLst/>
            <a:rect l="l" t="t" r="r" b="b"/>
            <a:pathLst>
              <a:path w="269875" h="78105">
                <a:moveTo>
                  <a:pt x="0" y="77818"/>
                </a:moveTo>
                <a:lnTo>
                  <a:pt x="269335" y="77818"/>
                </a:lnTo>
                <a:lnTo>
                  <a:pt x="269335" y="0"/>
                </a:lnTo>
                <a:lnTo>
                  <a:pt x="0" y="0"/>
                </a:lnTo>
                <a:lnTo>
                  <a:pt x="0" y="77818"/>
                </a:lnTo>
                <a:close/>
              </a:path>
            </a:pathLst>
          </a:custGeom>
          <a:ln w="4756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1760278" y="2660169"/>
            <a:ext cx="274320" cy="0"/>
          </a:xfrm>
          <a:custGeom>
            <a:avLst/>
            <a:gdLst/>
            <a:ahLst/>
            <a:cxnLst/>
            <a:rect l="l" t="t" r="r" b="b"/>
            <a:pathLst>
              <a:path w="274319">
                <a:moveTo>
                  <a:pt x="0" y="0"/>
                </a:moveTo>
                <a:lnTo>
                  <a:pt x="274092" y="0"/>
                </a:lnTo>
              </a:path>
            </a:pathLst>
          </a:custGeom>
          <a:ln w="82575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1762657" y="2621260"/>
            <a:ext cx="269875" cy="78105"/>
          </a:xfrm>
          <a:custGeom>
            <a:avLst/>
            <a:gdLst/>
            <a:ahLst/>
            <a:cxnLst/>
            <a:rect l="l" t="t" r="r" b="b"/>
            <a:pathLst>
              <a:path w="269875" h="78105">
                <a:moveTo>
                  <a:pt x="0" y="77818"/>
                </a:moveTo>
                <a:lnTo>
                  <a:pt x="269335" y="77818"/>
                </a:lnTo>
                <a:lnTo>
                  <a:pt x="269335" y="0"/>
                </a:lnTo>
                <a:lnTo>
                  <a:pt x="0" y="0"/>
                </a:lnTo>
                <a:lnTo>
                  <a:pt x="0" y="77818"/>
                </a:lnTo>
                <a:close/>
              </a:path>
            </a:pathLst>
          </a:custGeom>
          <a:ln w="4756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2447552" y="2660169"/>
            <a:ext cx="274320" cy="0"/>
          </a:xfrm>
          <a:custGeom>
            <a:avLst/>
            <a:gdLst/>
            <a:ahLst/>
            <a:cxnLst/>
            <a:rect l="l" t="t" r="r" b="b"/>
            <a:pathLst>
              <a:path w="274319">
                <a:moveTo>
                  <a:pt x="0" y="0"/>
                </a:moveTo>
                <a:lnTo>
                  <a:pt x="274092" y="0"/>
                </a:lnTo>
              </a:path>
            </a:pathLst>
          </a:custGeom>
          <a:ln w="82575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2449931" y="2621260"/>
            <a:ext cx="269875" cy="78105"/>
          </a:xfrm>
          <a:custGeom>
            <a:avLst/>
            <a:gdLst/>
            <a:ahLst/>
            <a:cxnLst/>
            <a:rect l="l" t="t" r="r" b="b"/>
            <a:pathLst>
              <a:path w="269875" h="78105">
                <a:moveTo>
                  <a:pt x="0" y="77818"/>
                </a:moveTo>
                <a:lnTo>
                  <a:pt x="269335" y="77818"/>
                </a:lnTo>
                <a:lnTo>
                  <a:pt x="269335" y="0"/>
                </a:lnTo>
                <a:lnTo>
                  <a:pt x="0" y="0"/>
                </a:lnTo>
                <a:lnTo>
                  <a:pt x="0" y="77818"/>
                </a:lnTo>
                <a:close/>
              </a:path>
            </a:pathLst>
          </a:custGeom>
          <a:ln w="4756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 txBox="1"/>
          <p:nvPr/>
        </p:nvSpPr>
        <p:spPr>
          <a:xfrm>
            <a:off x="1348323" y="2461737"/>
            <a:ext cx="1059180" cy="25717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  <a:tabLst>
                <a:tab pos="729615" algn="l"/>
              </a:tabLst>
            </a:pPr>
            <a:r>
              <a:rPr sz="650" spc="40" dirty="0">
                <a:latin typeface="Tahoma"/>
                <a:cs typeface="Tahoma"/>
              </a:rPr>
              <a:t>Asia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50" dirty="0">
                <a:latin typeface="Tahoma"/>
                <a:cs typeface="Tahoma"/>
              </a:rPr>
              <a:t>EM	</a:t>
            </a:r>
            <a:r>
              <a:rPr sz="650" spc="45" dirty="0">
                <a:latin typeface="Tahoma"/>
                <a:cs typeface="Tahoma"/>
              </a:rPr>
              <a:t>EU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45" dirty="0">
                <a:latin typeface="Tahoma"/>
                <a:cs typeface="Tahoma"/>
              </a:rPr>
              <a:t>EM</a:t>
            </a:r>
            <a:endParaRPr sz="6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30"/>
              </a:spcBef>
              <a:tabLst>
                <a:tab pos="729615" algn="l"/>
              </a:tabLst>
            </a:pPr>
            <a:r>
              <a:rPr sz="650" spc="40" dirty="0">
                <a:latin typeface="Tahoma"/>
                <a:cs typeface="Tahoma"/>
              </a:rPr>
              <a:t>Asia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40" dirty="0">
                <a:latin typeface="Tahoma"/>
                <a:cs typeface="Tahoma"/>
              </a:rPr>
              <a:t>adv.	</a:t>
            </a:r>
            <a:r>
              <a:rPr sz="650" spc="45" dirty="0">
                <a:latin typeface="Tahoma"/>
                <a:cs typeface="Tahoma"/>
              </a:rPr>
              <a:t>EU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40" dirty="0">
                <a:latin typeface="Tahoma"/>
                <a:cs typeface="Tahoma"/>
              </a:rPr>
              <a:t>adv.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37" name="object 237"/>
          <p:cNvSpPr txBox="1"/>
          <p:nvPr/>
        </p:nvSpPr>
        <p:spPr>
          <a:xfrm>
            <a:off x="2765589" y="2461737"/>
            <a:ext cx="1081405" cy="25717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  <a:tabLst>
                <a:tab pos="829944" algn="l"/>
              </a:tabLst>
            </a:pPr>
            <a:r>
              <a:rPr sz="650" spc="50" dirty="0">
                <a:latin typeface="Tahoma"/>
                <a:cs typeface="Tahoma"/>
              </a:rPr>
              <a:t>Latam	</a:t>
            </a:r>
            <a:r>
              <a:rPr sz="650" spc="35" dirty="0">
                <a:latin typeface="Tahoma"/>
                <a:cs typeface="Tahoma"/>
              </a:rPr>
              <a:t>Africa</a:t>
            </a:r>
            <a:endParaRPr sz="6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650" spc="35" dirty="0">
                <a:latin typeface="Tahoma"/>
                <a:cs typeface="Tahoma"/>
              </a:rPr>
              <a:t>North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40" dirty="0">
                <a:latin typeface="Tahoma"/>
                <a:cs typeface="Tahoma"/>
              </a:rPr>
              <a:t>Amer.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38" name="object 238"/>
          <p:cNvSpPr/>
          <p:nvPr/>
        </p:nvSpPr>
        <p:spPr>
          <a:xfrm>
            <a:off x="360005" y="3065472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204644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04644" y="101221"/>
                </a:lnTo>
                <a:lnTo>
                  <a:pt x="224295" y="97228"/>
                </a:lnTo>
                <a:lnTo>
                  <a:pt x="240388" y="86354"/>
                </a:lnTo>
                <a:lnTo>
                  <a:pt x="251261" y="70262"/>
                </a:lnTo>
                <a:lnTo>
                  <a:pt x="255255" y="50610"/>
                </a:lnTo>
                <a:lnTo>
                  <a:pt x="251261" y="30959"/>
                </a:lnTo>
                <a:lnTo>
                  <a:pt x="240388" y="14866"/>
                </a:lnTo>
                <a:lnTo>
                  <a:pt x="224295" y="3993"/>
                </a:lnTo>
                <a:lnTo>
                  <a:pt x="204644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360005" y="3065472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04644" y="0"/>
                </a:lnTo>
                <a:lnTo>
                  <a:pt x="224295" y="3993"/>
                </a:lnTo>
                <a:lnTo>
                  <a:pt x="240388" y="14866"/>
                </a:lnTo>
                <a:lnTo>
                  <a:pt x="251261" y="30959"/>
                </a:lnTo>
                <a:lnTo>
                  <a:pt x="255255" y="50610"/>
                </a:lnTo>
                <a:lnTo>
                  <a:pt x="251261" y="70262"/>
                </a:lnTo>
                <a:lnTo>
                  <a:pt x="240388" y="86354"/>
                </a:lnTo>
                <a:lnTo>
                  <a:pt x="224295" y="97228"/>
                </a:lnTo>
                <a:lnTo>
                  <a:pt x="204644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 txBox="1"/>
          <p:nvPr/>
        </p:nvSpPr>
        <p:spPr>
          <a:xfrm>
            <a:off x="397916" y="3052780"/>
            <a:ext cx="17970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15" dirty="0">
                <a:solidFill>
                  <a:srgbClr val="FFFFFF"/>
                </a:solidFill>
                <a:latin typeface="Gill Sans MT"/>
                <a:cs typeface="Gill Sans MT"/>
                <a:hlinkClick r:id="rId3" action="ppaction://hlinksldjump"/>
              </a:rPr>
              <a:t>Back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241" name="object 241"/>
          <p:cNvSpPr txBox="1"/>
          <p:nvPr/>
        </p:nvSpPr>
        <p:spPr>
          <a:xfrm>
            <a:off x="4402785" y="3209784"/>
            <a:ext cx="120014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18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875789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E09300"/>
                </a:solidFill>
              </a:rPr>
              <a:t>Distribution </a:t>
            </a:r>
            <a:r>
              <a:rPr sz="1200" spc="15" dirty="0">
                <a:solidFill>
                  <a:srgbClr val="E09300"/>
                </a:solidFill>
              </a:rPr>
              <a:t>of </a:t>
            </a:r>
            <a:r>
              <a:rPr sz="1200" spc="-30" dirty="0">
                <a:solidFill>
                  <a:srgbClr val="E09300"/>
                </a:solidFill>
              </a:rPr>
              <a:t>event</a:t>
            </a:r>
            <a:r>
              <a:rPr sz="1200" spc="-145" dirty="0">
                <a:solidFill>
                  <a:srgbClr val="E09300"/>
                </a:solidFill>
              </a:rPr>
              <a:t> </a:t>
            </a:r>
            <a:r>
              <a:rPr sz="1200" spc="-20" dirty="0">
                <a:solidFill>
                  <a:srgbClr val="E09300"/>
                </a:solidFill>
              </a:rPr>
              <a:t>types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3502660" cy="0"/>
          </a:xfrm>
          <a:custGeom>
            <a:avLst/>
            <a:gdLst/>
            <a:ahLst/>
            <a:cxnLst/>
            <a:rect l="l" t="t" r="r" b="b"/>
            <a:pathLst>
              <a:path w="3502660">
                <a:moveTo>
                  <a:pt x="0" y="0"/>
                </a:moveTo>
                <a:lnTo>
                  <a:pt x="3502100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3788" y="470545"/>
            <a:ext cx="3522345" cy="2561590"/>
          </a:xfrm>
          <a:custGeom>
            <a:avLst/>
            <a:gdLst/>
            <a:ahLst/>
            <a:cxnLst/>
            <a:rect l="l" t="t" r="r" b="b"/>
            <a:pathLst>
              <a:path w="3522345" h="2561590">
                <a:moveTo>
                  <a:pt x="0" y="2561274"/>
                </a:moveTo>
                <a:lnTo>
                  <a:pt x="3521752" y="2561274"/>
                </a:lnTo>
                <a:lnTo>
                  <a:pt x="3521752" y="0"/>
                </a:lnTo>
                <a:lnTo>
                  <a:pt x="0" y="0"/>
                </a:lnTo>
                <a:lnTo>
                  <a:pt x="0" y="25612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6349" y="473107"/>
            <a:ext cx="3516629" cy="2556510"/>
          </a:xfrm>
          <a:custGeom>
            <a:avLst/>
            <a:gdLst/>
            <a:ahLst/>
            <a:cxnLst/>
            <a:rect l="l" t="t" r="r" b="b"/>
            <a:pathLst>
              <a:path w="3516629" h="2556510">
                <a:moveTo>
                  <a:pt x="0" y="2556151"/>
                </a:moveTo>
                <a:lnTo>
                  <a:pt x="3516629" y="2556151"/>
                </a:lnTo>
                <a:lnTo>
                  <a:pt x="3516629" y="0"/>
                </a:lnTo>
                <a:lnTo>
                  <a:pt x="0" y="0"/>
                </a:lnTo>
                <a:lnTo>
                  <a:pt x="0" y="2556151"/>
                </a:lnTo>
                <a:close/>
              </a:path>
            </a:pathLst>
          </a:custGeom>
          <a:ln w="512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40798" y="562804"/>
            <a:ext cx="3032760" cy="1883410"/>
          </a:xfrm>
          <a:custGeom>
            <a:avLst/>
            <a:gdLst/>
            <a:ahLst/>
            <a:cxnLst/>
            <a:rect l="l" t="t" r="r" b="b"/>
            <a:pathLst>
              <a:path w="3032760" h="1883410">
                <a:moveTo>
                  <a:pt x="0" y="1882815"/>
                </a:moveTo>
                <a:lnTo>
                  <a:pt x="3032483" y="1882815"/>
                </a:lnTo>
                <a:lnTo>
                  <a:pt x="3032483" y="0"/>
                </a:lnTo>
                <a:lnTo>
                  <a:pt x="0" y="0"/>
                </a:lnTo>
                <a:lnTo>
                  <a:pt x="0" y="1882815"/>
                </a:lnTo>
                <a:close/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38237" y="2448181"/>
            <a:ext cx="3037840" cy="0"/>
          </a:xfrm>
          <a:custGeom>
            <a:avLst/>
            <a:gdLst/>
            <a:ahLst/>
            <a:cxnLst/>
            <a:rect l="l" t="t" r="r" b="b"/>
            <a:pathLst>
              <a:path w="3037840">
                <a:moveTo>
                  <a:pt x="0" y="0"/>
                </a:moveTo>
                <a:lnTo>
                  <a:pt x="3037606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854669" y="2088511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1174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90969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27160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8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063461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799761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536062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272252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8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08553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744853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81044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8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217344" y="208851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38237" y="2088511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174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854669" y="1728841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1174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90969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327160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8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063461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799761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536062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272252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8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008553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44853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481044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8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217344" y="1728841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38237" y="1728841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174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854669" y="1369170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1174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590969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327160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8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063461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799761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536062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272252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8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008553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744853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481044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8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217344" y="136917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7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38237" y="1369170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174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854669" y="1009500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1174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327160" y="1009500"/>
            <a:ext cx="369570" cy="0"/>
          </a:xfrm>
          <a:custGeom>
            <a:avLst/>
            <a:gdLst/>
            <a:ahLst/>
            <a:cxnLst/>
            <a:rect l="l" t="t" r="r" b="b"/>
            <a:pathLst>
              <a:path w="369570">
                <a:moveTo>
                  <a:pt x="0" y="0"/>
                </a:moveTo>
                <a:lnTo>
                  <a:pt x="3695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799761" y="1009500"/>
            <a:ext cx="369570" cy="0"/>
          </a:xfrm>
          <a:custGeom>
            <a:avLst/>
            <a:gdLst/>
            <a:ahLst/>
            <a:cxnLst/>
            <a:rect l="l" t="t" r="r" b="b"/>
            <a:pathLst>
              <a:path w="369569">
                <a:moveTo>
                  <a:pt x="0" y="0"/>
                </a:moveTo>
                <a:lnTo>
                  <a:pt x="36946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272252" y="1009500"/>
            <a:ext cx="369570" cy="0"/>
          </a:xfrm>
          <a:custGeom>
            <a:avLst/>
            <a:gdLst/>
            <a:ahLst/>
            <a:cxnLst/>
            <a:rect l="l" t="t" r="r" b="b"/>
            <a:pathLst>
              <a:path w="369569">
                <a:moveTo>
                  <a:pt x="0" y="0"/>
                </a:moveTo>
                <a:lnTo>
                  <a:pt x="369575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38237" y="1009500"/>
            <a:ext cx="1176655" cy="0"/>
          </a:xfrm>
          <a:custGeom>
            <a:avLst/>
            <a:gdLst/>
            <a:ahLst/>
            <a:cxnLst/>
            <a:rect l="l" t="t" r="r" b="b"/>
            <a:pathLst>
              <a:path w="1176655">
                <a:moveTo>
                  <a:pt x="0" y="0"/>
                </a:moveTo>
                <a:lnTo>
                  <a:pt x="1176081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38237" y="649830"/>
            <a:ext cx="3037840" cy="0"/>
          </a:xfrm>
          <a:custGeom>
            <a:avLst/>
            <a:gdLst/>
            <a:ahLst/>
            <a:cxnLst/>
            <a:rect l="l" t="t" r="r" b="b"/>
            <a:pathLst>
              <a:path w="3037840">
                <a:moveTo>
                  <a:pt x="0" y="0"/>
                </a:moveTo>
                <a:lnTo>
                  <a:pt x="3037606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059411" y="2225203"/>
            <a:ext cx="157933" cy="2229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059411" y="1707269"/>
            <a:ext cx="158115" cy="518159"/>
          </a:xfrm>
          <a:custGeom>
            <a:avLst/>
            <a:gdLst/>
            <a:ahLst/>
            <a:cxnLst/>
            <a:rect l="l" t="t" r="r" b="b"/>
            <a:pathLst>
              <a:path w="158115" h="518160">
                <a:moveTo>
                  <a:pt x="0" y="517933"/>
                </a:moveTo>
                <a:lnTo>
                  <a:pt x="157933" y="517933"/>
                </a:lnTo>
                <a:lnTo>
                  <a:pt x="157933" y="0"/>
                </a:lnTo>
                <a:lnTo>
                  <a:pt x="0" y="0"/>
                </a:lnTo>
                <a:lnTo>
                  <a:pt x="0" y="517933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061972" y="1709831"/>
            <a:ext cx="153035" cy="513080"/>
          </a:xfrm>
          <a:custGeom>
            <a:avLst/>
            <a:gdLst/>
            <a:ahLst/>
            <a:cxnLst/>
            <a:rect l="l" t="t" r="r" b="b"/>
            <a:pathLst>
              <a:path w="153034" h="513080">
                <a:moveTo>
                  <a:pt x="0" y="512811"/>
                </a:moveTo>
                <a:lnTo>
                  <a:pt x="152810" y="512811"/>
                </a:lnTo>
                <a:lnTo>
                  <a:pt x="152810" y="0"/>
                </a:lnTo>
                <a:lnTo>
                  <a:pt x="0" y="0"/>
                </a:lnTo>
                <a:lnTo>
                  <a:pt x="0" y="512811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059411" y="1541742"/>
            <a:ext cx="158115" cy="165735"/>
          </a:xfrm>
          <a:custGeom>
            <a:avLst/>
            <a:gdLst/>
            <a:ahLst/>
            <a:cxnLst/>
            <a:rect l="l" t="t" r="r" b="b"/>
            <a:pathLst>
              <a:path w="158115" h="165735">
                <a:moveTo>
                  <a:pt x="0" y="165527"/>
                </a:moveTo>
                <a:lnTo>
                  <a:pt x="157933" y="165527"/>
                </a:lnTo>
                <a:lnTo>
                  <a:pt x="157933" y="0"/>
                </a:lnTo>
                <a:lnTo>
                  <a:pt x="0" y="0"/>
                </a:lnTo>
                <a:lnTo>
                  <a:pt x="0" y="165527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061972" y="1544303"/>
            <a:ext cx="153035" cy="160655"/>
          </a:xfrm>
          <a:custGeom>
            <a:avLst/>
            <a:gdLst/>
            <a:ahLst/>
            <a:cxnLst/>
            <a:rect l="l" t="t" r="r" b="b"/>
            <a:pathLst>
              <a:path w="153034" h="160655">
                <a:moveTo>
                  <a:pt x="0" y="160404"/>
                </a:moveTo>
                <a:lnTo>
                  <a:pt x="152810" y="160404"/>
                </a:lnTo>
                <a:lnTo>
                  <a:pt x="152810" y="0"/>
                </a:lnTo>
                <a:lnTo>
                  <a:pt x="0" y="0"/>
                </a:lnTo>
                <a:lnTo>
                  <a:pt x="0" y="160404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059411" y="1074215"/>
            <a:ext cx="158115" cy="467995"/>
          </a:xfrm>
          <a:custGeom>
            <a:avLst/>
            <a:gdLst/>
            <a:ahLst/>
            <a:cxnLst/>
            <a:rect l="l" t="t" r="r" b="b"/>
            <a:pathLst>
              <a:path w="158115" h="467994">
                <a:moveTo>
                  <a:pt x="0" y="467527"/>
                </a:moveTo>
                <a:lnTo>
                  <a:pt x="157933" y="467527"/>
                </a:lnTo>
                <a:lnTo>
                  <a:pt x="157933" y="0"/>
                </a:lnTo>
                <a:lnTo>
                  <a:pt x="0" y="0"/>
                </a:lnTo>
                <a:lnTo>
                  <a:pt x="0" y="467527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061972" y="1076776"/>
            <a:ext cx="153035" cy="462915"/>
          </a:xfrm>
          <a:custGeom>
            <a:avLst/>
            <a:gdLst/>
            <a:ahLst/>
            <a:cxnLst/>
            <a:rect l="l" t="t" r="r" b="b"/>
            <a:pathLst>
              <a:path w="153034" h="462915">
                <a:moveTo>
                  <a:pt x="0" y="462404"/>
                </a:moveTo>
                <a:lnTo>
                  <a:pt x="152810" y="462404"/>
                </a:lnTo>
                <a:lnTo>
                  <a:pt x="152810" y="0"/>
                </a:lnTo>
                <a:lnTo>
                  <a:pt x="0" y="0"/>
                </a:lnTo>
                <a:lnTo>
                  <a:pt x="0" y="462404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059411" y="1070638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5">
                <a:moveTo>
                  <a:pt x="0" y="0"/>
                </a:moveTo>
                <a:lnTo>
                  <a:pt x="157933" y="0"/>
                </a:lnTo>
              </a:path>
            </a:pathLst>
          </a:custGeom>
          <a:ln w="7153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059411" y="1070638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5">
                <a:moveTo>
                  <a:pt x="0" y="0"/>
                </a:moveTo>
                <a:lnTo>
                  <a:pt x="157933" y="0"/>
                </a:lnTo>
              </a:path>
            </a:pathLst>
          </a:custGeom>
          <a:ln w="7153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059411" y="1038281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5">
                <a:moveTo>
                  <a:pt x="0" y="0"/>
                </a:moveTo>
                <a:lnTo>
                  <a:pt x="157933" y="0"/>
                </a:lnTo>
              </a:path>
            </a:pathLst>
          </a:custGeom>
          <a:ln w="5756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061972" y="1012062"/>
            <a:ext cx="153035" cy="52705"/>
          </a:xfrm>
          <a:custGeom>
            <a:avLst/>
            <a:gdLst/>
            <a:ahLst/>
            <a:cxnLst/>
            <a:rect l="l" t="t" r="r" b="b"/>
            <a:pathLst>
              <a:path w="153034" h="52705">
                <a:moveTo>
                  <a:pt x="0" y="52437"/>
                </a:moveTo>
                <a:lnTo>
                  <a:pt x="152810" y="52437"/>
                </a:lnTo>
                <a:lnTo>
                  <a:pt x="152810" y="0"/>
                </a:lnTo>
                <a:lnTo>
                  <a:pt x="0" y="0"/>
                </a:lnTo>
                <a:lnTo>
                  <a:pt x="0" y="52437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323110" y="2196368"/>
            <a:ext cx="157933" cy="2518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323110" y="1671280"/>
            <a:ext cx="158115" cy="525145"/>
          </a:xfrm>
          <a:custGeom>
            <a:avLst/>
            <a:gdLst/>
            <a:ahLst/>
            <a:cxnLst/>
            <a:rect l="l" t="t" r="r" b="b"/>
            <a:pathLst>
              <a:path w="158115" h="525144">
                <a:moveTo>
                  <a:pt x="0" y="525087"/>
                </a:moveTo>
                <a:lnTo>
                  <a:pt x="157933" y="525087"/>
                </a:lnTo>
                <a:lnTo>
                  <a:pt x="157933" y="0"/>
                </a:lnTo>
                <a:lnTo>
                  <a:pt x="0" y="0"/>
                </a:lnTo>
                <a:lnTo>
                  <a:pt x="0" y="525087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325671" y="1673842"/>
            <a:ext cx="153035" cy="520065"/>
          </a:xfrm>
          <a:custGeom>
            <a:avLst/>
            <a:gdLst/>
            <a:ahLst/>
            <a:cxnLst/>
            <a:rect l="l" t="t" r="r" b="b"/>
            <a:pathLst>
              <a:path w="153034" h="520064">
                <a:moveTo>
                  <a:pt x="0" y="519965"/>
                </a:moveTo>
                <a:lnTo>
                  <a:pt x="152810" y="519965"/>
                </a:lnTo>
                <a:lnTo>
                  <a:pt x="152810" y="0"/>
                </a:lnTo>
                <a:lnTo>
                  <a:pt x="0" y="0"/>
                </a:lnTo>
                <a:lnTo>
                  <a:pt x="0" y="519965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323110" y="1534588"/>
            <a:ext cx="158115" cy="137160"/>
          </a:xfrm>
          <a:custGeom>
            <a:avLst/>
            <a:gdLst/>
            <a:ahLst/>
            <a:cxnLst/>
            <a:rect l="l" t="t" r="r" b="b"/>
            <a:pathLst>
              <a:path w="158115" h="137160">
                <a:moveTo>
                  <a:pt x="0" y="136692"/>
                </a:moveTo>
                <a:lnTo>
                  <a:pt x="157933" y="136692"/>
                </a:lnTo>
                <a:lnTo>
                  <a:pt x="157933" y="0"/>
                </a:lnTo>
                <a:lnTo>
                  <a:pt x="0" y="0"/>
                </a:lnTo>
                <a:lnTo>
                  <a:pt x="0" y="136692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325671" y="1537149"/>
            <a:ext cx="153035" cy="132080"/>
          </a:xfrm>
          <a:custGeom>
            <a:avLst/>
            <a:gdLst/>
            <a:ahLst/>
            <a:cxnLst/>
            <a:rect l="l" t="t" r="r" b="b"/>
            <a:pathLst>
              <a:path w="153034" h="132080">
                <a:moveTo>
                  <a:pt x="0" y="131569"/>
                </a:moveTo>
                <a:lnTo>
                  <a:pt x="152810" y="131569"/>
                </a:lnTo>
                <a:lnTo>
                  <a:pt x="152810" y="0"/>
                </a:lnTo>
                <a:lnTo>
                  <a:pt x="0" y="0"/>
                </a:lnTo>
                <a:lnTo>
                  <a:pt x="0" y="131569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323110" y="1138929"/>
            <a:ext cx="158115" cy="396240"/>
          </a:xfrm>
          <a:custGeom>
            <a:avLst/>
            <a:gdLst/>
            <a:ahLst/>
            <a:cxnLst/>
            <a:rect l="l" t="t" r="r" b="b"/>
            <a:pathLst>
              <a:path w="158115" h="396240">
                <a:moveTo>
                  <a:pt x="0" y="395659"/>
                </a:moveTo>
                <a:lnTo>
                  <a:pt x="157933" y="395659"/>
                </a:lnTo>
                <a:lnTo>
                  <a:pt x="157933" y="0"/>
                </a:lnTo>
                <a:lnTo>
                  <a:pt x="0" y="0"/>
                </a:lnTo>
                <a:lnTo>
                  <a:pt x="0" y="395659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325671" y="1141490"/>
            <a:ext cx="153035" cy="391160"/>
          </a:xfrm>
          <a:custGeom>
            <a:avLst/>
            <a:gdLst/>
            <a:ahLst/>
            <a:cxnLst/>
            <a:rect l="l" t="t" r="r" b="b"/>
            <a:pathLst>
              <a:path w="153034" h="391159">
                <a:moveTo>
                  <a:pt x="0" y="390536"/>
                </a:moveTo>
                <a:lnTo>
                  <a:pt x="152810" y="390536"/>
                </a:lnTo>
                <a:lnTo>
                  <a:pt x="152810" y="0"/>
                </a:lnTo>
                <a:lnTo>
                  <a:pt x="0" y="0"/>
                </a:lnTo>
                <a:lnTo>
                  <a:pt x="0" y="390536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323110" y="1117357"/>
            <a:ext cx="158115" cy="21590"/>
          </a:xfrm>
          <a:custGeom>
            <a:avLst/>
            <a:gdLst/>
            <a:ahLst/>
            <a:cxnLst/>
            <a:rect l="l" t="t" r="r" b="b"/>
            <a:pathLst>
              <a:path w="158115" h="21590">
                <a:moveTo>
                  <a:pt x="0" y="21571"/>
                </a:moveTo>
                <a:lnTo>
                  <a:pt x="157933" y="21571"/>
                </a:lnTo>
                <a:lnTo>
                  <a:pt x="157933" y="0"/>
                </a:lnTo>
                <a:lnTo>
                  <a:pt x="0" y="0"/>
                </a:lnTo>
                <a:lnTo>
                  <a:pt x="0" y="21571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323110" y="1117357"/>
            <a:ext cx="158115" cy="21590"/>
          </a:xfrm>
          <a:custGeom>
            <a:avLst/>
            <a:gdLst/>
            <a:ahLst/>
            <a:cxnLst/>
            <a:rect l="l" t="t" r="r" b="b"/>
            <a:pathLst>
              <a:path w="158115" h="21590">
                <a:moveTo>
                  <a:pt x="0" y="21571"/>
                </a:moveTo>
                <a:lnTo>
                  <a:pt x="157933" y="21571"/>
                </a:lnTo>
                <a:lnTo>
                  <a:pt x="157933" y="0"/>
                </a:lnTo>
                <a:lnTo>
                  <a:pt x="0" y="0"/>
                </a:lnTo>
                <a:lnTo>
                  <a:pt x="0" y="21571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323110" y="1088632"/>
            <a:ext cx="158115" cy="29209"/>
          </a:xfrm>
          <a:custGeom>
            <a:avLst/>
            <a:gdLst/>
            <a:ahLst/>
            <a:cxnLst/>
            <a:rect l="l" t="t" r="r" b="b"/>
            <a:pathLst>
              <a:path w="158115" h="29209">
                <a:moveTo>
                  <a:pt x="0" y="28725"/>
                </a:moveTo>
                <a:lnTo>
                  <a:pt x="157933" y="28725"/>
                </a:lnTo>
                <a:lnTo>
                  <a:pt x="157933" y="0"/>
                </a:lnTo>
                <a:lnTo>
                  <a:pt x="0" y="0"/>
                </a:lnTo>
                <a:lnTo>
                  <a:pt x="0" y="28725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325671" y="1091193"/>
            <a:ext cx="153035" cy="24130"/>
          </a:xfrm>
          <a:custGeom>
            <a:avLst/>
            <a:gdLst/>
            <a:ahLst/>
            <a:cxnLst/>
            <a:rect l="l" t="t" r="r" b="b"/>
            <a:pathLst>
              <a:path w="153034" h="24130">
                <a:moveTo>
                  <a:pt x="0" y="23602"/>
                </a:moveTo>
                <a:lnTo>
                  <a:pt x="152810" y="23602"/>
                </a:lnTo>
                <a:lnTo>
                  <a:pt x="152810" y="0"/>
                </a:lnTo>
                <a:lnTo>
                  <a:pt x="0" y="0"/>
                </a:lnTo>
                <a:lnTo>
                  <a:pt x="0" y="23602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586920" y="2189214"/>
            <a:ext cx="157933" cy="2589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586920" y="1620874"/>
            <a:ext cx="158115" cy="568960"/>
          </a:xfrm>
          <a:custGeom>
            <a:avLst/>
            <a:gdLst/>
            <a:ahLst/>
            <a:cxnLst/>
            <a:rect l="l" t="t" r="r" b="b"/>
            <a:pathLst>
              <a:path w="158114" h="568960">
                <a:moveTo>
                  <a:pt x="0" y="568340"/>
                </a:moveTo>
                <a:lnTo>
                  <a:pt x="157933" y="568340"/>
                </a:lnTo>
                <a:lnTo>
                  <a:pt x="157933" y="0"/>
                </a:lnTo>
                <a:lnTo>
                  <a:pt x="0" y="0"/>
                </a:lnTo>
                <a:lnTo>
                  <a:pt x="0" y="568340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589481" y="1623435"/>
            <a:ext cx="153035" cy="563245"/>
          </a:xfrm>
          <a:custGeom>
            <a:avLst/>
            <a:gdLst/>
            <a:ahLst/>
            <a:cxnLst/>
            <a:rect l="l" t="t" r="r" b="b"/>
            <a:pathLst>
              <a:path w="153035" h="563244">
                <a:moveTo>
                  <a:pt x="0" y="563218"/>
                </a:moveTo>
                <a:lnTo>
                  <a:pt x="152810" y="563218"/>
                </a:lnTo>
                <a:lnTo>
                  <a:pt x="152810" y="0"/>
                </a:lnTo>
                <a:lnTo>
                  <a:pt x="0" y="0"/>
                </a:lnTo>
                <a:lnTo>
                  <a:pt x="0" y="563218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586920" y="1541742"/>
            <a:ext cx="158115" cy="79375"/>
          </a:xfrm>
          <a:custGeom>
            <a:avLst/>
            <a:gdLst/>
            <a:ahLst/>
            <a:cxnLst/>
            <a:rect l="l" t="t" r="r" b="b"/>
            <a:pathLst>
              <a:path w="158114" h="79375">
                <a:moveTo>
                  <a:pt x="0" y="79131"/>
                </a:moveTo>
                <a:lnTo>
                  <a:pt x="157933" y="79131"/>
                </a:lnTo>
                <a:lnTo>
                  <a:pt x="157933" y="0"/>
                </a:lnTo>
                <a:lnTo>
                  <a:pt x="0" y="0"/>
                </a:lnTo>
                <a:lnTo>
                  <a:pt x="0" y="79131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589481" y="1544303"/>
            <a:ext cx="153035" cy="74295"/>
          </a:xfrm>
          <a:custGeom>
            <a:avLst/>
            <a:gdLst/>
            <a:ahLst/>
            <a:cxnLst/>
            <a:rect l="l" t="t" r="r" b="b"/>
            <a:pathLst>
              <a:path w="153035" h="74294">
                <a:moveTo>
                  <a:pt x="0" y="74009"/>
                </a:moveTo>
                <a:lnTo>
                  <a:pt x="152810" y="74009"/>
                </a:lnTo>
                <a:lnTo>
                  <a:pt x="152810" y="0"/>
                </a:lnTo>
                <a:lnTo>
                  <a:pt x="0" y="0"/>
                </a:lnTo>
                <a:lnTo>
                  <a:pt x="0" y="74009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586920" y="1138929"/>
            <a:ext cx="158115" cy="403225"/>
          </a:xfrm>
          <a:custGeom>
            <a:avLst/>
            <a:gdLst/>
            <a:ahLst/>
            <a:cxnLst/>
            <a:rect l="l" t="t" r="r" b="b"/>
            <a:pathLst>
              <a:path w="158114" h="403225">
                <a:moveTo>
                  <a:pt x="0" y="402813"/>
                </a:moveTo>
                <a:lnTo>
                  <a:pt x="157933" y="402813"/>
                </a:lnTo>
                <a:lnTo>
                  <a:pt x="157933" y="0"/>
                </a:lnTo>
                <a:lnTo>
                  <a:pt x="0" y="0"/>
                </a:lnTo>
                <a:lnTo>
                  <a:pt x="0" y="402813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589481" y="1141490"/>
            <a:ext cx="153035" cy="398145"/>
          </a:xfrm>
          <a:custGeom>
            <a:avLst/>
            <a:gdLst/>
            <a:ahLst/>
            <a:cxnLst/>
            <a:rect l="l" t="t" r="r" b="b"/>
            <a:pathLst>
              <a:path w="153035" h="398144">
                <a:moveTo>
                  <a:pt x="0" y="397690"/>
                </a:moveTo>
                <a:lnTo>
                  <a:pt x="152810" y="397690"/>
                </a:lnTo>
                <a:lnTo>
                  <a:pt x="152810" y="0"/>
                </a:lnTo>
                <a:lnTo>
                  <a:pt x="0" y="0"/>
                </a:lnTo>
                <a:lnTo>
                  <a:pt x="0" y="397690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586920" y="1095786"/>
            <a:ext cx="158115" cy="43180"/>
          </a:xfrm>
          <a:custGeom>
            <a:avLst/>
            <a:gdLst/>
            <a:ahLst/>
            <a:cxnLst/>
            <a:rect l="l" t="t" r="r" b="b"/>
            <a:pathLst>
              <a:path w="158114" h="43180">
                <a:moveTo>
                  <a:pt x="0" y="43142"/>
                </a:moveTo>
                <a:lnTo>
                  <a:pt x="157933" y="43142"/>
                </a:lnTo>
                <a:lnTo>
                  <a:pt x="157933" y="0"/>
                </a:lnTo>
                <a:lnTo>
                  <a:pt x="0" y="0"/>
                </a:lnTo>
                <a:lnTo>
                  <a:pt x="0" y="43142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589481" y="1098347"/>
            <a:ext cx="153035" cy="38100"/>
          </a:xfrm>
          <a:custGeom>
            <a:avLst/>
            <a:gdLst/>
            <a:ahLst/>
            <a:cxnLst/>
            <a:rect l="l" t="t" r="r" b="b"/>
            <a:pathLst>
              <a:path w="153035" h="38100">
                <a:moveTo>
                  <a:pt x="0" y="38020"/>
                </a:moveTo>
                <a:lnTo>
                  <a:pt x="152810" y="38020"/>
                </a:lnTo>
                <a:lnTo>
                  <a:pt x="152810" y="0"/>
                </a:lnTo>
                <a:lnTo>
                  <a:pt x="0" y="0"/>
                </a:lnTo>
                <a:lnTo>
                  <a:pt x="0" y="38020"/>
                </a:lnTo>
                <a:close/>
              </a:path>
            </a:pathLst>
          </a:custGeom>
          <a:ln w="5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586920" y="1038225"/>
            <a:ext cx="158115" cy="57785"/>
          </a:xfrm>
          <a:custGeom>
            <a:avLst/>
            <a:gdLst/>
            <a:ahLst/>
            <a:cxnLst/>
            <a:rect l="l" t="t" r="r" b="b"/>
            <a:pathLst>
              <a:path w="158114" h="57784">
                <a:moveTo>
                  <a:pt x="0" y="57560"/>
                </a:moveTo>
                <a:lnTo>
                  <a:pt x="157933" y="57560"/>
                </a:lnTo>
                <a:lnTo>
                  <a:pt x="157933" y="0"/>
                </a:lnTo>
                <a:lnTo>
                  <a:pt x="0" y="0"/>
                </a:lnTo>
                <a:lnTo>
                  <a:pt x="0" y="5756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589481" y="1040787"/>
            <a:ext cx="153035" cy="52705"/>
          </a:xfrm>
          <a:custGeom>
            <a:avLst/>
            <a:gdLst/>
            <a:ahLst/>
            <a:cxnLst/>
            <a:rect l="l" t="t" r="r" b="b"/>
            <a:pathLst>
              <a:path w="153035" h="52705">
                <a:moveTo>
                  <a:pt x="0" y="52437"/>
                </a:moveTo>
                <a:lnTo>
                  <a:pt x="152810" y="52437"/>
                </a:lnTo>
                <a:lnTo>
                  <a:pt x="152810" y="0"/>
                </a:lnTo>
                <a:lnTo>
                  <a:pt x="0" y="0"/>
                </a:lnTo>
                <a:lnTo>
                  <a:pt x="0" y="52437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850619" y="2131654"/>
            <a:ext cx="157933" cy="3165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850619" y="1649709"/>
            <a:ext cx="158115" cy="481965"/>
          </a:xfrm>
          <a:custGeom>
            <a:avLst/>
            <a:gdLst/>
            <a:ahLst/>
            <a:cxnLst/>
            <a:rect l="l" t="t" r="r" b="b"/>
            <a:pathLst>
              <a:path w="158114" h="481964">
                <a:moveTo>
                  <a:pt x="0" y="481944"/>
                </a:moveTo>
                <a:lnTo>
                  <a:pt x="157933" y="481944"/>
                </a:lnTo>
                <a:lnTo>
                  <a:pt x="157933" y="0"/>
                </a:lnTo>
                <a:lnTo>
                  <a:pt x="0" y="0"/>
                </a:lnTo>
                <a:lnTo>
                  <a:pt x="0" y="481944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853181" y="1652270"/>
            <a:ext cx="153035" cy="476884"/>
          </a:xfrm>
          <a:custGeom>
            <a:avLst/>
            <a:gdLst/>
            <a:ahLst/>
            <a:cxnLst/>
            <a:rect l="l" t="t" r="r" b="b"/>
            <a:pathLst>
              <a:path w="153035" h="476885">
                <a:moveTo>
                  <a:pt x="0" y="476822"/>
                </a:moveTo>
                <a:lnTo>
                  <a:pt x="152810" y="476822"/>
                </a:lnTo>
                <a:lnTo>
                  <a:pt x="152810" y="0"/>
                </a:lnTo>
                <a:lnTo>
                  <a:pt x="0" y="0"/>
                </a:lnTo>
                <a:lnTo>
                  <a:pt x="0" y="476822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850619" y="1599302"/>
            <a:ext cx="158115" cy="50800"/>
          </a:xfrm>
          <a:custGeom>
            <a:avLst/>
            <a:gdLst/>
            <a:ahLst/>
            <a:cxnLst/>
            <a:rect l="l" t="t" r="r" b="b"/>
            <a:pathLst>
              <a:path w="158114" h="50800">
                <a:moveTo>
                  <a:pt x="0" y="50406"/>
                </a:moveTo>
                <a:lnTo>
                  <a:pt x="157933" y="50406"/>
                </a:lnTo>
                <a:lnTo>
                  <a:pt x="157933" y="0"/>
                </a:lnTo>
                <a:lnTo>
                  <a:pt x="0" y="0"/>
                </a:lnTo>
                <a:lnTo>
                  <a:pt x="0" y="50406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853181" y="1601863"/>
            <a:ext cx="153035" cy="45720"/>
          </a:xfrm>
          <a:custGeom>
            <a:avLst/>
            <a:gdLst/>
            <a:ahLst/>
            <a:cxnLst/>
            <a:rect l="l" t="t" r="r" b="b"/>
            <a:pathLst>
              <a:path w="153035" h="45719">
                <a:moveTo>
                  <a:pt x="0" y="45284"/>
                </a:moveTo>
                <a:lnTo>
                  <a:pt x="152810" y="45284"/>
                </a:lnTo>
                <a:lnTo>
                  <a:pt x="152810" y="0"/>
                </a:lnTo>
                <a:lnTo>
                  <a:pt x="0" y="0"/>
                </a:lnTo>
                <a:lnTo>
                  <a:pt x="0" y="45284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850619" y="1146193"/>
            <a:ext cx="158115" cy="453390"/>
          </a:xfrm>
          <a:custGeom>
            <a:avLst/>
            <a:gdLst/>
            <a:ahLst/>
            <a:cxnLst/>
            <a:rect l="l" t="t" r="r" b="b"/>
            <a:pathLst>
              <a:path w="158114" h="453390">
                <a:moveTo>
                  <a:pt x="0" y="453109"/>
                </a:moveTo>
                <a:lnTo>
                  <a:pt x="157933" y="453109"/>
                </a:lnTo>
                <a:lnTo>
                  <a:pt x="157933" y="0"/>
                </a:lnTo>
                <a:lnTo>
                  <a:pt x="0" y="0"/>
                </a:lnTo>
                <a:lnTo>
                  <a:pt x="0" y="453109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853181" y="1148754"/>
            <a:ext cx="153035" cy="448309"/>
          </a:xfrm>
          <a:custGeom>
            <a:avLst/>
            <a:gdLst/>
            <a:ahLst/>
            <a:cxnLst/>
            <a:rect l="l" t="t" r="r" b="b"/>
            <a:pathLst>
              <a:path w="153035" h="448309">
                <a:moveTo>
                  <a:pt x="0" y="447987"/>
                </a:moveTo>
                <a:lnTo>
                  <a:pt x="152810" y="447987"/>
                </a:lnTo>
                <a:lnTo>
                  <a:pt x="152810" y="0"/>
                </a:lnTo>
                <a:lnTo>
                  <a:pt x="0" y="0"/>
                </a:lnTo>
                <a:lnTo>
                  <a:pt x="0" y="447987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850619" y="1110204"/>
            <a:ext cx="158115" cy="36195"/>
          </a:xfrm>
          <a:custGeom>
            <a:avLst/>
            <a:gdLst/>
            <a:ahLst/>
            <a:cxnLst/>
            <a:rect l="l" t="t" r="r" b="b"/>
            <a:pathLst>
              <a:path w="158114" h="36194">
                <a:moveTo>
                  <a:pt x="0" y="35989"/>
                </a:moveTo>
                <a:lnTo>
                  <a:pt x="157933" y="35989"/>
                </a:lnTo>
                <a:lnTo>
                  <a:pt x="157933" y="0"/>
                </a:lnTo>
                <a:lnTo>
                  <a:pt x="0" y="0"/>
                </a:lnTo>
                <a:lnTo>
                  <a:pt x="0" y="35989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853181" y="1112765"/>
            <a:ext cx="153035" cy="31115"/>
          </a:xfrm>
          <a:custGeom>
            <a:avLst/>
            <a:gdLst/>
            <a:ahLst/>
            <a:cxnLst/>
            <a:rect l="l" t="t" r="r" b="b"/>
            <a:pathLst>
              <a:path w="153035" h="31115">
                <a:moveTo>
                  <a:pt x="0" y="30866"/>
                </a:moveTo>
                <a:lnTo>
                  <a:pt x="152810" y="30866"/>
                </a:lnTo>
                <a:lnTo>
                  <a:pt x="152810" y="0"/>
                </a:lnTo>
                <a:lnTo>
                  <a:pt x="0" y="0"/>
                </a:lnTo>
                <a:lnTo>
                  <a:pt x="0" y="30866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114319" y="2203522"/>
            <a:ext cx="157933" cy="2446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114319" y="1649709"/>
            <a:ext cx="158115" cy="554355"/>
          </a:xfrm>
          <a:custGeom>
            <a:avLst/>
            <a:gdLst/>
            <a:ahLst/>
            <a:cxnLst/>
            <a:rect l="l" t="t" r="r" b="b"/>
            <a:pathLst>
              <a:path w="158114" h="554355">
                <a:moveTo>
                  <a:pt x="0" y="553812"/>
                </a:moveTo>
                <a:lnTo>
                  <a:pt x="157933" y="553812"/>
                </a:lnTo>
                <a:lnTo>
                  <a:pt x="157933" y="0"/>
                </a:lnTo>
                <a:lnTo>
                  <a:pt x="0" y="0"/>
                </a:lnTo>
                <a:lnTo>
                  <a:pt x="0" y="553812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116880" y="1652270"/>
            <a:ext cx="153035" cy="549275"/>
          </a:xfrm>
          <a:custGeom>
            <a:avLst/>
            <a:gdLst/>
            <a:ahLst/>
            <a:cxnLst/>
            <a:rect l="l" t="t" r="r" b="b"/>
            <a:pathLst>
              <a:path w="153035" h="549275">
                <a:moveTo>
                  <a:pt x="0" y="548690"/>
                </a:moveTo>
                <a:lnTo>
                  <a:pt x="152810" y="548690"/>
                </a:lnTo>
                <a:lnTo>
                  <a:pt x="152810" y="0"/>
                </a:lnTo>
                <a:lnTo>
                  <a:pt x="0" y="0"/>
                </a:lnTo>
                <a:lnTo>
                  <a:pt x="0" y="548690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114319" y="1606566"/>
            <a:ext cx="158115" cy="43180"/>
          </a:xfrm>
          <a:custGeom>
            <a:avLst/>
            <a:gdLst/>
            <a:ahLst/>
            <a:cxnLst/>
            <a:rect l="l" t="t" r="r" b="b"/>
            <a:pathLst>
              <a:path w="158114" h="43180">
                <a:moveTo>
                  <a:pt x="0" y="43142"/>
                </a:moveTo>
                <a:lnTo>
                  <a:pt x="157933" y="43142"/>
                </a:lnTo>
                <a:lnTo>
                  <a:pt x="157933" y="0"/>
                </a:lnTo>
                <a:lnTo>
                  <a:pt x="0" y="0"/>
                </a:lnTo>
                <a:lnTo>
                  <a:pt x="0" y="43142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116880" y="1609127"/>
            <a:ext cx="153035" cy="38100"/>
          </a:xfrm>
          <a:custGeom>
            <a:avLst/>
            <a:gdLst/>
            <a:ahLst/>
            <a:cxnLst/>
            <a:rect l="l" t="t" r="r" b="b"/>
            <a:pathLst>
              <a:path w="153035" h="38100">
                <a:moveTo>
                  <a:pt x="0" y="38020"/>
                </a:moveTo>
                <a:lnTo>
                  <a:pt x="152810" y="38020"/>
                </a:lnTo>
                <a:lnTo>
                  <a:pt x="152810" y="0"/>
                </a:lnTo>
                <a:lnTo>
                  <a:pt x="0" y="0"/>
                </a:lnTo>
                <a:lnTo>
                  <a:pt x="0" y="38020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114319" y="1002347"/>
            <a:ext cx="158115" cy="604520"/>
          </a:xfrm>
          <a:custGeom>
            <a:avLst/>
            <a:gdLst/>
            <a:ahLst/>
            <a:cxnLst/>
            <a:rect l="l" t="t" r="r" b="b"/>
            <a:pathLst>
              <a:path w="158114" h="604519">
                <a:moveTo>
                  <a:pt x="0" y="604219"/>
                </a:moveTo>
                <a:lnTo>
                  <a:pt x="157933" y="604219"/>
                </a:lnTo>
                <a:lnTo>
                  <a:pt x="157933" y="0"/>
                </a:lnTo>
                <a:lnTo>
                  <a:pt x="0" y="0"/>
                </a:lnTo>
                <a:lnTo>
                  <a:pt x="0" y="604219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116880" y="1004908"/>
            <a:ext cx="153035" cy="599440"/>
          </a:xfrm>
          <a:custGeom>
            <a:avLst/>
            <a:gdLst/>
            <a:ahLst/>
            <a:cxnLst/>
            <a:rect l="l" t="t" r="r" b="b"/>
            <a:pathLst>
              <a:path w="153035" h="599440">
                <a:moveTo>
                  <a:pt x="0" y="599096"/>
                </a:moveTo>
                <a:lnTo>
                  <a:pt x="152810" y="599096"/>
                </a:lnTo>
                <a:lnTo>
                  <a:pt x="152810" y="0"/>
                </a:lnTo>
                <a:lnTo>
                  <a:pt x="0" y="0"/>
                </a:lnTo>
                <a:lnTo>
                  <a:pt x="0" y="599096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114319" y="987929"/>
            <a:ext cx="158115" cy="14604"/>
          </a:xfrm>
          <a:custGeom>
            <a:avLst/>
            <a:gdLst/>
            <a:ahLst/>
            <a:cxnLst/>
            <a:rect l="l" t="t" r="r" b="b"/>
            <a:pathLst>
              <a:path w="158114" h="14605">
                <a:moveTo>
                  <a:pt x="0" y="14417"/>
                </a:moveTo>
                <a:lnTo>
                  <a:pt x="157933" y="14417"/>
                </a:lnTo>
                <a:lnTo>
                  <a:pt x="157933" y="0"/>
                </a:lnTo>
                <a:lnTo>
                  <a:pt x="0" y="0"/>
                </a:lnTo>
                <a:lnTo>
                  <a:pt x="0" y="14417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114319" y="987929"/>
            <a:ext cx="158115" cy="14604"/>
          </a:xfrm>
          <a:custGeom>
            <a:avLst/>
            <a:gdLst/>
            <a:ahLst/>
            <a:cxnLst/>
            <a:rect l="l" t="t" r="r" b="b"/>
            <a:pathLst>
              <a:path w="158114" h="14605">
                <a:moveTo>
                  <a:pt x="0" y="14417"/>
                </a:moveTo>
                <a:lnTo>
                  <a:pt x="157933" y="14417"/>
                </a:lnTo>
                <a:lnTo>
                  <a:pt x="157933" y="0"/>
                </a:lnTo>
                <a:lnTo>
                  <a:pt x="0" y="0"/>
                </a:lnTo>
                <a:lnTo>
                  <a:pt x="0" y="14417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114319" y="930368"/>
            <a:ext cx="158115" cy="57785"/>
          </a:xfrm>
          <a:custGeom>
            <a:avLst/>
            <a:gdLst/>
            <a:ahLst/>
            <a:cxnLst/>
            <a:rect l="l" t="t" r="r" b="b"/>
            <a:pathLst>
              <a:path w="158114" h="57784">
                <a:moveTo>
                  <a:pt x="0" y="57560"/>
                </a:moveTo>
                <a:lnTo>
                  <a:pt x="157933" y="57560"/>
                </a:lnTo>
                <a:lnTo>
                  <a:pt x="157933" y="0"/>
                </a:lnTo>
                <a:lnTo>
                  <a:pt x="0" y="0"/>
                </a:lnTo>
                <a:lnTo>
                  <a:pt x="0" y="5756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116880" y="932930"/>
            <a:ext cx="153035" cy="52705"/>
          </a:xfrm>
          <a:custGeom>
            <a:avLst/>
            <a:gdLst/>
            <a:ahLst/>
            <a:cxnLst/>
            <a:rect l="l" t="t" r="r" b="b"/>
            <a:pathLst>
              <a:path w="153035" h="52705">
                <a:moveTo>
                  <a:pt x="0" y="52437"/>
                </a:moveTo>
                <a:lnTo>
                  <a:pt x="152810" y="52437"/>
                </a:lnTo>
                <a:lnTo>
                  <a:pt x="152810" y="0"/>
                </a:lnTo>
                <a:lnTo>
                  <a:pt x="0" y="0"/>
                </a:lnTo>
                <a:lnTo>
                  <a:pt x="0" y="52437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378128" y="2181950"/>
            <a:ext cx="157933" cy="26623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378128" y="1685698"/>
            <a:ext cx="158115" cy="496570"/>
          </a:xfrm>
          <a:custGeom>
            <a:avLst/>
            <a:gdLst/>
            <a:ahLst/>
            <a:cxnLst/>
            <a:rect l="l" t="t" r="r" b="b"/>
            <a:pathLst>
              <a:path w="158114" h="496569">
                <a:moveTo>
                  <a:pt x="0" y="496252"/>
                </a:moveTo>
                <a:lnTo>
                  <a:pt x="157933" y="496252"/>
                </a:lnTo>
                <a:lnTo>
                  <a:pt x="157933" y="0"/>
                </a:lnTo>
                <a:lnTo>
                  <a:pt x="0" y="0"/>
                </a:lnTo>
                <a:lnTo>
                  <a:pt x="0" y="496252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380689" y="1688259"/>
            <a:ext cx="153035" cy="491490"/>
          </a:xfrm>
          <a:custGeom>
            <a:avLst/>
            <a:gdLst/>
            <a:ahLst/>
            <a:cxnLst/>
            <a:rect l="l" t="t" r="r" b="b"/>
            <a:pathLst>
              <a:path w="153035" h="491489">
                <a:moveTo>
                  <a:pt x="0" y="491129"/>
                </a:moveTo>
                <a:lnTo>
                  <a:pt x="152810" y="491129"/>
                </a:lnTo>
                <a:lnTo>
                  <a:pt x="152810" y="0"/>
                </a:lnTo>
                <a:lnTo>
                  <a:pt x="0" y="0"/>
                </a:lnTo>
                <a:lnTo>
                  <a:pt x="0" y="491129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378128" y="1628138"/>
            <a:ext cx="158115" cy="57785"/>
          </a:xfrm>
          <a:custGeom>
            <a:avLst/>
            <a:gdLst/>
            <a:ahLst/>
            <a:cxnLst/>
            <a:rect l="l" t="t" r="r" b="b"/>
            <a:pathLst>
              <a:path w="158114" h="57785">
                <a:moveTo>
                  <a:pt x="0" y="57560"/>
                </a:moveTo>
                <a:lnTo>
                  <a:pt x="157933" y="57560"/>
                </a:lnTo>
                <a:lnTo>
                  <a:pt x="157933" y="0"/>
                </a:lnTo>
                <a:lnTo>
                  <a:pt x="0" y="0"/>
                </a:lnTo>
                <a:lnTo>
                  <a:pt x="0" y="57560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380689" y="1630699"/>
            <a:ext cx="153035" cy="52705"/>
          </a:xfrm>
          <a:custGeom>
            <a:avLst/>
            <a:gdLst/>
            <a:ahLst/>
            <a:cxnLst/>
            <a:rect l="l" t="t" r="r" b="b"/>
            <a:pathLst>
              <a:path w="153035" h="52705">
                <a:moveTo>
                  <a:pt x="0" y="52437"/>
                </a:moveTo>
                <a:lnTo>
                  <a:pt x="152810" y="52437"/>
                </a:lnTo>
                <a:lnTo>
                  <a:pt x="152810" y="0"/>
                </a:lnTo>
                <a:lnTo>
                  <a:pt x="0" y="0"/>
                </a:lnTo>
                <a:lnTo>
                  <a:pt x="0" y="52437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378128" y="1038225"/>
            <a:ext cx="158115" cy="589915"/>
          </a:xfrm>
          <a:custGeom>
            <a:avLst/>
            <a:gdLst/>
            <a:ahLst/>
            <a:cxnLst/>
            <a:rect l="l" t="t" r="r" b="b"/>
            <a:pathLst>
              <a:path w="158114" h="589914">
                <a:moveTo>
                  <a:pt x="0" y="589911"/>
                </a:moveTo>
                <a:lnTo>
                  <a:pt x="157933" y="589911"/>
                </a:lnTo>
                <a:lnTo>
                  <a:pt x="157933" y="0"/>
                </a:lnTo>
                <a:lnTo>
                  <a:pt x="0" y="0"/>
                </a:lnTo>
                <a:lnTo>
                  <a:pt x="0" y="589911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380689" y="1040787"/>
            <a:ext cx="153035" cy="584835"/>
          </a:xfrm>
          <a:custGeom>
            <a:avLst/>
            <a:gdLst/>
            <a:ahLst/>
            <a:cxnLst/>
            <a:rect l="l" t="t" r="r" b="b"/>
            <a:pathLst>
              <a:path w="153035" h="584835">
                <a:moveTo>
                  <a:pt x="0" y="584789"/>
                </a:moveTo>
                <a:lnTo>
                  <a:pt x="152810" y="584789"/>
                </a:lnTo>
                <a:lnTo>
                  <a:pt x="152810" y="0"/>
                </a:lnTo>
                <a:lnTo>
                  <a:pt x="0" y="0"/>
                </a:lnTo>
                <a:lnTo>
                  <a:pt x="0" y="584789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378128" y="1009500"/>
            <a:ext cx="158115" cy="29209"/>
          </a:xfrm>
          <a:custGeom>
            <a:avLst/>
            <a:gdLst/>
            <a:ahLst/>
            <a:cxnLst/>
            <a:rect l="l" t="t" r="r" b="b"/>
            <a:pathLst>
              <a:path w="158114" h="29209">
                <a:moveTo>
                  <a:pt x="0" y="28725"/>
                </a:moveTo>
                <a:lnTo>
                  <a:pt x="157933" y="28725"/>
                </a:lnTo>
                <a:lnTo>
                  <a:pt x="157933" y="0"/>
                </a:lnTo>
                <a:lnTo>
                  <a:pt x="0" y="0"/>
                </a:lnTo>
                <a:lnTo>
                  <a:pt x="0" y="28725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380689" y="1012062"/>
            <a:ext cx="153035" cy="24130"/>
          </a:xfrm>
          <a:custGeom>
            <a:avLst/>
            <a:gdLst/>
            <a:ahLst/>
            <a:cxnLst/>
            <a:rect l="l" t="t" r="r" b="b"/>
            <a:pathLst>
              <a:path w="153035" h="24130">
                <a:moveTo>
                  <a:pt x="0" y="23602"/>
                </a:moveTo>
                <a:lnTo>
                  <a:pt x="152810" y="23602"/>
                </a:lnTo>
                <a:lnTo>
                  <a:pt x="152810" y="0"/>
                </a:lnTo>
                <a:lnTo>
                  <a:pt x="0" y="0"/>
                </a:lnTo>
                <a:lnTo>
                  <a:pt x="0" y="23602"/>
                </a:lnTo>
                <a:close/>
              </a:path>
            </a:pathLst>
          </a:custGeom>
          <a:ln w="5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378128" y="980775"/>
            <a:ext cx="158115" cy="29209"/>
          </a:xfrm>
          <a:custGeom>
            <a:avLst/>
            <a:gdLst/>
            <a:ahLst/>
            <a:cxnLst/>
            <a:rect l="l" t="t" r="r" b="b"/>
            <a:pathLst>
              <a:path w="158114" h="29209">
                <a:moveTo>
                  <a:pt x="0" y="28725"/>
                </a:moveTo>
                <a:lnTo>
                  <a:pt x="157933" y="28725"/>
                </a:lnTo>
                <a:lnTo>
                  <a:pt x="157933" y="0"/>
                </a:lnTo>
                <a:lnTo>
                  <a:pt x="0" y="0"/>
                </a:lnTo>
                <a:lnTo>
                  <a:pt x="0" y="28725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380689" y="983336"/>
            <a:ext cx="153035" cy="24130"/>
          </a:xfrm>
          <a:custGeom>
            <a:avLst/>
            <a:gdLst/>
            <a:ahLst/>
            <a:cxnLst/>
            <a:rect l="l" t="t" r="r" b="b"/>
            <a:pathLst>
              <a:path w="153035" h="24130">
                <a:moveTo>
                  <a:pt x="0" y="23602"/>
                </a:moveTo>
                <a:lnTo>
                  <a:pt x="152810" y="23602"/>
                </a:lnTo>
                <a:lnTo>
                  <a:pt x="152810" y="0"/>
                </a:lnTo>
                <a:lnTo>
                  <a:pt x="0" y="0"/>
                </a:lnTo>
                <a:lnTo>
                  <a:pt x="0" y="23602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641828" y="2217939"/>
            <a:ext cx="157933" cy="23024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641828" y="1649709"/>
            <a:ext cx="158115" cy="568325"/>
          </a:xfrm>
          <a:custGeom>
            <a:avLst/>
            <a:gdLst/>
            <a:ahLst/>
            <a:cxnLst/>
            <a:rect l="l" t="t" r="r" b="b"/>
            <a:pathLst>
              <a:path w="158114" h="568325">
                <a:moveTo>
                  <a:pt x="0" y="568230"/>
                </a:moveTo>
                <a:lnTo>
                  <a:pt x="157933" y="568230"/>
                </a:lnTo>
                <a:lnTo>
                  <a:pt x="157933" y="0"/>
                </a:lnTo>
                <a:lnTo>
                  <a:pt x="0" y="0"/>
                </a:lnTo>
                <a:lnTo>
                  <a:pt x="0" y="568230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644389" y="1652270"/>
            <a:ext cx="153035" cy="563245"/>
          </a:xfrm>
          <a:custGeom>
            <a:avLst/>
            <a:gdLst/>
            <a:ahLst/>
            <a:cxnLst/>
            <a:rect l="l" t="t" r="r" b="b"/>
            <a:pathLst>
              <a:path w="153035" h="563244">
                <a:moveTo>
                  <a:pt x="0" y="563107"/>
                </a:moveTo>
                <a:lnTo>
                  <a:pt x="152810" y="563107"/>
                </a:lnTo>
                <a:lnTo>
                  <a:pt x="152810" y="0"/>
                </a:lnTo>
                <a:lnTo>
                  <a:pt x="0" y="0"/>
                </a:lnTo>
                <a:lnTo>
                  <a:pt x="0" y="563107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641828" y="1599302"/>
            <a:ext cx="158115" cy="50800"/>
          </a:xfrm>
          <a:custGeom>
            <a:avLst/>
            <a:gdLst/>
            <a:ahLst/>
            <a:cxnLst/>
            <a:rect l="l" t="t" r="r" b="b"/>
            <a:pathLst>
              <a:path w="158114" h="50800">
                <a:moveTo>
                  <a:pt x="0" y="50406"/>
                </a:moveTo>
                <a:lnTo>
                  <a:pt x="157933" y="50406"/>
                </a:lnTo>
                <a:lnTo>
                  <a:pt x="157933" y="0"/>
                </a:lnTo>
                <a:lnTo>
                  <a:pt x="0" y="0"/>
                </a:lnTo>
                <a:lnTo>
                  <a:pt x="0" y="50406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644389" y="1601863"/>
            <a:ext cx="153035" cy="45720"/>
          </a:xfrm>
          <a:custGeom>
            <a:avLst/>
            <a:gdLst/>
            <a:ahLst/>
            <a:cxnLst/>
            <a:rect l="l" t="t" r="r" b="b"/>
            <a:pathLst>
              <a:path w="153035" h="45719">
                <a:moveTo>
                  <a:pt x="0" y="45284"/>
                </a:moveTo>
                <a:lnTo>
                  <a:pt x="152810" y="45284"/>
                </a:lnTo>
                <a:lnTo>
                  <a:pt x="152810" y="0"/>
                </a:lnTo>
                <a:lnTo>
                  <a:pt x="0" y="0"/>
                </a:lnTo>
                <a:lnTo>
                  <a:pt x="0" y="45284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641828" y="1038225"/>
            <a:ext cx="158115" cy="561340"/>
          </a:xfrm>
          <a:custGeom>
            <a:avLst/>
            <a:gdLst/>
            <a:ahLst/>
            <a:cxnLst/>
            <a:rect l="l" t="t" r="r" b="b"/>
            <a:pathLst>
              <a:path w="158114" h="561340">
                <a:moveTo>
                  <a:pt x="0" y="561076"/>
                </a:moveTo>
                <a:lnTo>
                  <a:pt x="157933" y="561076"/>
                </a:lnTo>
                <a:lnTo>
                  <a:pt x="157933" y="0"/>
                </a:lnTo>
                <a:lnTo>
                  <a:pt x="0" y="0"/>
                </a:lnTo>
                <a:lnTo>
                  <a:pt x="0" y="561076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644389" y="1040787"/>
            <a:ext cx="153035" cy="556260"/>
          </a:xfrm>
          <a:custGeom>
            <a:avLst/>
            <a:gdLst/>
            <a:ahLst/>
            <a:cxnLst/>
            <a:rect l="l" t="t" r="r" b="b"/>
            <a:pathLst>
              <a:path w="153035" h="556260">
                <a:moveTo>
                  <a:pt x="0" y="555954"/>
                </a:moveTo>
                <a:lnTo>
                  <a:pt x="152810" y="555954"/>
                </a:lnTo>
                <a:lnTo>
                  <a:pt x="152810" y="0"/>
                </a:lnTo>
                <a:lnTo>
                  <a:pt x="0" y="0"/>
                </a:lnTo>
                <a:lnTo>
                  <a:pt x="0" y="555954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641828" y="1016654"/>
            <a:ext cx="158115" cy="21590"/>
          </a:xfrm>
          <a:custGeom>
            <a:avLst/>
            <a:gdLst/>
            <a:ahLst/>
            <a:cxnLst/>
            <a:rect l="l" t="t" r="r" b="b"/>
            <a:pathLst>
              <a:path w="158114" h="21590">
                <a:moveTo>
                  <a:pt x="0" y="21571"/>
                </a:moveTo>
                <a:lnTo>
                  <a:pt x="157933" y="21571"/>
                </a:lnTo>
                <a:lnTo>
                  <a:pt x="157933" y="0"/>
                </a:lnTo>
                <a:lnTo>
                  <a:pt x="0" y="0"/>
                </a:lnTo>
                <a:lnTo>
                  <a:pt x="0" y="21571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641828" y="1016654"/>
            <a:ext cx="158115" cy="21590"/>
          </a:xfrm>
          <a:custGeom>
            <a:avLst/>
            <a:gdLst/>
            <a:ahLst/>
            <a:cxnLst/>
            <a:rect l="l" t="t" r="r" b="b"/>
            <a:pathLst>
              <a:path w="158114" h="21590">
                <a:moveTo>
                  <a:pt x="0" y="21571"/>
                </a:moveTo>
                <a:lnTo>
                  <a:pt x="157933" y="21571"/>
                </a:lnTo>
                <a:lnTo>
                  <a:pt x="157933" y="0"/>
                </a:lnTo>
                <a:lnTo>
                  <a:pt x="0" y="0"/>
                </a:lnTo>
                <a:lnTo>
                  <a:pt x="0" y="21571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641828" y="930368"/>
            <a:ext cx="158115" cy="86360"/>
          </a:xfrm>
          <a:custGeom>
            <a:avLst/>
            <a:gdLst/>
            <a:ahLst/>
            <a:cxnLst/>
            <a:rect l="l" t="t" r="r" b="b"/>
            <a:pathLst>
              <a:path w="158114" h="86359">
                <a:moveTo>
                  <a:pt x="0" y="86285"/>
                </a:moveTo>
                <a:lnTo>
                  <a:pt x="157933" y="86285"/>
                </a:lnTo>
                <a:lnTo>
                  <a:pt x="157933" y="0"/>
                </a:lnTo>
                <a:lnTo>
                  <a:pt x="0" y="0"/>
                </a:lnTo>
                <a:lnTo>
                  <a:pt x="0" y="86285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644389" y="932930"/>
            <a:ext cx="153035" cy="81280"/>
          </a:xfrm>
          <a:custGeom>
            <a:avLst/>
            <a:gdLst/>
            <a:ahLst/>
            <a:cxnLst/>
            <a:rect l="l" t="t" r="r" b="b"/>
            <a:pathLst>
              <a:path w="153035" h="81280">
                <a:moveTo>
                  <a:pt x="0" y="81163"/>
                </a:moveTo>
                <a:lnTo>
                  <a:pt x="152810" y="81163"/>
                </a:lnTo>
                <a:lnTo>
                  <a:pt x="152810" y="0"/>
                </a:lnTo>
                <a:lnTo>
                  <a:pt x="0" y="0"/>
                </a:lnTo>
                <a:lnTo>
                  <a:pt x="0" y="81163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905527" y="2225203"/>
            <a:ext cx="157933" cy="2229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905527" y="1577731"/>
            <a:ext cx="158115" cy="647700"/>
          </a:xfrm>
          <a:custGeom>
            <a:avLst/>
            <a:gdLst/>
            <a:ahLst/>
            <a:cxnLst/>
            <a:rect l="l" t="t" r="r" b="b"/>
            <a:pathLst>
              <a:path w="158114" h="647700">
                <a:moveTo>
                  <a:pt x="0" y="647472"/>
                </a:moveTo>
                <a:lnTo>
                  <a:pt x="157933" y="647472"/>
                </a:lnTo>
                <a:lnTo>
                  <a:pt x="157933" y="0"/>
                </a:lnTo>
                <a:lnTo>
                  <a:pt x="0" y="0"/>
                </a:lnTo>
                <a:lnTo>
                  <a:pt x="0" y="647472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908088" y="1580292"/>
            <a:ext cx="153035" cy="642620"/>
          </a:xfrm>
          <a:custGeom>
            <a:avLst/>
            <a:gdLst/>
            <a:ahLst/>
            <a:cxnLst/>
            <a:rect l="l" t="t" r="r" b="b"/>
            <a:pathLst>
              <a:path w="153035" h="642619">
                <a:moveTo>
                  <a:pt x="0" y="642349"/>
                </a:moveTo>
                <a:lnTo>
                  <a:pt x="152810" y="642349"/>
                </a:lnTo>
                <a:lnTo>
                  <a:pt x="152810" y="0"/>
                </a:lnTo>
                <a:lnTo>
                  <a:pt x="0" y="0"/>
                </a:lnTo>
                <a:lnTo>
                  <a:pt x="0" y="642349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905527" y="1527434"/>
            <a:ext cx="158115" cy="50800"/>
          </a:xfrm>
          <a:custGeom>
            <a:avLst/>
            <a:gdLst/>
            <a:ahLst/>
            <a:cxnLst/>
            <a:rect l="l" t="t" r="r" b="b"/>
            <a:pathLst>
              <a:path w="158114" h="50800">
                <a:moveTo>
                  <a:pt x="0" y="50296"/>
                </a:moveTo>
                <a:lnTo>
                  <a:pt x="157933" y="50296"/>
                </a:lnTo>
                <a:lnTo>
                  <a:pt x="157933" y="0"/>
                </a:lnTo>
                <a:lnTo>
                  <a:pt x="0" y="0"/>
                </a:lnTo>
                <a:lnTo>
                  <a:pt x="0" y="50296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908088" y="1529995"/>
            <a:ext cx="153035" cy="45720"/>
          </a:xfrm>
          <a:custGeom>
            <a:avLst/>
            <a:gdLst/>
            <a:ahLst/>
            <a:cxnLst/>
            <a:rect l="l" t="t" r="r" b="b"/>
            <a:pathLst>
              <a:path w="153035" h="45719">
                <a:moveTo>
                  <a:pt x="0" y="45174"/>
                </a:moveTo>
                <a:lnTo>
                  <a:pt x="152810" y="45174"/>
                </a:lnTo>
                <a:lnTo>
                  <a:pt x="152810" y="0"/>
                </a:lnTo>
                <a:lnTo>
                  <a:pt x="0" y="0"/>
                </a:lnTo>
                <a:lnTo>
                  <a:pt x="0" y="45174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905527" y="1110204"/>
            <a:ext cx="158115" cy="417830"/>
          </a:xfrm>
          <a:custGeom>
            <a:avLst/>
            <a:gdLst/>
            <a:ahLst/>
            <a:cxnLst/>
            <a:rect l="l" t="t" r="r" b="b"/>
            <a:pathLst>
              <a:path w="158114" h="417830">
                <a:moveTo>
                  <a:pt x="0" y="417230"/>
                </a:moveTo>
                <a:lnTo>
                  <a:pt x="157933" y="417230"/>
                </a:lnTo>
                <a:lnTo>
                  <a:pt x="157933" y="0"/>
                </a:lnTo>
                <a:lnTo>
                  <a:pt x="0" y="0"/>
                </a:lnTo>
                <a:lnTo>
                  <a:pt x="0" y="417230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908088" y="1112765"/>
            <a:ext cx="153035" cy="412115"/>
          </a:xfrm>
          <a:custGeom>
            <a:avLst/>
            <a:gdLst/>
            <a:ahLst/>
            <a:cxnLst/>
            <a:rect l="l" t="t" r="r" b="b"/>
            <a:pathLst>
              <a:path w="153035" h="412115">
                <a:moveTo>
                  <a:pt x="0" y="412108"/>
                </a:moveTo>
                <a:lnTo>
                  <a:pt x="152810" y="412108"/>
                </a:lnTo>
                <a:lnTo>
                  <a:pt x="152810" y="0"/>
                </a:lnTo>
                <a:lnTo>
                  <a:pt x="0" y="0"/>
                </a:lnTo>
                <a:lnTo>
                  <a:pt x="0" y="412108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905527" y="1052643"/>
            <a:ext cx="158115" cy="57785"/>
          </a:xfrm>
          <a:custGeom>
            <a:avLst/>
            <a:gdLst/>
            <a:ahLst/>
            <a:cxnLst/>
            <a:rect l="l" t="t" r="r" b="b"/>
            <a:pathLst>
              <a:path w="158114" h="57784">
                <a:moveTo>
                  <a:pt x="0" y="57560"/>
                </a:moveTo>
                <a:lnTo>
                  <a:pt x="157933" y="57560"/>
                </a:lnTo>
                <a:lnTo>
                  <a:pt x="157933" y="0"/>
                </a:lnTo>
                <a:lnTo>
                  <a:pt x="0" y="0"/>
                </a:lnTo>
                <a:lnTo>
                  <a:pt x="0" y="5756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908088" y="1055204"/>
            <a:ext cx="153035" cy="52705"/>
          </a:xfrm>
          <a:custGeom>
            <a:avLst/>
            <a:gdLst/>
            <a:ahLst/>
            <a:cxnLst/>
            <a:rect l="l" t="t" r="r" b="b"/>
            <a:pathLst>
              <a:path w="153035" h="52705">
                <a:moveTo>
                  <a:pt x="0" y="52437"/>
                </a:moveTo>
                <a:lnTo>
                  <a:pt x="152810" y="52437"/>
                </a:lnTo>
                <a:lnTo>
                  <a:pt x="152810" y="0"/>
                </a:lnTo>
                <a:lnTo>
                  <a:pt x="0" y="0"/>
                </a:lnTo>
                <a:lnTo>
                  <a:pt x="0" y="52437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3169227" y="2289917"/>
            <a:ext cx="157933" cy="1582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3169227" y="1735995"/>
            <a:ext cx="158115" cy="554355"/>
          </a:xfrm>
          <a:custGeom>
            <a:avLst/>
            <a:gdLst/>
            <a:ahLst/>
            <a:cxnLst/>
            <a:rect l="l" t="t" r="r" b="b"/>
            <a:pathLst>
              <a:path w="158114" h="554355">
                <a:moveTo>
                  <a:pt x="0" y="553922"/>
                </a:moveTo>
                <a:lnTo>
                  <a:pt x="157933" y="553922"/>
                </a:lnTo>
                <a:lnTo>
                  <a:pt x="157933" y="0"/>
                </a:lnTo>
                <a:lnTo>
                  <a:pt x="0" y="0"/>
                </a:lnTo>
                <a:lnTo>
                  <a:pt x="0" y="553922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3171788" y="1738556"/>
            <a:ext cx="153035" cy="549275"/>
          </a:xfrm>
          <a:custGeom>
            <a:avLst/>
            <a:gdLst/>
            <a:ahLst/>
            <a:cxnLst/>
            <a:rect l="l" t="t" r="r" b="b"/>
            <a:pathLst>
              <a:path w="153035" h="549275">
                <a:moveTo>
                  <a:pt x="0" y="548800"/>
                </a:moveTo>
                <a:lnTo>
                  <a:pt x="152810" y="548800"/>
                </a:lnTo>
                <a:lnTo>
                  <a:pt x="152810" y="0"/>
                </a:lnTo>
                <a:lnTo>
                  <a:pt x="0" y="0"/>
                </a:lnTo>
                <a:lnTo>
                  <a:pt x="0" y="548800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3169227" y="1635291"/>
            <a:ext cx="158115" cy="100965"/>
          </a:xfrm>
          <a:custGeom>
            <a:avLst/>
            <a:gdLst/>
            <a:ahLst/>
            <a:cxnLst/>
            <a:rect l="l" t="t" r="r" b="b"/>
            <a:pathLst>
              <a:path w="158114" h="100964">
                <a:moveTo>
                  <a:pt x="0" y="100703"/>
                </a:moveTo>
                <a:lnTo>
                  <a:pt x="157933" y="100703"/>
                </a:lnTo>
                <a:lnTo>
                  <a:pt x="157933" y="0"/>
                </a:lnTo>
                <a:lnTo>
                  <a:pt x="0" y="0"/>
                </a:lnTo>
                <a:lnTo>
                  <a:pt x="0" y="100703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171788" y="1637852"/>
            <a:ext cx="153035" cy="95885"/>
          </a:xfrm>
          <a:custGeom>
            <a:avLst/>
            <a:gdLst/>
            <a:ahLst/>
            <a:cxnLst/>
            <a:rect l="l" t="t" r="r" b="b"/>
            <a:pathLst>
              <a:path w="153035" h="95885">
                <a:moveTo>
                  <a:pt x="0" y="95580"/>
                </a:moveTo>
                <a:lnTo>
                  <a:pt x="152810" y="95580"/>
                </a:lnTo>
                <a:lnTo>
                  <a:pt x="152810" y="0"/>
                </a:lnTo>
                <a:lnTo>
                  <a:pt x="0" y="0"/>
                </a:lnTo>
                <a:lnTo>
                  <a:pt x="0" y="95580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169227" y="1088632"/>
            <a:ext cx="158115" cy="546735"/>
          </a:xfrm>
          <a:custGeom>
            <a:avLst/>
            <a:gdLst/>
            <a:ahLst/>
            <a:cxnLst/>
            <a:rect l="l" t="t" r="r" b="b"/>
            <a:pathLst>
              <a:path w="158114" h="546735">
                <a:moveTo>
                  <a:pt x="0" y="546659"/>
                </a:moveTo>
                <a:lnTo>
                  <a:pt x="157933" y="546659"/>
                </a:lnTo>
                <a:lnTo>
                  <a:pt x="157933" y="0"/>
                </a:lnTo>
                <a:lnTo>
                  <a:pt x="0" y="0"/>
                </a:lnTo>
                <a:lnTo>
                  <a:pt x="0" y="546659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171788" y="1091193"/>
            <a:ext cx="153035" cy="541655"/>
          </a:xfrm>
          <a:custGeom>
            <a:avLst/>
            <a:gdLst/>
            <a:ahLst/>
            <a:cxnLst/>
            <a:rect l="l" t="t" r="r" b="b"/>
            <a:pathLst>
              <a:path w="153035" h="541655">
                <a:moveTo>
                  <a:pt x="0" y="541536"/>
                </a:moveTo>
                <a:lnTo>
                  <a:pt x="152810" y="541536"/>
                </a:lnTo>
                <a:lnTo>
                  <a:pt x="152810" y="0"/>
                </a:lnTo>
                <a:lnTo>
                  <a:pt x="0" y="0"/>
                </a:lnTo>
                <a:lnTo>
                  <a:pt x="0" y="541536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169227" y="1085055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4">
                <a:moveTo>
                  <a:pt x="0" y="0"/>
                </a:moveTo>
                <a:lnTo>
                  <a:pt x="157933" y="0"/>
                </a:lnTo>
              </a:path>
            </a:pathLst>
          </a:custGeom>
          <a:ln w="7153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3169227" y="1085055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4">
                <a:moveTo>
                  <a:pt x="0" y="0"/>
                </a:moveTo>
                <a:lnTo>
                  <a:pt x="157933" y="0"/>
                </a:lnTo>
              </a:path>
            </a:pathLst>
          </a:custGeom>
          <a:ln w="7153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169227" y="995083"/>
            <a:ext cx="158115" cy="86995"/>
          </a:xfrm>
          <a:custGeom>
            <a:avLst/>
            <a:gdLst/>
            <a:ahLst/>
            <a:cxnLst/>
            <a:rect l="l" t="t" r="r" b="b"/>
            <a:pathLst>
              <a:path w="158114" h="86994">
                <a:moveTo>
                  <a:pt x="0" y="86395"/>
                </a:moveTo>
                <a:lnTo>
                  <a:pt x="157933" y="86395"/>
                </a:lnTo>
                <a:lnTo>
                  <a:pt x="157933" y="0"/>
                </a:lnTo>
                <a:lnTo>
                  <a:pt x="0" y="0"/>
                </a:lnTo>
                <a:lnTo>
                  <a:pt x="0" y="86395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171788" y="997644"/>
            <a:ext cx="153035" cy="81280"/>
          </a:xfrm>
          <a:custGeom>
            <a:avLst/>
            <a:gdLst/>
            <a:ahLst/>
            <a:cxnLst/>
            <a:rect l="l" t="t" r="r" b="b"/>
            <a:pathLst>
              <a:path w="153035" h="81280">
                <a:moveTo>
                  <a:pt x="0" y="81273"/>
                </a:moveTo>
                <a:lnTo>
                  <a:pt x="152810" y="81273"/>
                </a:lnTo>
                <a:lnTo>
                  <a:pt x="152810" y="0"/>
                </a:lnTo>
                <a:lnTo>
                  <a:pt x="0" y="0"/>
                </a:lnTo>
                <a:lnTo>
                  <a:pt x="0" y="81273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433036" y="2189214"/>
            <a:ext cx="157933" cy="25896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433036" y="1793555"/>
            <a:ext cx="158115" cy="396240"/>
          </a:xfrm>
          <a:custGeom>
            <a:avLst/>
            <a:gdLst/>
            <a:ahLst/>
            <a:cxnLst/>
            <a:rect l="l" t="t" r="r" b="b"/>
            <a:pathLst>
              <a:path w="158114" h="396239">
                <a:moveTo>
                  <a:pt x="0" y="395659"/>
                </a:moveTo>
                <a:lnTo>
                  <a:pt x="157933" y="395659"/>
                </a:lnTo>
                <a:lnTo>
                  <a:pt x="157933" y="0"/>
                </a:lnTo>
                <a:lnTo>
                  <a:pt x="0" y="0"/>
                </a:lnTo>
                <a:lnTo>
                  <a:pt x="0" y="395659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3435597" y="1796116"/>
            <a:ext cx="153035" cy="391160"/>
          </a:xfrm>
          <a:custGeom>
            <a:avLst/>
            <a:gdLst/>
            <a:ahLst/>
            <a:cxnLst/>
            <a:rect l="l" t="t" r="r" b="b"/>
            <a:pathLst>
              <a:path w="153035" h="391160">
                <a:moveTo>
                  <a:pt x="0" y="390536"/>
                </a:moveTo>
                <a:lnTo>
                  <a:pt x="152810" y="390536"/>
                </a:lnTo>
                <a:lnTo>
                  <a:pt x="152810" y="0"/>
                </a:lnTo>
                <a:lnTo>
                  <a:pt x="0" y="0"/>
                </a:lnTo>
                <a:lnTo>
                  <a:pt x="0" y="390536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3433036" y="1757566"/>
            <a:ext cx="158115" cy="36195"/>
          </a:xfrm>
          <a:custGeom>
            <a:avLst/>
            <a:gdLst/>
            <a:ahLst/>
            <a:cxnLst/>
            <a:rect l="l" t="t" r="r" b="b"/>
            <a:pathLst>
              <a:path w="158114" h="36194">
                <a:moveTo>
                  <a:pt x="0" y="35989"/>
                </a:moveTo>
                <a:lnTo>
                  <a:pt x="157933" y="35989"/>
                </a:lnTo>
                <a:lnTo>
                  <a:pt x="157933" y="0"/>
                </a:lnTo>
                <a:lnTo>
                  <a:pt x="0" y="0"/>
                </a:lnTo>
                <a:lnTo>
                  <a:pt x="0" y="35989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3435597" y="1760127"/>
            <a:ext cx="153035" cy="31115"/>
          </a:xfrm>
          <a:custGeom>
            <a:avLst/>
            <a:gdLst/>
            <a:ahLst/>
            <a:cxnLst/>
            <a:rect l="l" t="t" r="r" b="b"/>
            <a:pathLst>
              <a:path w="153035" h="31114">
                <a:moveTo>
                  <a:pt x="0" y="30866"/>
                </a:moveTo>
                <a:lnTo>
                  <a:pt x="152810" y="30866"/>
                </a:lnTo>
                <a:lnTo>
                  <a:pt x="152810" y="0"/>
                </a:lnTo>
                <a:lnTo>
                  <a:pt x="0" y="0"/>
                </a:lnTo>
                <a:lnTo>
                  <a:pt x="0" y="30866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3433036" y="1297192"/>
            <a:ext cx="158115" cy="460375"/>
          </a:xfrm>
          <a:custGeom>
            <a:avLst/>
            <a:gdLst/>
            <a:ahLst/>
            <a:cxnLst/>
            <a:rect l="l" t="t" r="r" b="b"/>
            <a:pathLst>
              <a:path w="158114" h="460375">
                <a:moveTo>
                  <a:pt x="0" y="460373"/>
                </a:moveTo>
                <a:lnTo>
                  <a:pt x="157933" y="460373"/>
                </a:lnTo>
                <a:lnTo>
                  <a:pt x="157933" y="0"/>
                </a:lnTo>
                <a:lnTo>
                  <a:pt x="0" y="0"/>
                </a:lnTo>
                <a:lnTo>
                  <a:pt x="0" y="460373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435597" y="1299754"/>
            <a:ext cx="153035" cy="455295"/>
          </a:xfrm>
          <a:custGeom>
            <a:avLst/>
            <a:gdLst/>
            <a:ahLst/>
            <a:cxnLst/>
            <a:rect l="l" t="t" r="r" b="b"/>
            <a:pathLst>
              <a:path w="153035" h="455294">
                <a:moveTo>
                  <a:pt x="0" y="455250"/>
                </a:moveTo>
                <a:lnTo>
                  <a:pt x="152810" y="455250"/>
                </a:lnTo>
                <a:lnTo>
                  <a:pt x="152810" y="0"/>
                </a:lnTo>
                <a:lnTo>
                  <a:pt x="0" y="0"/>
                </a:lnTo>
                <a:lnTo>
                  <a:pt x="0" y="455250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433036" y="1261313"/>
            <a:ext cx="158115" cy="36195"/>
          </a:xfrm>
          <a:custGeom>
            <a:avLst/>
            <a:gdLst/>
            <a:ahLst/>
            <a:cxnLst/>
            <a:rect l="l" t="t" r="r" b="b"/>
            <a:pathLst>
              <a:path w="158114" h="36194">
                <a:moveTo>
                  <a:pt x="0" y="35878"/>
                </a:moveTo>
                <a:lnTo>
                  <a:pt x="157933" y="35878"/>
                </a:lnTo>
                <a:lnTo>
                  <a:pt x="157933" y="0"/>
                </a:lnTo>
                <a:lnTo>
                  <a:pt x="0" y="0"/>
                </a:lnTo>
                <a:lnTo>
                  <a:pt x="0" y="35878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435597" y="1263875"/>
            <a:ext cx="153035" cy="31115"/>
          </a:xfrm>
          <a:custGeom>
            <a:avLst/>
            <a:gdLst/>
            <a:ahLst/>
            <a:cxnLst/>
            <a:rect l="l" t="t" r="r" b="b"/>
            <a:pathLst>
              <a:path w="153035" h="31115">
                <a:moveTo>
                  <a:pt x="0" y="30756"/>
                </a:moveTo>
                <a:lnTo>
                  <a:pt x="152810" y="30756"/>
                </a:lnTo>
                <a:lnTo>
                  <a:pt x="152810" y="0"/>
                </a:lnTo>
                <a:lnTo>
                  <a:pt x="0" y="0"/>
                </a:lnTo>
                <a:lnTo>
                  <a:pt x="0" y="30756"/>
                </a:lnTo>
                <a:close/>
              </a:path>
            </a:pathLst>
          </a:custGeom>
          <a:ln w="5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433036" y="1203753"/>
            <a:ext cx="158115" cy="57785"/>
          </a:xfrm>
          <a:custGeom>
            <a:avLst/>
            <a:gdLst/>
            <a:ahLst/>
            <a:cxnLst/>
            <a:rect l="l" t="t" r="r" b="b"/>
            <a:pathLst>
              <a:path w="158114" h="57784">
                <a:moveTo>
                  <a:pt x="0" y="57560"/>
                </a:moveTo>
                <a:lnTo>
                  <a:pt x="157933" y="57560"/>
                </a:lnTo>
                <a:lnTo>
                  <a:pt x="157933" y="0"/>
                </a:lnTo>
                <a:lnTo>
                  <a:pt x="0" y="0"/>
                </a:lnTo>
                <a:lnTo>
                  <a:pt x="0" y="5756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435597" y="1206314"/>
            <a:ext cx="153035" cy="52705"/>
          </a:xfrm>
          <a:custGeom>
            <a:avLst/>
            <a:gdLst/>
            <a:ahLst/>
            <a:cxnLst/>
            <a:rect l="l" t="t" r="r" b="b"/>
            <a:pathLst>
              <a:path w="153035" h="52705">
                <a:moveTo>
                  <a:pt x="0" y="52437"/>
                </a:moveTo>
                <a:lnTo>
                  <a:pt x="152810" y="52437"/>
                </a:lnTo>
                <a:lnTo>
                  <a:pt x="152810" y="0"/>
                </a:lnTo>
                <a:lnTo>
                  <a:pt x="0" y="0"/>
                </a:lnTo>
                <a:lnTo>
                  <a:pt x="0" y="52437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696735" y="2131654"/>
            <a:ext cx="157933" cy="31652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696735" y="1448302"/>
            <a:ext cx="158115" cy="683895"/>
          </a:xfrm>
          <a:custGeom>
            <a:avLst/>
            <a:gdLst/>
            <a:ahLst/>
            <a:cxnLst/>
            <a:rect l="l" t="t" r="r" b="b"/>
            <a:pathLst>
              <a:path w="158114" h="683894">
                <a:moveTo>
                  <a:pt x="0" y="683351"/>
                </a:moveTo>
                <a:lnTo>
                  <a:pt x="157933" y="683351"/>
                </a:lnTo>
                <a:lnTo>
                  <a:pt x="157933" y="0"/>
                </a:lnTo>
                <a:lnTo>
                  <a:pt x="0" y="0"/>
                </a:lnTo>
                <a:lnTo>
                  <a:pt x="0" y="683351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699297" y="1450864"/>
            <a:ext cx="153035" cy="678815"/>
          </a:xfrm>
          <a:custGeom>
            <a:avLst/>
            <a:gdLst/>
            <a:ahLst/>
            <a:cxnLst/>
            <a:rect l="l" t="t" r="r" b="b"/>
            <a:pathLst>
              <a:path w="153035" h="678814">
                <a:moveTo>
                  <a:pt x="0" y="678228"/>
                </a:moveTo>
                <a:lnTo>
                  <a:pt x="152810" y="678228"/>
                </a:lnTo>
                <a:lnTo>
                  <a:pt x="152810" y="0"/>
                </a:lnTo>
                <a:lnTo>
                  <a:pt x="0" y="0"/>
                </a:lnTo>
                <a:lnTo>
                  <a:pt x="0" y="678228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696735" y="1405160"/>
            <a:ext cx="158115" cy="43180"/>
          </a:xfrm>
          <a:custGeom>
            <a:avLst/>
            <a:gdLst/>
            <a:ahLst/>
            <a:cxnLst/>
            <a:rect l="l" t="t" r="r" b="b"/>
            <a:pathLst>
              <a:path w="158114" h="43180">
                <a:moveTo>
                  <a:pt x="0" y="43142"/>
                </a:moveTo>
                <a:lnTo>
                  <a:pt x="157933" y="43142"/>
                </a:lnTo>
                <a:lnTo>
                  <a:pt x="157933" y="0"/>
                </a:lnTo>
                <a:lnTo>
                  <a:pt x="0" y="0"/>
                </a:lnTo>
                <a:lnTo>
                  <a:pt x="0" y="43142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699297" y="1407721"/>
            <a:ext cx="153035" cy="38100"/>
          </a:xfrm>
          <a:custGeom>
            <a:avLst/>
            <a:gdLst/>
            <a:ahLst/>
            <a:cxnLst/>
            <a:rect l="l" t="t" r="r" b="b"/>
            <a:pathLst>
              <a:path w="153035" h="38100">
                <a:moveTo>
                  <a:pt x="0" y="38020"/>
                </a:moveTo>
                <a:lnTo>
                  <a:pt x="152810" y="38020"/>
                </a:lnTo>
                <a:lnTo>
                  <a:pt x="152810" y="0"/>
                </a:lnTo>
                <a:lnTo>
                  <a:pt x="0" y="0"/>
                </a:lnTo>
                <a:lnTo>
                  <a:pt x="0" y="38020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3696735" y="937522"/>
            <a:ext cx="158115" cy="467995"/>
          </a:xfrm>
          <a:custGeom>
            <a:avLst/>
            <a:gdLst/>
            <a:ahLst/>
            <a:cxnLst/>
            <a:rect l="l" t="t" r="r" b="b"/>
            <a:pathLst>
              <a:path w="158114" h="467994">
                <a:moveTo>
                  <a:pt x="0" y="467637"/>
                </a:moveTo>
                <a:lnTo>
                  <a:pt x="157933" y="467637"/>
                </a:lnTo>
                <a:lnTo>
                  <a:pt x="157933" y="0"/>
                </a:lnTo>
                <a:lnTo>
                  <a:pt x="0" y="0"/>
                </a:lnTo>
                <a:lnTo>
                  <a:pt x="0" y="467637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699297" y="940083"/>
            <a:ext cx="153035" cy="462915"/>
          </a:xfrm>
          <a:custGeom>
            <a:avLst/>
            <a:gdLst/>
            <a:ahLst/>
            <a:cxnLst/>
            <a:rect l="l" t="t" r="r" b="b"/>
            <a:pathLst>
              <a:path w="153035" h="462915">
                <a:moveTo>
                  <a:pt x="0" y="462514"/>
                </a:moveTo>
                <a:lnTo>
                  <a:pt x="152810" y="462514"/>
                </a:lnTo>
                <a:lnTo>
                  <a:pt x="152810" y="0"/>
                </a:lnTo>
                <a:lnTo>
                  <a:pt x="0" y="0"/>
                </a:lnTo>
                <a:lnTo>
                  <a:pt x="0" y="462514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3696735" y="923215"/>
            <a:ext cx="158115" cy="14604"/>
          </a:xfrm>
          <a:custGeom>
            <a:avLst/>
            <a:gdLst/>
            <a:ahLst/>
            <a:cxnLst/>
            <a:rect l="l" t="t" r="r" b="b"/>
            <a:pathLst>
              <a:path w="158114" h="14605">
                <a:moveTo>
                  <a:pt x="0" y="14307"/>
                </a:moveTo>
                <a:lnTo>
                  <a:pt x="157933" y="14307"/>
                </a:lnTo>
                <a:lnTo>
                  <a:pt x="157933" y="0"/>
                </a:lnTo>
                <a:lnTo>
                  <a:pt x="0" y="0"/>
                </a:lnTo>
                <a:lnTo>
                  <a:pt x="0" y="14307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696735" y="923215"/>
            <a:ext cx="158115" cy="14604"/>
          </a:xfrm>
          <a:custGeom>
            <a:avLst/>
            <a:gdLst/>
            <a:ahLst/>
            <a:cxnLst/>
            <a:rect l="l" t="t" r="r" b="b"/>
            <a:pathLst>
              <a:path w="158114" h="14605">
                <a:moveTo>
                  <a:pt x="0" y="14307"/>
                </a:moveTo>
                <a:lnTo>
                  <a:pt x="157933" y="14307"/>
                </a:lnTo>
                <a:lnTo>
                  <a:pt x="157933" y="0"/>
                </a:lnTo>
                <a:lnTo>
                  <a:pt x="0" y="0"/>
                </a:lnTo>
                <a:lnTo>
                  <a:pt x="0" y="14307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696735" y="844083"/>
            <a:ext cx="158115" cy="79375"/>
          </a:xfrm>
          <a:custGeom>
            <a:avLst/>
            <a:gdLst/>
            <a:ahLst/>
            <a:cxnLst/>
            <a:rect l="l" t="t" r="r" b="b"/>
            <a:pathLst>
              <a:path w="158114" h="79375">
                <a:moveTo>
                  <a:pt x="0" y="79131"/>
                </a:moveTo>
                <a:lnTo>
                  <a:pt x="157933" y="79131"/>
                </a:lnTo>
                <a:lnTo>
                  <a:pt x="157933" y="0"/>
                </a:lnTo>
                <a:lnTo>
                  <a:pt x="0" y="0"/>
                </a:lnTo>
                <a:lnTo>
                  <a:pt x="0" y="79131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3699297" y="846644"/>
            <a:ext cx="153035" cy="74295"/>
          </a:xfrm>
          <a:custGeom>
            <a:avLst/>
            <a:gdLst/>
            <a:ahLst/>
            <a:cxnLst/>
            <a:rect l="l" t="t" r="r" b="b"/>
            <a:pathLst>
              <a:path w="153035" h="74294">
                <a:moveTo>
                  <a:pt x="0" y="74009"/>
                </a:moveTo>
                <a:lnTo>
                  <a:pt x="152810" y="74009"/>
                </a:lnTo>
                <a:lnTo>
                  <a:pt x="152810" y="0"/>
                </a:lnTo>
                <a:lnTo>
                  <a:pt x="0" y="0"/>
                </a:lnTo>
                <a:lnTo>
                  <a:pt x="0" y="74009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938237" y="560243"/>
            <a:ext cx="0" cy="1888489"/>
          </a:xfrm>
          <a:custGeom>
            <a:avLst/>
            <a:gdLst/>
            <a:ahLst/>
            <a:cxnLst/>
            <a:rect l="l" t="t" r="r" b="b"/>
            <a:pathLst>
              <a:path h="1888489">
                <a:moveTo>
                  <a:pt x="0" y="1887938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902578" y="2448181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565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 txBox="1"/>
          <p:nvPr/>
        </p:nvSpPr>
        <p:spPr>
          <a:xfrm>
            <a:off x="762980" y="2407182"/>
            <a:ext cx="129539" cy="8255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dirty="0">
                <a:latin typeface="Tahoma"/>
                <a:cs typeface="Tahoma"/>
              </a:rPr>
              <a:t>0</a:t>
            </a:r>
            <a:endParaRPr sz="700">
              <a:latin typeface="Tahoma"/>
              <a:cs typeface="Tahoma"/>
            </a:endParaRPr>
          </a:p>
        </p:txBody>
      </p:sp>
      <p:sp>
        <p:nvSpPr>
          <p:cNvPr id="172" name="object 172"/>
          <p:cNvSpPr/>
          <p:nvPr/>
        </p:nvSpPr>
        <p:spPr>
          <a:xfrm>
            <a:off x="902578" y="2088511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565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 txBox="1"/>
          <p:nvPr/>
        </p:nvSpPr>
        <p:spPr>
          <a:xfrm>
            <a:off x="762980" y="2019253"/>
            <a:ext cx="129539" cy="13906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spc="-5" dirty="0">
                <a:latin typeface="Tahoma"/>
                <a:cs typeface="Tahoma"/>
              </a:rPr>
              <a:t>50</a:t>
            </a:r>
            <a:endParaRPr sz="700">
              <a:latin typeface="Tahoma"/>
              <a:cs typeface="Tahoma"/>
            </a:endParaRPr>
          </a:p>
        </p:txBody>
      </p:sp>
      <p:sp>
        <p:nvSpPr>
          <p:cNvPr id="174" name="object 174"/>
          <p:cNvSpPr/>
          <p:nvPr/>
        </p:nvSpPr>
        <p:spPr>
          <a:xfrm>
            <a:off x="902578" y="1728841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565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 txBox="1"/>
          <p:nvPr/>
        </p:nvSpPr>
        <p:spPr>
          <a:xfrm>
            <a:off x="762980" y="1631304"/>
            <a:ext cx="129539" cy="19558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spc="-5" dirty="0">
                <a:latin typeface="Tahoma"/>
                <a:cs typeface="Tahoma"/>
              </a:rPr>
              <a:t>100</a:t>
            </a:r>
            <a:endParaRPr sz="700">
              <a:latin typeface="Tahoma"/>
              <a:cs typeface="Tahoma"/>
            </a:endParaRPr>
          </a:p>
        </p:txBody>
      </p:sp>
      <p:sp>
        <p:nvSpPr>
          <p:cNvPr id="176" name="object 176"/>
          <p:cNvSpPr/>
          <p:nvPr/>
        </p:nvSpPr>
        <p:spPr>
          <a:xfrm>
            <a:off x="902578" y="1369170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565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 txBox="1"/>
          <p:nvPr/>
        </p:nvSpPr>
        <p:spPr>
          <a:xfrm>
            <a:off x="762980" y="1271634"/>
            <a:ext cx="129539" cy="19558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spc="-5" dirty="0">
                <a:latin typeface="Tahoma"/>
                <a:cs typeface="Tahoma"/>
              </a:rPr>
              <a:t>150</a:t>
            </a:r>
            <a:endParaRPr sz="700">
              <a:latin typeface="Tahoma"/>
              <a:cs typeface="Tahoma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902578" y="1009500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565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 txBox="1"/>
          <p:nvPr/>
        </p:nvSpPr>
        <p:spPr>
          <a:xfrm>
            <a:off x="762980" y="911964"/>
            <a:ext cx="129539" cy="19558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spc="-5" dirty="0">
                <a:latin typeface="Tahoma"/>
                <a:cs typeface="Tahoma"/>
              </a:rPr>
              <a:t>200</a:t>
            </a:r>
            <a:endParaRPr sz="700">
              <a:latin typeface="Tahoma"/>
              <a:cs typeface="Tahoma"/>
            </a:endParaRPr>
          </a:p>
        </p:txBody>
      </p:sp>
      <p:sp>
        <p:nvSpPr>
          <p:cNvPr id="180" name="object 180"/>
          <p:cNvSpPr/>
          <p:nvPr/>
        </p:nvSpPr>
        <p:spPr>
          <a:xfrm>
            <a:off x="902578" y="649830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565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 txBox="1"/>
          <p:nvPr/>
        </p:nvSpPr>
        <p:spPr>
          <a:xfrm>
            <a:off x="762980" y="552294"/>
            <a:ext cx="129539" cy="19558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spc="-5" dirty="0">
                <a:latin typeface="Tahoma"/>
                <a:cs typeface="Tahoma"/>
              </a:rPr>
              <a:t>250</a:t>
            </a:r>
            <a:endParaRPr sz="700">
              <a:latin typeface="Tahoma"/>
              <a:cs typeface="Tahoma"/>
            </a:endParaRPr>
          </a:p>
        </p:txBody>
      </p:sp>
      <p:sp>
        <p:nvSpPr>
          <p:cNvPr id="182" name="object 182"/>
          <p:cNvSpPr txBox="1"/>
          <p:nvPr/>
        </p:nvSpPr>
        <p:spPr>
          <a:xfrm>
            <a:off x="618254" y="1092242"/>
            <a:ext cx="129539" cy="82423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spc="55" dirty="0">
                <a:latin typeface="Tahoma"/>
                <a:cs typeface="Tahoma"/>
              </a:rPr>
              <a:t>Number </a:t>
            </a:r>
            <a:r>
              <a:rPr sz="700" spc="30" dirty="0">
                <a:latin typeface="Tahoma"/>
                <a:cs typeface="Tahoma"/>
              </a:rPr>
              <a:t>of</a:t>
            </a:r>
            <a:r>
              <a:rPr sz="700" spc="-120" dirty="0">
                <a:latin typeface="Tahoma"/>
                <a:cs typeface="Tahoma"/>
              </a:rPr>
              <a:t> </a:t>
            </a:r>
            <a:r>
              <a:rPr sz="700" spc="50" dirty="0">
                <a:latin typeface="Tahoma"/>
                <a:cs typeface="Tahoma"/>
              </a:rPr>
              <a:t>events</a:t>
            </a:r>
            <a:endParaRPr sz="700">
              <a:latin typeface="Tahoma"/>
              <a:cs typeface="Tahoma"/>
            </a:endParaRPr>
          </a:p>
        </p:txBody>
      </p:sp>
      <p:sp>
        <p:nvSpPr>
          <p:cNvPr id="183" name="object 183"/>
          <p:cNvSpPr/>
          <p:nvPr/>
        </p:nvSpPr>
        <p:spPr>
          <a:xfrm>
            <a:off x="938237" y="2448181"/>
            <a:ext cx="3037840" cy="0"/>
          </a:xfrm>
          <a:custGeom>
            <a:avLst/>
            <a:gdLst/>
            <a:ahLst/>
            <a:cxnLst/>
            <a:rect l="l" t="t" r="r" b="b"/>
            <a:pathLst>
              <a:path w="3037840">
                <a:moveTo>
                  <a:pt x="0" y="0"/>
                </a:moveTo>
                <a:lnTo>
                  <a:pt x="3037606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 txBox="1"/>
          <p:nvPr/>
        </p:nvSpPr>
        <p:spPr>
          <a:xfrm>
            <a:off x="1012617" y="2444396"/>
            <a:ext cx="288925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55" dirty="0">
                <a:latin typeface="Tahoma"/>
                <a:cs typeface="Tahoma"/>
              </a:rPr>
              <a:t>2009 2010 2011 2012 2013 2014 2015 2016 2017 2018</a:t>
            </a:r>
            <a:r>
              <a:rPr sz="700" spc="65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2019</a:t>
            </a:r>
            <a:endParaRPr sz="700">
              <a:latin typeface="Tahoma"/>
              <a:cs typeface="Tahoma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968943" y="2621193"/>
            <a:ext cx="2976245" cy="290830"/>
          </a:xfrm>
          <a:custGeom>
            <a:avLst/>
            <a:gdLst/>
            <a:ahLst/>
            <a:cxnLst/>
            <a:rect l="l" t="t" r="r" b="b"/>
            <a:pathLst>
              <a:path w="2976245" h="290830">
                <a:moveTo>
                  <a:pt x="0" y="290223"/>
                </a:moveTo>
                <a:lnTo>
                  <a:pt x="2976193" y="290223"/>
                </a:lnTo>
                <a:lnTo>
                  <a:pt x="2976193" y="0"/>
                </a:lnTo>
                <a:lnTo>
                  <a:pt x="0" y="0"/>
                </a:lnTo>
                <a:lnTo>
                  <a:pt x="0" y="2902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971504" y="2623754"/>
            <a:ext cx="2971165" cy="285115"/>
          </a:xfrm>
          <a:custGeom>
            <a:avLst/>
            <a:gdLst/>
            <a:ahLst/>
            <a:cxnLst/>
            <a:rect l="l" t="t" r="r" b="b"/>
            <a:pathLst>
              <a:path w="2971165" h="285114">
                <a:moveTo>
                  <a:pt x="0" y="285100"/>
                </a:moveTo>
                <a:lnTo>
                  <a:pt x="2971071" y="285100"/>
                </a:lnTo>
                <a:lnTo>
                  <a:pt x="2971071" y="0"/>
                </a:lnTo>
                <a:lnTo>
                  <a:pt x="0" y="0"/>
                </a:lnTo>
                <a:lnTo>
                  <a:pt x="0" y="285100"/>
                </a:lnTo>
                <a:close/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1007353" y="2659603"/>
            <a:ext cx="287020" cy="89535"/>
          </a:xfrm>
          <a:custGeom>
            <a:avLst/>
            <a:gdLst/>
            <a:ahLst/>
            <a:cxnLst/>
            <a:rect l="l" t="t" r="r" b="b"/>
            <a:pathLst>
              <a:path w="287019" h="89535">
                <a:moveTo>
                  <a:pt x="0" y="88927"/>
                </a:moveTo>
                <a:lnTo>
                  <a:pt x="286921" y="88927"/>
                </a:lnTo>
                <a:lnTo>
                  <a:pt x="286921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1009915" y="2662164"/>
            <a:ext cx="281940" cy="83820"/>
          </a:xfrm>
          <a:custGeom>
            <a:avLst/>
            <a:gdLst/>
            <a:ahLst/>
            <a:cxnLst/>
            <a:rect l="l" t="t" r="r" b="b"/>
            <a:pathLst>
              <a:path w="281940" h="83819">
                <a:moveTo>
                  <a:pt x="0" y="83804"/>
                </a:moveTo>
                <a:lnTo>
                  <a:pt x="281799" y="83804"/>
                </a:lnTo>
                <a:lnTo>
                  <a:pt x="281799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1722842" y="2659603"/>
            <a:ext cx="287020" cy="89535"/>
          </a:xfrm>
          <a:custGeom>
            <a:avLst/>
            <a:gdLst/>
            <a:ahLst/>
            <a:cxnLst/>
            <a:rect l="l" t="t" r="r" b="b"/>
            <a:pathLst>
              <a:path w="287019" h="89535">
                <a:moveTo>
                  <a:pt x="0" y="88927"/>
                </a:moveTo>
                <a:lnTo>
                  <a:pt x="286921" y="88927"/>
                </a:lnTo>
                <a:lnTo>
                  <a:pt x="286921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1725403" y="2662164"/>
            <a:ext cx="281940" cy="83820"/>
          </a:xfrm>
          <a:custGeom>
            <a:avLst/>
            <a:gdLst/>
            <a:ahLst/>
            <a:cxnLst/>
            <a:rect l="l" t="t" r="r" b="b"/>
            <a:pathLst>
              <a:path w="281939" h="83819">
                <a:moveTo>
                  <a:pt x="0" y="83804"/>
                </a:moveTo>
                <a:lnTo>
                  <a:pt x="281799" y="83804"/>
                </a:lnTo>
                <a:lnTo>
                  <a:pt x="281799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2491928" y="2659603"/>
            <a:ext cx="287020" cy="89535"/>
          </a:xfrm>
          <a:custGeom>
            <a:avLst/>
            <a:gdLst/>
            <a:ahLst/>
            <a:cxnLst/>
            <a:rect l="l" t="t" r="r" b="b"/>
            <a:pathLst>
              <a:path w="287019" h="89535">
                <a:moveTo>
                  <a:pt x="0" y="88927"/>
                </a:moveTo>
                <a:lnTo>
                  <a:pt x="286921" y="88927"/>
                </a:lnTo>
                <a:lnTo>
                  <a:pt x="286921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2494490" y="2662164"/>
            <a:ext cx="281940" cy="83820"/>
          </a:xfrm>
          <a:custGeom>
            <a:avLst/>
            <a:gdLst/>
            <a:ahLst/>
            <a:cxnLst/>
            <a:rect l="l" t="t" r="r" b="b"/>
            <a:pathLst>
              <a:path w="281939" h="83819">
                <a:moveTo>
                  <a:pt x="0" y="83804"/>
                </a:moveTo>
                <a:lnTo>
                  <a:pt x="281799" y="83804"/>
                </a:lnTo>
                <a:lnTo>
                  <a:pt x="281799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3359297" y="2659603"/>
            <a:ext cx="287020" cy="89535"/>
          </a:xfrm>
          <a:custGeom>
            <a:avLst/>
            <a:gdLst/>
            <a:ahLst/>
            <a:cxnLst/>
            <a:rect l="l" t="t" r="r" b="b"/>
            <a:pathLst>
              <a:path w="287020" h="89535">
                <a:moveTo>
                  <a:pt x="0" y="88927"/>
                </a:moveTo>
                <a:lnTo>
                  <a:pt x="286921" y="88927"/>
                </a:lnTo>
                <a:lnTo>
                  <a:pt x="286921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3361858" y="2662164"/>
            <a:ext cx="281940" cy="83820"/>
          </a:xfrm>
          <a:custGeom>
            <a:avLst/>
            <a:gdLst/>
            <a:ahLst/>
            <a:cxnLst/>
            <a:rect l="l" t="t" r="r" b="b"/>
            <a:pathLst>
              <a:path w="281939" h="83819">
                <a:moveTo>
                  <a:pt x="0" y="83804"/>
                </a:moveTo>
                <a:lnTo>
                  <a:pt x="281799" y="83804"/>
                </a:lnTo>
                <a:lnTo>
                  <a:pt x="281799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1007353" y="2784079"/>
            <a:ext cx="287020" cy="89535"/>
          </a:xfrm>
          <a:custGeom>
            <a:avLst/>
            <a:gdLst/>
            <a:ahLst/>
            <a:cxnLst/>
            <a:rect l="l" t="t" r="r" b="b"/>
            <a:pathLst>
              <a:path w="287019" h="89535">
                <a:moveTo>
                  <a:pt x="0" y="88927"/>
                </a:moveTo>
                <a:lnTo>
                  <a:pt x="286921" y="88927"/>
                </a:lnTo>
                <a:lnTo>
                  <a:pt x="286921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1009915" y="2786640"/>
            <a:ext cx="281940" cy="83820"/>
          </a:xfrm>
          <a:custGeom>
            <a:avLst/>
            <a:gdLst/>
            <a:ahLst/>
            <a:cxnLst/>
            <a:rect l="l" t="t" r="r" b="b"/>
            <a:pathLst>
              <a:path w="281940" h="83819">
                <a:moveTo>
                  <a:pt x="0" y="83804"/>
                </a:moveTo>
                <a:lnTo>
                  <a:pt x="281799" y="83804"/>
                </a:lnTo>
                <a:lnTo>
                  <a:pt x="281799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1722842" y="2784079"/>
            <a:ext cx="287020" cy="89535"/>
          </a:xfrm>
          <a:custGeom>
            <a:avLst/>
            <a:gdLst/>
            <a:ahLst/>
            <a:cxnLst/>
            <a:rect l="l" t="t" r="r" b="b"/>
            <a:pathLst>
              <a:path w="287019" h="89535">
                <a:moveTo>
                  <a:pt x="0" y="88927"/>
                </a:moveTo>
                <a:lnTo>
                  <a:pt x="286921" y="88927"/>
                </a:lnTo>
                <a:lnTo>
                  <a:pt x="286921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1725403" y="2786640"/>
            <a:ext cx="281940" cy="83820"/>
          </a:xfrm>
          <a:custGeom>
            <a:avLst/>
            <a:gdLst/>
            <a:ahLst/>
            <a:cxnLst/>
            <a:rect l="l" t="t" r="r" b="b"/>
            <a:pathLst>
              <a:path w="281939" h="83819">
                <a:moveTo>
                  <a:pt x="0" y="83804"/>
                </a:moveTo>
                <a:lnTo>
                  <a:pt x="281799" y="83804"/>
                </a:lnTo>
                <a:lnTo>
                  <a:pt x="281799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2491928" y="2784079"/>
            <a:ext cx="287020" cy="89535"/>
          </a:xfrm>
          <a:custGeom>
            <a:avLst/>
            <a:gdLst/>
            <a:ahLst/>
            <a:cxnLst/>
            <a:rect l="l" t="t" r="r" b="b"/>
            <a:pathLst>
              <a:path w="287019" h="89535">
                <a:moveTo>
                  <a:pt x="0" y="88927"/>
                </a:moveTo>
                <a:lnTo>
                  <a:pt x="286921" y="88927"/>
                </a:lnTo>
                <a:lnTo>
                  <a:pt x="286921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2494490" y="2786640"/>
            <a:ext cx="281940" cy="83820"/>
          </a:xfrm>
          <a:custGeom>
            <a:avLst/>
            <a:gdLst/>
            <a:ahLst/>
            <a:cxnLst/>
            <a:rect l="l" t="t" r="r" b="b"/>
            <a:pathLst>
              <a:path w="281939" h="83819">
                <a:moveTo>
                  <a:pt x="0" y="83804"/>
                </a:moveTo>
                <a:lnTo>
                  <a:pt x="281799" y="83804"/>
                </a:lnTo>
                <a:lnTo>
                  <a:pt x="281799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3359297" y="2784079"/>
            <a:ext cx="287020" cy="89535"/>
          </a:xfrm>
          <a:custGeom>
            <a:avLst/>
            <a:gdLst/>
            <a:ahLst/>
            <a:cxnLst/>
            <a:rect l="l" t="t" r="r" b="b"/>
            <a:pathLst>
              <a:path w="287020" h="89535">
                <a:moveTo>
                  <a:pt x="0" y="88927"/>
                </a:moveTo>
                <a:lnTo>
                  <a:pt x="286921" y="88927"/>
                </a:lnTo>
                <a:lnTo>
                  <a:pt x="286921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3361858" y="2786640"/>
            <a:ext cx="281940" cy="83820"/>
          </a:xfrm>
          <a:custGeom>
            <a:avLst/>
            <a:gdLst/>
            <a:ahLst/>
            <a:cxnLst/>
            <a:rect l="l" t="t" r="r" b="b"/>
            <a:pathLst>
              <a:path w="281939" h="83819">
                <a:moveTo>
                  <a:pt x="0" y="83804"/>
                </a:moveTo>
                <a:lnTo>
                  <a:pt x="281799" y="83804"/>
                </a:lnTo>
                <a:lnTo>
                  <a:pt x="281799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 txBox="1"/>
          <p:nvPr/>
        </p:nvSpPr>
        <p:spPr>
          <a:xfrm>
            <a:off x="1340279" y="2605983"/>
            <a:ext cx="351790" cy="274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48500"/>
              </a:lnSpc>
              <a:spcBef>
                <a:spcPts val="95"/>
              </a:spcBef>
            </a:pPr>
            <a:r>
              <a:rPr sz="550" spc="45" dirty="0">
                <a:latin typeface="Tahoma"/>
                <a:cs typeface="Tahoma"/>
              </a:rPr>
              <a:t>Drought  </a:t>
            </a:r>
            <a:r>
              <a:rPr sz="550" spc="35" dirty="0">
                <a:latin typeface="Tahoma"/>
                <a:cs typeface="Tahoma"/>
              </a:rPr>
              <a:t>Landslide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04" name="object 204"/>
          <p:cNvSpPr txBox="1"/>
          <p:nvPr/>
        </p:nvSpPr>
        <p:spPr>
          <a:xfrm>
            <a:off x="2055768" y="2605983"/>
            <a:ext cx="421640" cy="274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48500"/>
              </a:lnSpc>
              <a:spcBef>
                <a:spcPts val="95"/>
              </a:spcBef>
            </a:pPr>
            <a:r>
              <a:rPr sz="550" spc="35" dirty="0">
                <a:latin typeface="Tahoma"/>
                <a:cs typeface="Tahoma"/>
              </a:rPr>
              <a:t>Earthquake  </a:t>
            </a:r>
            <a:r>
              <a:rPr sz="550" spc="40" dirty="0">
                <a:latin typeface="Tahoma"/>
                <a:cs typeface="Tahoma"/>
              </a:rPr>
              <a:t>Storm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05" name="object 205"/>
          <p:cNvSpPr txBox="1"/>
          <p:nvPr/>
        </p:nvSpPr>
        <p:spPr>
          <a:xfrm>
            <a:off x="2824854" y="2605983"/>
            <a:ext cx="559435" cy="274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48500"/>
              </a:lnSpc>
              <a:spcBef>
                <a:spcPts val="95"/>
              </a:spcBef>
            </a:pPr>
            <a:r>
              <a:rPr sz="550" spc="45" dirty="0">
                <a:latin typeface="Tahoma"/>
                <a:cs typeface="Tahoma"/>
              </a:rPr>
              <a:t>Extreme </a:t>
            </a:r>
            <a:r>
              <a:rPr sz="550" spc="40" dirty="0">
                <a:latin typeface="Tahoma"/>
                <a:cs typeface="Tahoma"/>
              </a:rPr>
              <a:t>temp.  </a:t>
            </a:r>
            <a:r>
              <a:rPr sz="550" spc="35" dirty="0">
                <a:latin typeface="Tahoma"/>
                <a:cs typeface="Tahoma"/>
              </a:rPr>
              <a:t>Volcan.</a:t>
            </a:r>
            <a:r>
              <a:rPr sz="550" spc="-30" dirty="0">
                <a:latin typeface="Tahoma"/>
                <a:cs typeface="Tahoma"/>
              </a:rPr>
              <a:t> </a:t>
            </a:r>
            <a:r>
              <a:rPr sz="550" spc="35" dirty="0">
                <a:latin typeface="Tahoma"/>
                <a:cs typeface="Tahoma"/>
              </a:rPr>
              <a:t>activity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06" name="object 206"/>
          <p:cNvSpPr txBox="1"/>
          <p:nvPr/>
        </p:nvSpPr>
        <p:spPr>
          <a:xfrm>
            <a:off x="3692223" y="2605983"/>
            <a:ext cx="285115" cy="274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48500"/>
              </a:lnSpc>
              <a:spcBef>
                <a:spcPts val="95"/>
              </a:spcBef>
            </a:pPr>
            <a:r>
              <a:rPr sz="550" spc="35" dirty="0">
                <a:latin typeface="Tahoma"/>
                <a:cs typeface="Tahoma"/>
              </a:rPr>
              <a:t>Flood  </a:t>
            </a:r>
            <a:r>
              <a:rPr sz="550" spc="30" dirty="0">
                <a:latin typeface="Tahoma"/>
                <a:cs typeface="Tahoma"/>
              </a:rPr>
              <a:t>Wildfire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07" name="object 207"/>
          <p:cNvSpPr/>
          <p:nvPr/>
        </p:nvSpPr>
        <p:spPr>
          <a:xfrm>
            <a:off x="359992" y="3248365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204644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04644" y="101221"/>
                </a:lnTo>
                <a:lnTo>
                  <a:pt x="224295" y="97228"/>
                </a:lnTo>
                <a:lnTo>
                  <a:pt x="240388" y="86354"/>
                </a:lnTo>
                <a:lnTo>
                  <a:pt x="251261" y="70262"/>
                </a:lnTo>
                <a:lnTo>
                  <a:pt x="255255" y="50610"/>
                </a:lnTo>
                <a:lnTo>
                  <a:pt x="251261" y="30959"/>
                </a:lnTo>
                <a:lnTo>
                  <a:pt x="240388" y="14866"/>
                </a:lnTo>
                <a:lnTo>
                  <a:pt x="224295" y="3993"/>
                </a:lnTo>
                <a:lnTo>
                  <a:pt x="204644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359992" y="3248365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04644" y="0"/>
                </a:lnTo>
                <a:lnTo>
                  <a:pt x="224295" y="3993"/>
                </a:lnTo>
                <a:lnTo>
                  <a:pt x="240388" y="14866"/>
                </a:lnTo>
                <a:lnTo>
                  <a:pt x="251261" y="30959"/>
                </a:lnTo>
                <a:lnTo>
                  <a:pt x="255255" y="50610"/>
                </a:lnTo>
                <a:lnTo>
                  <a:pt x="251261" y="70262"/>
                </a:lnTo>
                <a:lnTo>
                  <a:pt x="240388" y="86354"/>
                </a:lnTo>
                <a:lnTo>
                  <a:pt x="224295" y="97228"/>
                </a:lnTo>
                <a:lnTo>
                  <a:pt x="204644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r>
              <a:rPr spc="-30" dirty="0"/>
              <a:t>19</a:t>
            </a:r>
          </a:p>
        </p:txBody>
      </p:sp>
      <p:sp>
        <p:nvSpPr>
          <p:cNvPr id="210" name="object 210"/>
          <p:cNvSpPr txBox="1"/>
          <p:nvPr/>
        </p:nvSpPr>
        <p:spPr>
          <a:xfrm>
            <a:off x="397916" y="3243795"/>
            <a:ext cx="179705" cy="113664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600" spc="15" dirty="0">
                <a:solidFill>
                  <a:srgbClr val="FFFFFF"/>
                </a:solidFill>
                <a:latin typeface="Gill Sans MT"/>
                <a:cs typeface="Gill Sans MT"/>
                <a:hlinkClick r:id="rId13" action="ppaction://hlinksldjump"/>
              </a:rPr>
              <a:t>Back</a:t>
            </a:r>
            <a:endParaRPr sz="6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0502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45" dirty="0">
                <a:solidFill>
                  <a:srgbClr val="E09300"/>
                </a:solidFill>
              </a:rPr>
              <a:t>EPFR</a:t>
            </a:r>
            <a:r>
              <a:rPr sz="1200" spc="-95" dirty="0">
                <a:solidFill>
                  <a:srgbClr val="E09300"/>
                </a:solidFill>
              </a:rPr>
              <a:t> </a:t>
            </a:r>
            <a:r>
              <a:rPr sz="1200" spc="-15" dirty="0">
                <a:solidFill>
                  <a:srgbClr val="E09300"/>
                </a:solidFill>
              </a:rPr>
              <a:t>snapshot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3686810" cy="0"/>
          </a:xfrm>
          <a:custGeom>
            <a:avLst/>
            <a:gdLst/>
            <a:ahLst/>
            <a:cxnLst/>
            <a:rect l="l" t="t" r="r" b="b"/>
            <a:pathLst>
              <a:path w="3686810">
                <a:moveTo>
                  <a:pt x="0" y="0"/>
                </a:moveTo>
                <a:lnTo>
                  <a:pt x="3686462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3788" y="470545"/>
            <a:ext cx="3522345" cy="2561590"/>
          </a:xfrm>
          <a:custGeom>
            <a:avLst/>
            <a:gdLst/>
            <a:ahLst/>
            <a:cxnLst/>
            <a:rect l="l" t="t" r="r" b="b"/>
            <a:pathLst>
              <a:path w="3522345" h="2561590">
                <a:moveTo>
                  <a:pt x="0" y="2561274"/>
                </a:moveTo>
                <a:lnTo>
                  <a:pt x="3521752" y="2561274"/>
                </a:lnTo>
                <a:lnTo>
                  <a:pt x="3521752" y="0"/>
                </a:lnTo>
                <a:lnTo>
                  <a:pt x="0" y="0"/>
                </a:lnTo>
                <a:lnTo>
                  <a:pt x="0" y="25612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6349" y="473107"/>
            <a:ext cx="3516629" cy="2556510"/>
          </a:xfrm>
          <a:custGeom>
            <a:avLst/>
            <a:gdLst/>
            <a:ahLst/>
            <a:cxnLst/>
            <a:rect l="l" t="t" r="r" b="b"/>
            <a:pathLst>
              <a:path w="3516629" h="2556510">
                <a:moveTo>
                  <a:pt x="0" y="2556151"/>
                </a:moveTo>
                <a:lnTo>
                  <a:pt x="3516629" y="2556151"/>
                </a:lnTo>
                <a:lnTo>
                  <a:pt x="3516629" y="0"/>
                </a:lnTo>
                <a:lnTo>
                  <a:pt x="0" y="0"/>
                </a:lnTo>
                <a:lnTo>
                  <a:pt x="0" y="2556151"/>
                </a:lnTo>
                <a:close/>
              </a:path>
            </a:pathLst>
          </a:custGeom>
          <a:ln w="512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93913" y="562804"/>
            <a:ext cx="3079750" cy="1883410"/>
          </a:xfrm>
          <a:custGeom>
            <a:avLst/>
            <a:gdLst/>
            <a:ahLst/>
            <a:cxnLst/>
            <a:rect l="l" t="t" r="r" b="b"/>
            <a:pathLst>
              <a:path w="3079750" h="1883410">
                <a:moveTo>
                  <a:pt x="0" y="1882815"/>
                </a:moveTo>
                <a:lnTo>
                  <a:pt x="3079368" y="1882815"/>
                </a:lnTo>
                <a:lnTo>
                  <a:pt x="3079368" y="0"/>
                </a:lnTo>
                <a:lnTo>
                  <a:pt x="0" y="0"/>
                </a:lnTo>
                <a:lnTo>
                  <a:pt x="0" y="1882815"/>
                </a:lnTo>
                <a:close/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81932" y="2344176"/>
            <a:ext cx="1194435" cy="0"/>
          </a:xfrm>
          <a:custGeom>
            <a:avLst/>
            <a:gdLst/>
            <a:ahLst/>
            <a:cxnLst/>
            <a:rect l="l" t="t" r="r" b="b"/>
            <a:pathLst>
              <a:path w="1194435">
                <a:moveTo>
                  <a:pt x="0" y="0"/>
                </a:moveTo>
                <a:lnTo>
                  <a:pt x="1193911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91352" y="2344176"/>
            <a:ext cx="1730375" cy="0"/>
          </a:xfrm>
          <a:custGeom>
            <a:avLst/>
            <a:gdLst/>
            <a:ahLst/>
            <a:cxnLst/>
            <a:rect l="l" t="t" r="r" b="b"/>
            <a:pathLst>
              <a:path w="1730375">
                <a:moveTo>
                  <a:pt x="0" y="0"/>
                </a:moveTo>
                <a:lnTo>
                  <a:pt x="1730114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81932" y="2005307"/>
            <a:ext cx="1194435" cy="0"/>
          </a:xfrm>
          <a:custGeom>
            <a:avLst/>
            <a:gdLst/>
            <a:ahLst/>
            <a:cxnLst/>
            <a:rect l="l" t="t" r="r" b="b"/>
            <a:pathLst>
              <a:path w="1194435">
                <a:moveTo>
                  <a:pt x="0" y="0"/>
                </a:moveTo>
                <a:lnTo>
                  <a:pt x="1193911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91352" y="2005307"/>
            <a:ext cx="1730375" cy="0"/>
          </a:xfrm>
          <a:custGeom>
            <a:avLst/>
            <a:gdLst/>
            <a:ahLst/>
            <a:cxnLst/>
            <a:rect l="l" t="t" r="r" b="b"/>
            <a:pathLst>
              <a:path w="1730375">
                <a:moveTo>
                  <a:pt x="0" y="0"/>
                </a:moveTo>
                <a:lnTo>
                  <a:pt x="1730114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91352" y="1666438"/>
            <a:ext cx="3084830" cy="0"/>
          </a:xfrm>
          <a:custGeom>
            <a:avLst/>
            <a:gdLst/>
            <a:ahLst/>
            <a:cxnLst/>
            <a:rect l="l" t="t" r="r" b="b"/>
            <a:pathLst>
              <a:path w="3084829">
                <a:moveTo>
                  <a:pt x="0" y="0"/>
                </a:moveTo>
                <a:lnTo>
                  <a:pt x="3084491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586127" y="1327568"/>
            <a:ext cx="389890" cy="0"/>
          </a:xfrm>
          <a:custGeom>
            <a:avLst/>
            <a:gdLst/>
            <a:ahLst/>
            <a:cxnLst/>
            <a:rect l="l" t="t" r="r" b="b"/>
            <a:pathLst>
              <a:path w="389889">
                <a:moveTo>
                  <a:pt x="0" y="0"/>
                </a:moveTo>
                <a:lnTo>
                  <a:pt x="389716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318025" y="1327568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>
                <a:moveTo>
                  <a:pt x="0" y="0"/>
                </a:moveTo>
                <a:lnTo>
                  <a:pt x="107526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81932" y="1327568"/>
            <a:ext cx="375920" cy="0"/>
          </a:xfrm>
          <a:custGeom>
            <a:avLst/>
            <a:gdLst/>
            <a:ahLst/>
            <a:cxnLst/>
            <a:rect l="l" t="t" r="r" b="b"/>
            <a:pathLst>
              <a:path w="375919">
                <a:moveTo>
                  <a:pt x="0" y="0"/>
                </a:moveTo>
                <a:lnTo>
                  <a:pt x="375628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513830" y="1327568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>
                <a:moveTo>
                  <a:pt x="0" y="0"/>
                </a:moveTo>
                <a:lnTo>
                  <a:pt x="107636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245838" y="1327568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>
                <a:moveTo>
                  <a:pt x="0" y="0"/>
                </a:moveTo>
                <a:lnTo>
                  <a:pt x="107526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91352" y="1327568"/>
            <a:ext cx="1194435" cy="0"/>
          </a:xfrm>
          <a:custGeom>
            <a:avLst/>
            <a:gdLst/>
            <a:ahLst/>
            <a:cxnLst/>
            <a:rect l="l" t="t" r="r" b="b"/>
            <a:pathLst>
              <a:path w="1194435">
                <a:moveTo>
                  <a:pt x="0" y="0"/>
                </a:moveTo>
                <a:lnTo>
                  <a:pt x="1193911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318025" y="988699"/>
            <a:ext cx="657860" cy="0"/>
          </a:xfrm>
          <a:custGeom>
            <a:avLst/>
            <a:gdLst/>
            <a:ahLst/>
            <a:cxnLst/>
            <a:rect l="l" t="t" r="r" b="b"/>
            <a:pathLst>
              <a:path w="657860">
                <a:moveTo>
                  <a:pt x="0" y="0"/>
                </a:moveTo>
                <a:lnTo>
                  <a:pt x="657817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245838" y="988699"/>
            <a:ext cx="911860" cy="0"/>
          </a:xfrm>
          <a:custGeom>
            <a:avLst/>
            <a:gdLst/>
            <a:ahLst/>
            <a:cxnLst/>
            <a:rect l="l" t="t" r="r" b="b"/>
            <a:pathLst>
              <a:path w="911860">
                <a:moveTo>
                  <a:pt x="0" y="0"/>
                </a:moveTo>
                <a:lnTo>
                  <a:pt x="911722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91352" y="988699"/>
            <a:ext cx="1194435" cy="0"/>
          </a:xfrm>
          <a:custGeom>
            <a:avLst/>
            <a:gdLst/>
            <a:ahLst/>
            <a:cxnLst/>
            <a:rect l="l" t="t" r="r" b="b"/>
            <a:pathLst>
              <a:path w="1194435">
                <a:moveTo>
                  <a:pt x="0" y="0"/>
                </a:moveTo>
                <a:lnTo>
                  <a:pt x="1193911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91352" y="649830"/>
            <a:ext cx="3084830" cy="0"/>
          </a:xfrm>
          <a:custGeom>
            <a:avLst/>
            <a:gdLst/>
            <a:ahLst/>
            <a:cxnLst/>
            <a:rect l="l" t="t" r="r" b="b"/>
            <a:pathLst>
              <a:path w="3084829">
                <a:moveTo>
                  <a:pt x="0" y="0"/>
                </a:moveTo>
                <a:lnTo>
                  <a:pt x="3084491" y="0"/>
                </a:lnTo>
              </a:path>
            </a:pathLst>
          </a:custGeom>
          <a:ln w="7683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013076" y="1465361"/>
            <a:ext cx="160464" cy="336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281178" y="1384579"/>
            <a:ext cx="160464" cy="3100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49170" y="1666438"/>
            <a:ext cx="160574" cy="1383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817272" y="1465361"/>
            <a:ext cx="160464" cy="2936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85263" y="1250968"/>
            <a:ext cx="160574" cy="4721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085263" y="828785"/>
            <a:ext cx="160655" cy="422275"/>
          </a:xfrm>
          <a:custGeom>
            <a:avLst/>
            <a:gdLst/>
            <a:ahLst/>
            <a:cxnLst/>
            <a:rect l="l" t="t" r="r" b="b"/>
            <a:pathLst>
              <a:path w="160655" h="422275">
                <a:moveTo>
                  <a:pt x="0" y="422183"/>
                </a:moveTo>
                <a:lnTo>
                  <a:pt x="160574" y="422183"/>
                </a:lnTo>
                <a:lnTo>
                  <a:pt x="160574" y="0"/>
                </a:lnTo>
                <a:lnTo>
                  <a:pt x="0" y="0"/>
                </a:lnTo>
                <a:lnTo>
                  <a:pt x="0" y="422183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087825" y="831346"/>
            <a:ext cx="155575" cy="417195"/>
          </a:xfrm>
          <a:custGeom>
            <a:avLst/>
            <a:gdLst/>
            <a:ahLst/>
            <a:cxnLst/>
            <a:rect l="l" t="t" r="r" b="b"/>
            <a:pathLst>
              <a:path w="155575" h="417194">
                <a:moveTo>
                  <a:pt x="0" y="417060"/>
                </a:moveTo>
                <a:lnTo>
                  <a:pt x="155452" y="417060"/>
                </a:lnTo>
                <a:lnTo>
                  <a:pt x="155452" y="0"/>
                </a:lnTo>
                <a:lnTo>
                  <a:pt x="0" y="0"/>
                </a:lnTo>
                <a:lnTo>
                  <a:pt x="0" y="417060"/>
                </a:lnTo>
                <a:close/>
              </a:path>
            </a:pathLst>
          </a:custGeom>
          <a:ln w="5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353365" y="1225214"/>
            <a:ext cx="160464" cy="5076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621467" y="1434545"/>
            <a:ext cx="160464" cy="40952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621467" y="994532"/>
            <a:ext cx="160655" cy="440055"/>
          </a:xfrm>
          <a:custGeom>
            <a:avLst/>
            <a:gdLst/>
            <a:ahLst/>
            <a:cxnLst/>
            <a:rect l="l" t="t" r="r" b="b"/>
            <a:pathLst>
              <a:path w="160655" h="440055">
                <a:moveTo>
                  <a:pt x="0" y="440012"/>
                </a:moveTo>
                <a:lnTo>
                  <a:pt x="160464" y="440012"/>
                </a:lnTo>
                <a:lnTo>
                  <a:pt x="160464" y="0"/>
                </a:lnTo>
                <a:lnTo>
                  <a:pt x="0" y="0"/>
                </a:lnTo>
                <a:lnTo>
                  <a:pt x="0" y="440012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624028" y="997094"/>
            <a:ext cx="155575" cy="434975"/>
          </a:xfrm>
          <a:custGeom>
            <a:avLst/>
            <a:gdLst/>
            <a:ahLst/>
            <a:cxnLst/>
            <a:rect l="l" t="t" r="r" b="b"/>
            <a:pathLst>
              <a:path w="155575" h="434975">
                <a:moveTo>
                  <a:pt x="0" y="434890"/>
                </a:moveTo>
                <a:lnTo>
                  <a:pt x="155342" y="434890"/>
                </a:lnTo>
                <a:lnTo>
                  <a:pt x="155342" y="0"/>
                </a:lnTo>
                <a:lnTo>
                  <a:pt x="0" y="0"/>
                </a:lnTo>
                <a:lnTo>
                  <a:pt x="0" y="434890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621467" y="1844072"/>
            <a:ext cx="160655" cy="514984"/>
          </a:xfrm>
          <a:custGeom>
            <a:avLst/>
            <a:gdLst/>
            <a:ahLst/>
            <a:cxnLst/>
            <a:rect l="l" t="t" r="r" b="b"/>
            <a:pathLst>
              <a:path w="160655" h="514985">
                <a:moveTo>
                  <a:pt x="0" y="514412"/>
                </a:moveTo>
                <a:lnTo>
                  <a:pt x="160464" y="514412"/>
                </a:lnTo>
                <a:lnTo>
                  <a:pt x="160464" y="0"/>
                </a:lnTo>
                <a:lnTo>
                  <a:pt x="0" y="0"/>
                </a:lnTo>
                <a:lnTo>
                  <a:pt x="0" y="514412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624028" y="1846633"/>
            <a:ext cx="155575" cy="509905"/>
          </a:xfrm>
          <a:custGeom>
            <a:avLst/>
            <a:gdLst/>
            <a:ahLst/>
            <a:cxnLst/>
            <a:rect l="l" t="t" r="r" b="b"/>
            <a:pathLst>
              <a:path w="155575" h="509905">
                <a:moveTo>
                  <a:pt x="0" y="509289"/>
                </a:moveTo>
                <a:lnTo>
                  <a:pt x="155342" y="509289"/>
                </a:lnTo>
                <a:lnTo>
                  <a:pt x="155342" y="0"/>
                </a:lnTo>
                <a:lnTo>
                  <a:pt x="0" y="0"/>
                </a:lnTo>
                <a:lnTo>
                  <a:pt x="0" y="509289"/>
                </a:lnTo>
                <a:close/>
              </a:path>
            </a:pathLst>
          </a:custGeom>
          <a:ln w="5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889459" y="1592479"/>
            <a:ext cx="160574" cy="36242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157560" y="1451164"/>
            <a:ext cx="160464" cy="21527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157560" y="1156538"/>
            <a:ext cx="160655" cy="294640"/>
          </a:xfrm>
          <a:custGeom>
            <a:avLst/>
            <a:gdLst/>
            <a:ahLst/>
            <a:cxnLst/>
            <a:rect l="l" t="t" r="r" b="b"/>
            <a:pathLst>
              <a:path w="160654" h="294640">
                <a:moveTo>
                  <a:pt x="0" y="294625"/>
                </a:moveTo>
                <a:lnTo>
                  <a:pt x="160464" y="294625"/>
                </a:lnTo>
                <a:lnTo>
                  <a:pt x="160464" y="0"/>
                </a:lnTo>
                <a:lnTo>
                  <a:pt x="0" y="0"/>
                </a:lnTo>
                <a:lnTo>
                  <a:pt x="0" y="294625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160122" y="1159099"/>
            <a:ext cx="155575" cy="289560"/>
          </a:xfrm>
          <a:custGeom>
            <a:avLst/>
            <a:gdLst/>
            <a:ahLst/>
            <a:cxnLst/>
            <a:rect l="l" t="t" r="r" b="b"/>
            <a:pathLst>
              <a:path w="155575" h="289559">
                <a:moveTo>
                  <a:pt x="0" y="289503"/>
                </a:moveTo>
                <a:lnTo>
                  <a:pt x="155342" y="289503"/>
                </a:lnTo>
                <a:lnTo>
                  <a:pt x="155342" y="0"/>
                </a:lnTo>
                <a:lnTo>
                  <a:pt x="0" y="0"/>
                </a:lnTo>
                <a:lnTo>
                  <a:pt x="0" y="289503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157560" y="892288"/>
            <a:ext cx="160655" cy="264795"/>
          </a:xfrm>
          <a:custGeom>
            <a:avLst/>
            <a:gdLst/>
            <a:ahLst/>
            <a:cxnLst/>
            <a:rect l="l" t="t" r="r" b="b"/>
            <a:pathLst>
              <a:path w="160654" h="264794">
                <a:moveTo>
                  <a:pt x="0" y="264249"/>
                </a:moveTo>
                <a:lnTo>
                  <a:pt x="160464" y="264249"/>
                </a:lnTo>
                <a:lnTo>
                  <a:pt x="160464" y="0"/>
                </a:lnTo>
                <a:lnTo>
                  <a:pt x="0" y="0"/>
                </a:lnTo>
                <a:lnTo>
                  <a:pt x="0" y="264249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160122" y="894850"/>
            <a:ext cx="155575" cy="259715"/>
          </a:xfrm>
          <a:custGeom>
            <a:avLst/>
            <a:gdLst/>
            <a:ahLst/>
            <a:cxnLst/>
            <a:rect l="l" t="t" r="r" b="b"/>
            <a:pathLst>
              <a:path w="155575" h="259715">
                <a:moveTo>
                  <a:pt x="0" y="259127"/>
                </a:moveTo>
                <a:lnTo>
                  <a:pt x="155342" y="259127"/>
                </a:lnTo>
                <a:lnTo>
                  <a:pt x="155342" y="0"/>
                </a:lnTo>
                <a:lnTo>
                  <a:pt x="0" y="0"/>
                </a:lnTo>
                <a:lnTo>
                  <a:pt x="0" y="259127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157560" y="847054"/>
            <a:ext cx="160655" cy="45720"/>
          </a:xfrm>
          <a:custGeom>
            <a:avLst/>
            <a:gdLst/>
            <a:ahLst/>
            <a:cxnLst/>
            <a:rect l="l" t="t" r="r" b="b"/>
            <a:pathLst>
              <a:path w="160654" h="45719">
                <a:moveTo>
                  <a:pt x="0" y="45233"/>
                </a:moveTo>
                <a:lnTo>
                  <a:pt x="160464" y="45233"/>
                </a:lnTo>
                <a:lnTo>
                  <a:pt x="160464" y="0"/>
                </a:lnTo>
                <a:lnTo>
                  <a:pt x="0" y="0"/>
                </a:lnTo>
                <a:lnTo>
                  <a:pt x="0" y="45233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60122" y="849616"/>
            <a:ext cx="155575" cy="40640"/>
          </a:xfrm>
          <a:custGeom>
            <a:avLst/>
            <a:gdLst/>
            <a:ahLst/>
            <a:cxnLst/>
            <a:rect l="l" t="t" r="r" b="b"/>
            <a:pathLst>
              <a:path w="155575" h="40640">
                <a:moveTo>
                  <a:pt x="0" y="40111"/>
                </a:moveTo>
                <a:lnTo>
                  <a:pt x="155342" y="40111"/>
                </a:lnTo>
                <a:lnTo>
                  <a:pt x="155342" y="0"/>
                </a:lnTo>
                <a:lnTo>
                  <a:pt x="0" y="0"/>
                </a:lnTo>
                <a:lnTo>
                  <a:pt x="0" y="40111"/>
                </a:lnTo>
                <a:close/>
              </a:path>
            </a:pathLst>
          </a:custGeom>
          <a:ln w="5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25552" y="1510315"/>
            <a:ext cx="160574" cy="16124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425552" y="1226865"/>
            <a:ext cx="160655" cy="285115"/>
          </a:xfrm>
          <a:custGeom>
            <a:avLst/>
            <a:gdLst/>
            <a:ahLst/>
            <a:cxnLst/>
            <a:rect l="l" t="t" r="r" b="b"/>
            <a:pathLst>
              <a:path w="160654" h="285115">
                <a:moveTo>
                  <a:pt x="0" y="285050"/>
                </a:moveTo>
                <a:lnTo>
                  <a:pt x="160574" y="285050"/>
                </a:lnTo>
                <a:lnTo>
                  <a:pt x="160574" y="0"/>
                </a:lnTo>
                <a:lnTo>
                  <a:pt x="0" y="0"/>
                </a:lnTo>
                <a:lnTo>
                  <a:pt x="0" y="285050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428114" y="1229426"/>
            <a:ext cx="155575" cy="280035"/>
          </a:xfrm>
          <a:custGeom>
            <a:avLst/>
            <a:gdLst/>
            <a:ahLst/>
            <a:cxnLst/>
            <a:rect l="l" t="t" r="r" b="b"/>
            <a:pathLst>
              <a:path w="155575" h="280034">
                <a:moveTo>
                  <a:pt x="0" y="279928"/>
                </a:moveTo>
                <a:lnTo>
                  <a:pt x="155452" y="279928"/>
                </a:lnTo>
                <a:lnTo>
                  <a:pt x="155452" y="0"/>
                </a:lnTo>
                <a:lnTo>
                  <a:pt x="0" y="0"/>
                </a:lnTo>
                <a:lnTo>
                  <a:pt x="0" y="279928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425552" y="1669079"/>
            <a:ext cx="160574" cy="27382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693654" y="1637492"/>
            <a:ext cx="160464" cy="9889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693654" y="1732473"/>
            <a:ext cx="160655" cy="274955"/>
          </a:xfrm>
          <a:custGeom>
            <a:avLst/>
            <a:gdLst/>
            <a:ahLst/>
            <a:cxnLst/>
            <a:rect l="l" t="t" r="r" b="b"/>
            <a:pathLst>
              <a:path w="160654" h="274955">
                <a:moveTo>
                  <a:pt x="0" y="274595"/>
                </a:moveTo>
                <a:lnTo>
                  <a:pt x="160464" y="274595"/>
                </a:lnTo>
                <a:lnTo>
                  <a:pt x="160464" y="0"/>
                </a:lnTo>
                <a:lnTo>
                  <a:pt x="0" y="0"/>
                </a:lnTo>
                <a:lnTo>
                  <a:pt x="0" y="274595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696215" y="1735034"/>
            <a:ext cx="155575" cy="269875"/>
          </a:xfrm>
          <a:custGeom>
            <a:avLst/>
            <a:gdLst/>
            <a:ahLst/>
            <a:cxnLst/>
            <a:rect l="l" t="t" r="r" b="b"/>
            <a:pathLst>
              <a:path w="155575" h="269875">
                <a:moveTo>
                  <a:pt x="0" y="269472"/>
                </a:moveTo>
                <a:lnTo>
                  <a:pt x="155342" y="269472"/>
                </a:lnTo>
                <a:lnTo>
                  <a:pt x="155342" y="0"/>
                </a:lnTo>
                <a:lnTo>
                  <a:pt x="0" y="0"/>
                </a:lnTo>
                <a:lnTo>
                  <a:pt x="0" y="269472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693654" y="2007068"/>
            <a:ext cx="160655" cy="113030"/>
          </a:xfrm>
          <a:custGeom>
            <a:avLst/>
            <a:gdLst/>
            <a:ahLst/>
            <a:cxnLst/>
            <a:rect l="l" t="t" r="r" b="b"/>
            <a:pathLst>
              <a:path w="160654" h="113030">
                <a:moveTo>
                  <a:pt x="0" y="112699"/>
                </a:moveTo>
                <a:lnTo>
                  <a:pt x="160464" y="112699"/>
                </a:lnTo>
                <a:lnTo>
                  <a:pt x="160464" y="0"/>
                </a:lnTo>
                <a:lnTo>
                  <a:pt x="0" y="0"/>
                </a:lnTo>
                <a:lnTo>
                  <a:pt x="0" y="112699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696215" y="2009629"/>
            <a:ext cx="155575" cy="107950"/>
          </a:xfrm>
          <a:custGeom>
            <a:avLst/>
            <a:gdLst/>
            <a:ahLst/>
            <a:cxnLst/>
            <a:rect l="l" t="t" r="r" b="b"/>
            <a:pathLst>
              <a:path w="155575" h="107950">
                <a:moveTo>
                  <a:pt x="0" y="107577"/>
                </a:moveTo>
                <a:lnTo>
                  <a:pt x="155342" y="107577"/>
                </a:lnTo>
                <a:lnTo>
                  <a:pt x="155342" y="0"/>
                </a:lnTo>
                <a:lnTo>
                  <a:pt x="0" y="0"/>
                </a:lnTo>
                <a:lnTo>
                  <a:pt x="0" y="107577"/>
                </a:lnTo>
                <a:close/>
              </a:path>
            </a:pathLst>
          </a:custGeom>
          <a:ln w="5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91352" y="560243"/>
            <a:ext cx="0" cy="1888489"/>
          </a:xfrm>
          <a:custGeom>
            <a:avLst/>
            <a:gdLst/>
            <a:ahLst/>
            <a:cxnLst/>
            <a:rect l="l" t="t" r="r" b="b"/>
            <a:pathLst>
              <a:path h="1888489">
                <a:moveTo>
                  <a:pt x="0" y="1887938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5803" y="2344176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54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55803" y="2005307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54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55803" y="1666438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54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55803" y="1327568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54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55803" y="988699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54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716096" y="891163"/>
            <a:ext cx="129539" cy="19558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spc="-5" dirty="0">
                <a:latin typeface="Tahoma"/>
                <a:cs typeface="Tahoma"/>
              </a:rPr>
              <a:t>200</a:t>
            </a:r>
            <a:endParaRPr sz="700">
              <a:latin typeface="Tahoma"/>
              <a:cs typeface="Tahoma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55803" y="649830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35548" y="0"/>
                </a:moveTo>
                <a:lnTo>
                  <a:pt x="0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716096" y="552294"/>
            <a:ext cx="129539" cy="19558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spc="-5" dirty="0">
                <a:latin typeface="Tahoma"/>
                <a:cs typeface="Tahoma"/>
              </a:rPr>
              <a:t>300</a:t>
            </a:r>
            <a:endParaRPr sz="700">
              <a:latin typeface="Tahoma"/>
              <a:cs typeface="Tahom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618254" y="1230032"/>
            <a:ext cx="227329" cy="122809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R="7620" algn="r">
              <a:lnSpc>
                <a:spcPts val="805"/>
              </a:lnSpc>
              <a:spcBef>
                <a:spcPts val="50"/>
              </a:spcBef>
            </a:pPr>
            <a:r>
              <a:rPr sz="700" spc="50" dirty="0">
                <a:latin typeface="Tahoma"/>
                <a:cs typeface="Tahoma"/>
              </a:rPr>
              <a:t>US$</a:t>
            </a:r>
            <a:r>
              <a:rPr sz="700" spc="-60" dirty="0">
                <a:latin typeface="Tahoma"/>
                <a:cs typeface="Tahoma"/>
              </a:rPr>
              <a:t> </a:t>
            </a:r>
            <a:r>
              <a:rPr sz="700" spc="35" dirty="0">
                <a:latin typeface="Tahoma"/>
                <a:cs typeface="Tahoma"/>
              </a:rPr>
              <a:t>billions</a:t>
            </a:r>
            <a:endParaRPr sz="700">
              <a:latin typeface="Tahoma"/>
              <a:cs typeface="Tahoma"/>
            </a:endParaRPr>
          </a:p>
          <a:p>
            <a:pPr marR="5080" algn="r">
              <a:lnSpc>
                <a:spcPts val="805"/>
              </a:lnSpc>
              <a:tabLst>
                <a:tab pos="338455" algn="l"/>
                <a:tab pos="749935" algn="l"/>
                <a:tab pos="1032510" algn="l"/>
              </a:tabLst>
            </a:pPr>
            <a:r>
              <a:rPr sz="700" spc="-5" dirty="0">
                <a:latin typeface="Tahoma"/>
                <a:cs typeface="Tahoma"/>
              </a:rPr>
              <a:t>-20</a:t>
            </a:r>
            <a:r>
              <a:rPr sz="700" dirty="0">
                <a:latin typeface="Tahoma"/>
                <a:cs typeface="Tahoma"/>
              </a:rPr>
              <a:t>0	</a:t>
            </a:r>
            <a:r>
              <a:rPr sz="700" spc="-5" dirty="0">
                <a:latin typeface="Tahoma"/>
                <a:cs typeface="Tahoma"/>
              </a:rPr>
              <a:t>-10</a:t>
            </a:r>
            <a:r>
              <a:rPr sz="700" dirty="0">
                <a:latin typeface="Tahoma"/>
                <a:cs typeface="Tahoma"/>
              </a:rPr>
              <a:t>0	0	</a:t>
            </a:r>
            <a:r>
              <a:rPr sz="700" spc="-5" dirty="0">
                <a:latin typeface="Tahoma"/>
                <a:cs typeface="Tahoma"/>
              </a:rPr>
              <a:t>100</a:t>
            </a:r>
            <a:endParaRPr sz="700">
              <a:latin typeface="Tahoma"/>
              <a:cs typeface="Tahoma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891352" y="2448181"/>
            <a:ext cx="3084830" cy="0"/>
          </a:xfrm>
          <a:custGeom>
            <a:avLst/>
            <a:gdLst/>
            <a:ahLst/>
            <a:cxnLst/>
            <a:rect l="l" t="t" r="r" b="b"/>
            <a:pathLst>
              <a:path w="3084829">
                <a:moveTo>
                  <a:pt x="0" y="0"/>
                </a:moveTo>
                <a:lnTo>
                  <a:pt x="3084491" y="0"/>
                </a:lnTo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991505" y="2621193"/>
            <a:ext cx="2884805" cy="290830"/>
          </a:xfrm>
          <a:custGeom>
            <a:avLst/>
            <a:gdLst/>
            <a:ahLst/>
            <a:cxnLst/>
            <a:rect l="l" t="t" r="r" b="b"/>
            <a:pathLst>
              <a:path w="2884804" h="290830">
                <a:moveTo>
                  <a:pt x="0" y="290223"/>
                </a:moveTo>
                <a:lnTo>
                  <a:pt x="2884295" y="290223"/>
                </a:lnTo>
                <a:lnTo>
                  <a:pt x="2884295" y="0"/>
                </a:lnTo>
                <a:lnTo>
                  <a:pt x="0" y="0"/>
                </a:lnTo>
                <a:lnTo>
                  <a:pt x="0" y="2902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994066" y="2623754"/>
            <a:ext cx="2879725" cy="285115"/>
          </a:xfrm>
          <a:custGeom>
            <a:avLst/>
            <a:gdLst/>
            <a:ahLst/>
            <a:cxnLst/>
            <a:rect l="l" t="t" r="r" b="b"/>
            <a:pathLst>
              <a:path w="2879725" h="285114">
                <a:moveTo>
                  <a:pt x="0" y="285100"/>
                </a:moveTo>
                <a:lnTo>
                  <a:pt x="2879172" y="285100"/>
                </a:lnTo>
                <a:lnTo>
                  <a:pt x="2879172" y="0"/>
                </a:lnTo>
                <a:lnTo>
                  <a:pt x="0" y="0"/>
                </a:lnTo>
                <a:lnTo>
                  <a:pt x="0" y="285100"/>
                </a:lnTo>
                <a:close/>
              </a:path>
            </a:pathLst>
          </a:custGeom>
          <a:ln w="5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029915" y="2659603"/>
            <a:ext cx="333375" cy="89535"/>
          </a:xfrm>
          <a:custGeom>
            <a:avLst/>
            <a:gdLst/>
            <a:ahLst/>
            <a:cxnLst/>
            <a:rect l="l" t="t" r="r" b="b"/>
            <a:pathLst>
              <a:path w="333375" h="89535">
                <a:moveTo>
                  <a:pt x="0" y="88927"/>
                </a:moveTo>
                <a:lnTo>
                  <a:pt x="332926" y="88927"/>
                </a:lnTo>
                <a:lnTo>
                  <a:pt x="332926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00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032476" y="2662164"/>
            <a:ext cx="328295" cy="83820"/>
          </a:xfrm>
          <a:custGeom>
            <a:avLst/>
            <a:gdLst/>
            <a:ahLst/>
            <a:cxnLst/>
            <a:rect l="l" t="t" r="r" b="b"/>
            <a:pathLst>
              <a:path w="328294" h="83819">
                <a:moveTo>
                  <a:pt x="0" y="83804"/>
                </a:moveTo>
                <a:lnTo>
                  <a:pt x="327803" y="83804"/>
                </a:lnTo>
                <a:lnTo>
                  <a:pt x="327803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00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772588" y="2659603"/>
            <a:ext cx="333375" cy="89535"/>
          </a:xfrm>
          <a:custGeom>
            <a:avLst/>
            <a:gdLst/>
            <a:ahLst/>
            <a:cxnLst/>
            <a:rect l="l" t="t" r="r" b="b"/>
            <a:pathLst>
              <a:path w="333375" h="89535">
                <a:moveTo>
                  <a:pt x="0" y="88927"/>
                </a:moveTo>
                <a:lnTo>
                  <a:pt x="332926" y="88927"/>
                </a:lnTo>
                <a:lnTo>
                  <a:pt x="332926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FF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775149" y="2662164"/>
            <a:ext cx="328295" cy="83820"/>
          </a:xfrm>
          <a:custGeom>
            <a:avLst/>
            <a:gdLst/>
            <a:ahLst/>
            <a:cxnLst/>
            <a:rect l="l" t="t" r="r" b="b"/>
            <a:pathLst>
              <a:path w="328294" h="83819">
                <a:moveTo>
                  <a:pt x="0" y="83804"/>
                </a:moveTo>
                <a:lnTo>
                  <a:pt x="327803" y="83804"/>
                </a:lnTo>
                <a:lnTo>
                  <a:pt x="327803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498202" y="2659603"/>
            <a:ext cx="333375" cy="89535"/>
          </a:xfrm>
          <a:custGeom>
            <a:avLst/>
            <a:gdLst/>
            <a:ahLst/>
            <a:cxnLst/>
            <a:rect l="l" t="t" r="r" b="b"/>
            <a:pathLst>
              <a:path w="333375" h="89535">
                <a:moveTo>
                  <a:pt x="0" y="88927"/>
                </a:moveTo>
                <a:lnTo>
                  <a:pt x="332926" y="88927"/>
                </a:lnTo>
                <a:lnTo>
                  <a:pt x="332926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194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500763" y="2662164"/>
            <a:ext cx="328295" cy="83820"/>
          </a:xfrm>
          <a:custGeom>
            <a:avLst/>
            <a:gdLst/>
            <a:ahLst/>
            <a:cxnLst/>
            <a:rect l="l" t="t" r="r" b="b"/>
            <a:pathLst>
              <a:path w="328294" h="83819">
                <a:moveTo>
                  <a:pt x="0" y="83804"/>
                </a:moveTo>
                <a:lnTo>
                  <a:pt x="327803" y="83804"/>
                </a:lnTo>
                <a:lnTo>
                  <a:pt x="327803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1946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307790" y="2659603"/>
            <a:ext cx="333375" cy="89535"/>
          </a:xfrm>
          <a:custGeom>
            <a:avLst/>
            <a:gdLst/>
            <a:ahLst/>
            <a:cxnLst/>
            <a:rect l="l" t="t" r="r" b="b"/>
            <a:pathLst>
              <a:path w="333375" h="89535">
                <a:moveTo>
                  <a:pt x="0" y="88927"/>
                </a:moveTo>
                <a:lnTo>
                  <a:pt x="333036" y="88927"/>
                </a:lnTo>
                <a:lnTo>
                  <a:pt x="333036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9034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310351" y="2662164"/>
            <a:ext cx="328295" cy="83820"/>
          </a:xfrm>
          <a:custGeom>
            <a:avLst/>
            <a:gdLst/>
            <a:ahLst/>
            <a:cxnLst/>
            <a:rect l="l" t="t" r="r" b="b"/>
            <a:pathLst>
              <a:path w="328295" h="83819">
                <a:moveTo>
                  <a:pt x="0" y="83804"/>
                </a:moveTo>
                <a:lnTo>
                  <a:pt x="327913" y="83804"/>
                </a:lnTo>
                <a:lnTo>
                  <a:pt x="327913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029915" y="2784079"/>
            <a:ext cx="333375" cy="89535"/>
          </a:xfrm>
          <a:custGeom>
            <a:avLst/>
            <a:gdLst/>
            <a:ahLst/>
            <a:cxnLst/>
            <a:rect l="l" t="t" r="r" b="b"/>
            <a:pathLst>
              <a:path w="333375" h="89535">
                <a:moveTo>
                  <a:pt x="0" y="88927"/>
                </a:moveTo>
                <a:lnTo>
                  <a:pt x="332926" y="88927"/>
                </a:lnTo>
                <a:lnTo>
                  <a:pt x="332926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6D8D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032476" y="2786640"/>
            <a:ext cx="328295" cy="83820"/>
          </a:xfrm>
          <a:custGeom>
            <a:avLst/>
            <a:gdLst/>
            <a:ahLst/>
            <a:cxnLst/>
            <a:rect l="l" t="t" r="r" b="b"/>
            <a:pathLst>
              <a:path w="328294" h="83819">
                <a:moveTo>
                  <a:pt x="0" y="83804"/>
                </a:moveTo>
                <a:lnTo>
                  <a:pt x="327803" y="83804"/>
                </a:lnTo>
                <a:lnTo>
                  <a:pt x="327803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6D8D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772588" y="2784079"/>
            <a:ext cx="333375" cy="89535"/>
          </a:xfrm>
          <a:custGeom>
            <a:avLst/>
            <a:gdLst/>
            <a:ahLst/>
            <a:cxnLst/>
            <a:rect l="l" t="t" r="r" b="b"/>
            <a:pathLst>
              <a:path w="333375" h="89535">
                <a:moveTo>
                  <a:pt x="0" y="88927"/>
                </a:moveTo>
                <a:lnTo>
                  <a:pt x="332926" y="88927"/>
                </a:lnTo>
                <a:lnTo>
                  <a:pt x="332926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9F52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775149" y="2786640"/>
            <a:ext cx="328295" cy="83820"/>
          </a:xfrm>
          <a:custGeom>
            <a:avLst/>
            <a:gdLst/>
            <a:ahLst/>
            <a:cxnLst/>
            <a:rect l="l" t="t" r="r" b="b"/>
            <a:pathLst>
              <a:path w="328294" h="83819">
                <a:moveTo>
                  <a:pt x="0" y="83804"/>
                </a:moveTo>
                <a:lnTo>
                  <a:pt x="327803" y="83804"/>
                </a:lnTo>
                <a:lnTo>
                  <a:pt x="327803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9F52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498202" y="2784079"/>
            <a:ext cx="333375" cy="89535"/>
          </a:xfrm>
          <a:custGeom>
            <a:avLst/>
            <a:gdLst/>
            <a:ahLst/>
            <a:cxnLst/>
            <a:rect l="l" t="t" r="r" b="b"/>
            <a:pathLst>
              <a:path w="333375" h="89535">
                <a:moveTo>
                  <a:pt x="0" y="88927"/>
                </a:moveTo>
                <a:lnTo>
                  <a:pt x="332926" y="88927"/>
                </a:lnTo>
                <a:lnTo>
                  <a:pt x="332926" y="0"/>
                </a:lnTo>
                <a:lnTo>
                  <a:pt x="0" y="0"/>
                </a:lnTo>
                <a:lnTo>
                  <a:pt x="0" y="88927"/>
                </a:lnTo>
                <a:close/>
              </a:path>
            </a:pathLst>
          </a:custGeom>
          <a:solidFill>
            <a:srgbClr val="FF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500763" y="2786640"/>
            <a:ext cx="328295" cy="83820"/>
          </a:xfrm>
          <a:custGeom>
            <a:avLst/>
            <a:gdLst/>
            <a:ahLst/>
            <a:cxnLst/>
            <a:rect l="l" t="t" r="r" b="b"/>
            <a:pathLst>
              <a:path w="328294" h="83819">
                <a:moveTo>
                  <a:pt x="0" y="83804"/>
                </a:moveTo>
                <a:lnTo>
                  <a:pt x="327803" y="83804"/>
                </a:lnTo>
                <a:lnTo>
                  <a:pt x="327803" y="0"/>
                </a:lnTo>
                <a:lnTo>
                  <a:pt x="0" y="0"/>
                </a:lnTo>
                <a:lnTo>
                  <a:pt x="0" y="83804"/>
                </a:lnTo>
                <a:close/>
              </a:path>
            </a:pathLst>
          </a:custGeom>
          <a:ln w="5122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967494" y="2444396"/>
            <a:ext cx="2932430" cy="426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55" dirty="0">
                <a:latin typeface="Tahoma"/>
                <a:cs typeface="Tahoma"/>
              </a:rPr>
              <a:t>2009</a:t>
            </a:r>
            <a:r>
              <a:rPr sz="700" spc="114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2010</a:t>
            </a:r>
            <a:r>
              <a:rPr sz="700" spc="120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2011</a:t>
            </a:r>
            <a:r>
              <a:rPr sz="700" spc="114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2012</a:t>
            </a:r>
            <a:r>
              <a:rPr sz="700" spc="120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2013</a:t>
            </a:r>
            <a:r>
              <a:rPr sz="700" spc="114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2014</a:t>
            </a:r>
            <a:r>
              <a:rPr sz="700" spc="120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2015</a:t>
            </a:r>
            <a:r>
              <a:rPr sz="700" spc="120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2016</a:t>
            </a:r>
            <a:r>
              <a:rPr sz="700" spc="114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2017</a:t>
            </a:r>
            <a:r>
              <a:rPr sz="700" spc="120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2018</a:t>
            </a:r>
            <a:r>
              <a:rPr sz="700" spc="114" dirty="0">
                <a:latin typeface="Tahoma"/>
                <a:cs typeface="Tahoma"/>
              </a:rPr>
              <a:t> </a:t>
            </a:r>
            <a:r>
              <a:rPr sz="700" spc="55" dirty="0">
                <a:latin typeface="Tahoma"/>
                <a:cs typeface="Tahoma"/>
              </a:rPr>
              <a:t>2019</a:t>
            </a:r>
            <a:endParaRPr sz="7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700">
              <a:latin typeface="Tahoma"/>
              <a:cs typeface="Tahoma"/>
            </a:endParaRPr>
          </a:p>
          <a:p>
            <a:pPr marL="448309">
              <a:lnSpc>
                <a:spcPct val="100000"/>
              </a:lnSpc>
              <a:tabLst>
                <a:tab pos="1191260" algn="l"/>
                <a:tab pos="1916430" algn="l"/>
                <a:tab pos="2726055" algn="l"/>
              </a:tabLst>
            </a:pPr>
            <a:r>
              <a:rPr sz="400" spc="35" dirty="0">
                <a:latin typeface="Tahoma"/>
                <a:cs typeface="Tahoma"/>
              </a:rPr>
              <a:t>Asia</a:t>
            </a:r>
            <a:r>
              <a:rPr sz="400" spc="5" dirty="0">
                <a:latin typeface="Tahoma"/>
                <a:cs typeface="Tahoma"/>
              </a:rPr>
              <a:t> </a:t>
            </a:r>
            <a:r>
              <a:rPr sz="400" spc="45" dirty="0">
                <a:latin typeface="Tahoma"/>
                <a:cs typeface="Tahoma"/>
              </a:rPr>
              <a:t>EM	</a:t>
            </a:r>
            <a:r>
              <a:rPr sz="400" spc="40" dirty="0">
                <a:latin typeface="Tahoma"/>
                <a:cs typeface="Tahoma"/>
              </a:rPr>
              <a:t>EU</a:t>
            </a:r>
            <a:r>
              <a:rPr sz="400" spc="10" dirty="0">
                <a:latin typeface="Tahoma"/>
                <a:cs typeface="Tahoma"/>
              </a:rPr>
              <a:t> </a:t>
            </a:r>
            <a:r>
              <a:rPr sz="400" spc="40" dirty="0">
                <a:latin typeface="Tahoma"/>
                <a:cs typeface="Tahoma"/>
              </a:rPr>
              <a:t>EME	Latam	</a:t>
            </a:r>
            <a:r>
              <a:rPr sz="400" spc="35" dirty="0">
                <a:latin typeface="Tahoma"/>
                <a:cs typeface="Tahoma"/>
              </a:rPr>
              <a:t>Africa</a:t>
            </a:r>
            <a:endParaRPr sz="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400">
              <a:latin typeface="Tahoma"/>
              <a:cs typeface="Tahoma"/>
            </a:endParaRPr>
          </a:p>
          <a:p>
            <a:pPr marL="448309">
              <a:lnSpc>
                <a:spcPct val="100000"/>
              </a:lnSpc>
              <a:spcBef>
                <a:spcPts val="5"/>
              </a:spcBef>
              <a:tabLst>
                <a:tab pos="1191260" algn="l"/>
                <a:tab pos="1916430" algn="l"/>
              </a:tabLst>
            </a:pPr>
            <a:r>
              <a:rPr sz="400" spc="35" dirty="0">
                <a:latin typeface="Tahoma"/>
                <a:cs typeface="Tahoma"/>
              </a:rPr>
              <a:t>Asia</a:t>
            </a:r>
            <a:r>
              <a:rPr sz="400" spc="10" dirty="0">
                <a:latin typeface="Tahoma"/>
                <a:cs typeface="Tahoma"/>
              </a:rPr>
              <a:t> </a:t>
            </a:r>
            <a:r>
              <a:rPr sz="400" spc="35" dirty="0">
                <a:latin typeface="Tahoma"/>
                <a:cs typeface="Tahoma"/>
              </a:rPr>
              <a:t>Adv.	</a:t>
            </a:r>
            <a:r>
              <a:rPr sz="400" spc="40" dirty="0">
                <a:latin typeface="Tahoma"/>
                <a:cs typeface="Tahoma"/>
              </a:rPr>
              <a:t>EU</a:t>
            </a:r>
            <a:r>
              <a:rPr sz="400" spc="5" dirty="0">
                <a:latin typeface="Tahoma"/>
                <a:cs typeface="Tahoma"/>
              </a:rPr>
              <a:t> </a:t>
            </a:r>
            <a:r>
              <a:rPr sz="400" spc="35" dirty="0">
                <a:latin typeface="Tahoma"/>
                <a:cs typeface="Tahoma"/>
              </a:rPr>
              <a:t>adv.	North</a:t>
            </a:r>
            <a:r>
              <a:rPr sz="400" spc="5" dirty="0">
                <a:latin typeface="Tahoma"/>
                <a:cs typeface="Tahoma"/>
              </a:rPr>
              <a:t> </a:t>
            </a:r>
            <a:r>
              <a:rPr sz="400" spc="40" dirty="0">
                <a:latin typeface="Tahoma"/>
                <a:cs typeface="Tahoma"/>
              </a:rPr>
              <a:t>Amer.</a:t>
            </a:r>
            <a:endParaRPr sz="400">
              <a:latin typeface="Tahoma"/>
              <a:cs typeface="Tahoma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359992" y="3248365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204644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04644" y="101221"/>
                </a:lnTo>
                <a:lnTo>
                  <a:pt x="224295" y="97228"/>
                </a:lnTo>
                <a:lnTo>
                  <a:pt x="240388" y="86354"/>
                </a:lnTo>
                <a:lnTo>
                  <a:pt x="251261" y="70262"/>
                </a:lnTo>
                <a:lnTo>
                  <a:pt x="255255" y="50610"/>
                </a:lnTo>
                <a:lnTo>
                  <a:pt x="251261" y="30959"/>
                </a:lnTo>
                <a:lnTo>
                  <a:pt x="240388" y="14866"/>
                </a:lnTo>
                <a:lnTo>
                  <a:pt x="224295" y="3993"/>
                </a:lnTo>
                <a:lnTo>
                  <a:pt x="204644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59992" y="3248365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04644" y="0"/>
                </a:lnTo>
                <a:lnTo>
                  <a:pt x="224295" y="3993"/>
                </a:lnTo>
                <a:lnTo>
                  <a:pt x="240388" y="14866"/>
                </a:lnTo>
                <a:lnTo>
                  <a:pt x="251261" y="30959"/>
                </a:lnTo>
                <a:lnTo>
                  <a:pt x="255255" y="50610"/>
                </a:lnTo>
                <a:lnTo>
                  <a:pt x="251261" y="70262"/>
                </a:lnTo>
                <a:lnTo>
                  <a:pt x="240388" y="86354"/>
                </a:lnTo>
                <a:lnTo>
                  <a:pt x="224295" y="97228"/>
                </a:lnTo>
                <a:lnTo>
                  <a:pt x="204644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r>
              <a:rPr spc="-30" dirty="0"/>
              <a:t>20</a:t>
            </a:r>
          </a:p>
        </p:txBody>
      </p:sp>
      <p:sp>
        <p:nvSpPr>
          <p:cNvPr id="85" name="object 85"/>
          <p:cNvSpPr txBox="1"/>
          <p:nvPr/>
        </p:nvSpPr>
        <p:spPr>
          <a:xfrm>
            <a:off x="397916" y="3243795"/>
            <a:ext cx="179705" cy="113664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600" spc="15" dirty="0">
                <a:solidFill>
                  <a:srgbClr val="FFFFFF"/>
                </a:solidFill>
                <a:latin typeface="Gill Sans MT"/>
                <a:cs typeface="Gill Sans MT"/>
                <a:hlinkClick r:id="rId14" action="ppaction://hlinksldjump"/>
              </a:rPr>
              <a:t>Back</a:t>
            </a:r>
            <a:endParaRPr sz="6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311467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40" dirty="0">
                <a:solidFill>
                  <a:srgbClr val="E09300"/>
                </a:solidFill>
              </a:rPr>
              <a:t>Domestic </a:t>
            </a:r>
            <a:r>
              <a:rPr sz="1200" spc="-30" dirty="0">
                <a:solidFill>
                  <a:srgbClr val="E09300"/>
                </a:solidFill>
              </a:rPr>
              <a:t>impact </a:t>
            </a:r>
            <a:r>
              <a:rPr sz="1200" spc="30" dirty="0">
                <a:solidFill>
                  <a:srgbClr val="E09300"/>
                </a:solidFill>
              </a:rPr>
              <a:t>in </a:t>
            </a:r>
            <a:r>
              <a:rPr sz="1200" spc="-65" dirty="0">
                <a:solidFill>
                  <a:srgbClr val="E09300"/>
                </a:solidFill>
              </a:rPr>
              <a:t>ADVs </a:t>
            </a:r>
            <a:r>
              <a:rPr sz="1200" dirty="0">
                <a:solidFill>
                  <a:srgbClr val="E09300"/>
                </a:solidFill>
              </a:rPr>
              <a:t>and </a:t>
            </a:r>
            <a:r>
              <a:rPr sz="1200" spc="-20" dirty="0">
                <a:solidFill>
                  <a:srgbClr val="E09300"/>
                </a:solidFill>
              </a:rPr>
              <a:t>EMEs</a:t>
            </a:r>
            <a:r>
              <a:rPr sz="1200" spc="-100" dirty="0">
                <a:solidFill>
                  <a:srgbClr val="E09300"/>
                </a:solidFill>
              </a:rPr>
              <a:t> </a:t>
            </a:r>
            <a:r>
              <a:rPr sz="1200" spc="5" dirty="0">
                <a:solidFill>
                  <a:srgbClr val="E09300"/>
                </a:solidFill>
              </a:rPr>
              <a:t>low-risk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3870960" cy="0"/>
          </a:xfrm>
          <a:custGeom>
            <a:avLst/>
            <a:gdLst/>
            <a:ahLst/>
            <a:cxnLst/>
            <a:rect l="l" t="t" r="r" b="b"/>
            <a:pathLst>
              <a:path w="3870960">
                <a:moveTo>
                  <a:pt x="0" y="0"/>
                </a:moveTo>
                <a:lnTo>
                  <a:pt x="3870753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55053" y="782928"/>
            <a:ext cx="122301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Advanced</a:t>
            </a:r>
            <a:r>
              <a:rPr sz="11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economies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47694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49392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36768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195306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53837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12375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40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100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762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423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083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744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24050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0664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72714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3878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90484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07091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23698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44031" y="1242195"/>
            <a:ext cx="1993264" cy="1205865"/>
          </a:xfrm>
          <a:custGeom>
            <a:avLst/>
            <a:gdLst/>
            <a:ahLst/>
            <a:cxnLst/>
            <a:rect l="l" t="t" r="r" b="b"/>
            <a:pathLst>
              <a:path w="1993264" h="1205864">
                <a:moveTo>
                  <a:pt x="1992951" y="800141"/>
                </a:moveTo>
                <a:lnTo>
                  <a:pt x="1494750" y="800141"/>
                </a:lnTo>
                <a:lnTo>
                  <a:pt x="1577820" y="872053"/>
                </a:lnTo>
                <a:lnTo>
                  <a:pt x="1660817" y="894005"/>
                </a:lnTo>
                <a:lnTo>
                  <a:pt x="1743887" y="971970"/>
                </a:lnTo>
                <a:lnTo>
                  <a:pt x="1826884" y="1035129"/>
                </a:lnTo>
                <a:lnTo>
                  <a:pt x="1909954" y="1120096"/>
                </a:lnTo>
                <a:lnTo>
                  <a:pt x="1992951" y="1205864"/>
                </a:lnTo>
                <a:lnTo>
                  <a:pt x="1992951" y="800141"/>
                </a:lnTo>
                <a:close/>
              </a:path>
              <a:path w="1993264" h="1205864">
                <a:moveTo>
                  <a:pt x="1992951" y="385083"/>
                </a:moveTo>
                <a:lnTo>
                  <a:pt x="415204" y="385083"/>
                </a:lnTo>
                <a:lnTo>
                  <a:pt x="498274" y="406962"/>
                </a:lnTo>
                <a:lnTo>
                  <a:pt x="581271" y="451159"/>
                </a:lnTo>
                <a:lnTo>
                  <a:pt x="664341" y="508995"/>
                </a:lnTo>
                <a:lnTo>
                  <a:pt x="747411" y="552900"/>
                </a:lnTo>
                <a:lnTo>
                  <a:pt x="830408" y="585866"/>
                </a:lnTo>
                <a:lnTo>
                  <a:pt x="913478" y="625979"/>
                </a:lnTo>
                <a:lnTo>
                  <a:pt x="996475" y="667550"/>
                </a:lnTo>
                <a:lnTo>
                  <a:pt x="1079545" y="685054"/>
                </a:lnTo>
                <a:lnTo>
                  <a:pt x="1162615" y="730345"/>
                </a:lnTo>
                <a:lnTo>
                  <a:pt x="1245612" y="757767"/>
                </a:lnTo>
                <a:lnTo>
                  <a:pt x="1328682" y="806559"/>
                </a:lnTo>
                <a:lnTo>
                  <a:pt x="1411680" y="810206"/>
                </a:lnTo>
                <a:lnTo>
                  <a:pt x="1494750" y="800141"/>
                </a:lnTo>
                <a:lnTo>
                  <a:pt x="1992951" y="800141"/>
                </a:lnTo>
                <a:lnTo>
                  <a:pt x="1992951" y="385083"/>
                </a:lnTo>
                <a:close/>
              </a:path>
              <a:path w="1993264" h="1205864">
                <a:moveTo>
                  <a:pt x="581271" y="0"/>
                </a:moveTo>
                <a:lnTo>
                  <a:pt x="498274" y="9043"/>
                </a:lnTo>
                <a:lnTo>
                  <a:pt x="415204" y="23921"/>
                </a:lnTo>
                <a:lnTo>
                  <a:pt x="332207" y="62576"/>
                </a:lnTo>
                <a:lnTo>
                  <a:pt x="249137" y="82048"/>
                </a:lnTo>
                <a:lnTo>
                  <a:pt x="166067" y="102615"/>
                </a:lnTo>
                <a:lnTo>
                  <a:pt x="83070" y="153012"/>
                </a:lnTo>
                <a:lnTo>
                  <a:pt x="0" y="200053"/>
                </a:lnTo>
                <a:lnTo>
                  <a:pt x="0" y="305878"/>
                </a:lnTo>
                <a:lnTo>
                  <a:pt x="83070" y="327831"/>
                </a:lnTo>
                <a:lnTo>
                  <a:pt x="166067" y="353941"/>
                </a:lnTo>
                <a:lnTo>
                  <a:pt x="249137" y="372538"/>
                </a:lnTo>
                <a:lnTo>
                  <a:pt x="332207" y="404993"/>
                </a:lnTo>
                <a:lnTo>
                  <a:pt x="415204" y="385083"/>
                </a:lnTo>
                <a:lnTo>
                  <a:pt x="1992951" y="385083"/>
                </a:lnTo>
                <a:lnTo>
                  <a:pt x="1992951" y="288812"/>
                </a:lnTo>
                <a:lnTo>
                  <a:pt x="1909954" y="227695"/>
                </a:lnTo>
                <a:lnTo>
                  <a:pt x="1826884" y="162712"/>
                </a:lnTo>
                <a:lnTo>
                  <a:pt x="1743887" y="117712"/>
                </a:lnTo>
                <a:lnTo>
                  <a:pt x="1698419" y="90727"/>
                </a:lnTo>
                <a:lnTo>
                  <a:pt x="1328682" y="90727"/>
                </a:lnTo>
                <a:lnTo>
                  <a:pt x="1245612" y="73370"/>
                </a:lnTo>
                <a:lnTo>
                  <a:pt x="1162615" y="68410"/>
                </a:lnTo>
                <a:lnTo>
                  <a:pt x="1155125" y="66003"/>
                </a:lnTo>
                <a:lnTo>
                  <a:pt x="996475" y="66003"/>
                </a:lnTo>
                <a:lnTo>
                  <a:pt x="920730" y="52292"/>
                </a:lnTo>
                <a:lnTo>
                  <a:pt x="830408" y="52292"/>
                </a:lnTo>
                <a:lnTo>
                  <a:pt x="747411" y="35809"/>
                </a:lnTo>
                <a:lnTo>
                  <a:pt x="664341" y="26839"/>
                </a:lnTo>
                <a:lnTo>
                  <a:pt x="581271" y="0"/>
                </a:lnTo>
                <a:close/>
              </a:path>
              <a:path w="1993264" h="1205864">
                <a:moveTo>
                  <a:pt x="1494750" y="19327"/>
                </a:moveTo>
                <a:lnTo>
                  <a:pt x="1411680" y="54480"/>
                </a:lnTo>
                <a:lnTo>
                  <a:pt x="1328682" y="90727"/>
                </a:lnTo>
                <a:lnTo>
                  <a:pt x="1698419" y="90727"/>
                </a:lnTo>
                <a:lnTo>
                  <a:pt x="1668436" y="72932"/>
                </a:lnTo>
                <a:lnTo>
                  <a:pt x="1577820" y="72932"/>
                </a:lnTo>
                <a:lnTo>
                  <a:pt x="1494750" y="19327"/>
                </a:lnTo>
                <a:close/>
              </a:path>
              <a:path w="1993264" h="1205864">
                <a:moveTo>
                  <a:pt x="1660817" y="68410"/>
                </a:moveTo>
                <a:lnTo>
                  <a:pt x="1577820" y="72932"/>
                </a:lnTo>
                <a:lnTo>
                  <a:pt x="1668436" y="72932"/>
                </a:lnTo>
                <a:lnTo>
                  <a:pt x="1660817" y="68410"/>
                </a:lnTo>
                <a:close/>
              </a:path>
              <a:path w="1993264" h="1205864">
                <a:moveTo>
                  <a:pt x="1079545" y="41717"/>
                </a:moveTo>
                <a:lnTo>
                  <a:pt x="996475" y="66003"/>
                </a:lnTo>
                <a:lnTo>
                  <a:pt x="1155125" y="66003"/>
                </a:lnTo>
                <a:lnTo>
                  <a:pt x="1079545" y="41717"/>
                </a:lnTo>
                <a:close/>
              </a:path>
              <a:path w="1993264" h="1205864">
                <a:moveTo>
                  <a:pt x="913478" y="50979"/>
                </a:moveTo>
                <a:lnTo>
                  <a:pt x="830408" y="52292"/>
                </a:lnTo>
                <a:lnTo>
                  <a:pt x="920730" y="52292"/>
                </a:lnTo>
                <a:lnTo>
                  <a:pt x="913478" y="50979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738782" y="2042337"/>
            <a:ext cx="498475" cy="405765"/>
          </a:xfrm>
          <a:custGeom>
            <a:avLst/>
            <a:gdLst/>
            <a:ahLst/>
            <a:cxnLst/>
            <a:rect l="l" t="t" r="r" b="b"/>
            <a:pathLst>
              <a:path w="498475" h="405764">
                <a:moveTo>
                  <a:pt x="498201" y="405722"/>
                </a:moveTo>
                <a:lnTo>
                  <a:pt x="415204" y="319954"/>
                </a:lnTo>
                <a:lnTo>
                  <a:pt x="332134" y="234988"/>
                </a:lnTo>
                <a:lnTo>
                  <a:pt x="249137" y="171828"/>
                </a:lnTo>
                <a:lnTo>
                  <a:pt x="166067" y="93863"/>
                </a:lnTo>
                <a:lnTo>
                  <a:pt x="83069" y="7191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9236" y="1627279"/>
            <a:ext cx="1080135" cy="425450"/>
          </a:xfrm>
          <a:custGeom>
            <a:avLst/>
            <a:gdLst/>
            <a:ahLst/>
            <a:cxnLst/>
            <a:rect l="l" t="t" r="r" b="b"/>
            <a:pathLst>
              <a:path w="1080135" h="425450">
                <a:moveTo>
                  <a:pt x="1079545" y="415058"/>
                </a:moveTo>
                <a:lnTo>
                  <a:pt x="996475" y="425123"/>
                </a:lnTo>
                <a:lnTo>
                  <a:pt x="913478" y="421476"/>
                </a:lnTo>
                <a:lnTo>
                  <a:pt x="830408" y="372684"/>
                </a:lnTo>
                <a:lnTo>
                  <a:pt x="747411" y="345262"/>
                </a:lnTo>
                <a:lnTo>
                  <a:pt x="664341" y="299970"/>
                </a:lnTo>
                <a:lnTo>
                  <a:pt x="581271" y="282467"/>
                </a:lnTo>
                <a:lnTo>
                  <a:pt x="498274" y="240895"/>
                </a:lnTo>
                <a:lnTo>
                  <a:pt x="415203" y="200782"/>
                </a:lnTo>
                <a:lnTo>
                  <a:pt x="332206" y="167817"/>
                </a:lnTo>
                <a:lnTo>
                  <a:pt x="249136" y="123912"/>
                </a:lnTo>
                <a:lnTo>
                  <a:pt x="166066" y="66076"/>
                </a:lnTo>
                <a:lnTo>
                  <a:pt x="83069" y="2187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44031" y="1442249"/>
            <a:ext cx="415290" cy="205104"/>
          </a:xfrm>
          <a:custGeom>
            <a:avLst/>
            <a:gdLst/>
            <a:ahLst/>
            <a:cxnLst/>
            <a:rect l="l" t="t" r="r" b="b"/>
            <a:pathLst>
              <a:path w="415290" h="205105">
                <a:moveTo>
                  <a:pt x="415204" y="185029"/>
                </a:moveTo>
                <a:lnTo>
                  <a:pt x="332207" y="204940"/>
                </a:lnTo>
                <a:lnTo>
                  <a:pt x="249137" y="172485"/>
                </a:lnTo>
                <a:lnTo>
                  <a:pt x="166067" y="153887"/>
                </a:lnTo>
                <a:lnTo>
                  <a:pt x="83070" y="127777"/>
                </a:lnTo>
                <a:lnTo>
                  <a:pt x="0" y="10582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44031" y="1330006"/>
            <a:ext cx="1993264" cy="936625"/>
          </a:xfrm>
          <a:custGeom>
            <a:avLst/>
            <a:gdLst/>
            <a:ahLst/>
            <a:cxnLst/>
            <a:rect l="l" t="t" r="r" b="b"/>
            <a:pathLst>
              <a:path w="1993264" h="936625">
                <a:moveTo>
                  <a:pt x="1992951" y="557787"/>
                </a:moveTo>
                <a:lnTo>
                  <a:pt x="1494750" y="557787"/>
                </a:lnTo>
                <a:lnTo>
                  <a:pt x="1577820" y="626051"/>
                </a:lnTo>
                <a:lnTo>
                  <a:pt x="1660817" y="642753"/>
                </a:lnTo>
                <a:lnTo>
                  <a:pt x="1743887" y="715029"/>
                </a:lnTo>
                <a:lnTo>
                  <a:pt x="1826884" y="774615"/>
                </a:lnTo>
                <a:lnTo>
                  <a:pt x="1992951" y="936525"/>
                </a:lnTo>
                <a:lnTo>
                  <a:pt x="1992951" y="557787"/>
                </a:lnTo>
                <a:close/>
              </a:path>
              <a:path w="1993264" h="936625">
                <a:moveTo>
                  <a:pt x="1789554" y="225725"/>
                </a:moveTo>
                <a:lnTo>
                  <a:pt x="415204" y="225725"/>
                </a:lnTo>
                <a:lnTo>
                  <a:pt x="498274" y="240385"/>
                </a:lnTo>
                <a:lnTo>
                  <a:pt x="581271" y="274080"/>
                </a:lnTo>
                <a:lnTo>
                  <a:pt x="664341" y="325789"/>
                </a:lnTo>
                <a:lnTo>
                  <a:pt x="747411" y="362765"/>
                </a:lnTo>
                <a:lnTo>
                  <a:pt x="830408" y="392449"/>
                </a:lnTo>
                <a:lnTo>
                  <a:pt x="913478" y="424320"/>
                </a:lnTo>
                <a:lnTo>
                  <a:pt x="996475" y="460641"/>
                </a:lnTo>
                <a:lnTo>
                  <a:pt x="1079545" y="469903"/>
                </a:lnTo>
                <a:lnTo>
                  <a:pt x="1162615" y="511475"/>
                </a:lnTo>
                <a:lnTo>
                  <a:pt x="1245612" y="534521"/>
                </a:lnTo>
                <a:lnTo>
                  <a:pt x="1328682" y="577041"/>
                </a:lnTo>
                <a:lnTo>
                  <a:pt x="1411680" y="572811"/>
                </a:lnTo>
                <a:lnTo>
                  <a:pt x="1494750" y="557787"/>
                </a:lnTo>
                <a:lnTo>
                  <a:pt x="1992951" y="557787"/>
                </a:lnTo>
                <a:lnTo>
                  <a:pt x="1992951" y="382530"/>
                </a:lnTo>
                <a:lnTo>
                  <a:pt x="1909954" y="316526"/>
                </a:lnTo>
                <a:lnTo>
                  <a:pt x="1826884" y="247605"/>
                </a:lnTo>
                <a:lnTo>
                  <a:pt x="1789554" y="225725"/>
                </a:lnTo>
                <a:close/>
              </a:path>
              <a:path w="1993264" h="936625">
                <a:moveTo>
                  <a:pt x="498274" y="0"/>
                </a:moveTo>
                <a:lnTo>
                  <a:pt x="415204" y="7584"/>
                </a:lnTo>
                <a:lnTo>
                  <a:pt x="332207" y="42519"/>
                </a:lnTo>
                <a:lnTo>
                  <a:pt x="249137" y="51709"/>
                </a:lnTo>
                <a:lnTo>
                  <a:pt x="166067" y="64545"/>
                </a:lnTo>
                <a:lnTo>
                  <a:pt x="83070" y="99844"/>
                </a:lnTo>
                <a:lnTo>
                  <a:pt x="0" y="133174"/>
                </a:lnTo>
                <a:lnTo>
                  <a:pt x="0" y="197136"/>
                </a:lnTo>
                <a:lnTo>
                  <a:pt x="83070" y="205450"/>
                </a:lnTo>
                <a:lnTo>
                  <a:pt x="249137" y="227184"/>
                </a:lnTo>
                <a:lnTo>
                  <a:pt x="332207" y="249428"/>
                </a:lnTo>
                <a:lnTo>
                  <a:pt x="415204" y="225725"/>
                </a:lnTo>
                <a:lnTo>
                  <a:pt x="1789554" y="225725"/>
                </a:lnTo>
                <a:lnTo>
                  <a:pt x="1743887" y="198959"/>
                </a:lnTo>
                <a:lnTo>
                  <a:pt x="1661589" y="144552"/>
                </a:lnTo>
                <a:lnTo>
                  <a:pt x="1328682" y="144552"/>
                </a:lnTo>
                <a:lnTo>
                  <a:pt x="1245612" y="120994"/>
                </a:lnTo>
                <a:lnTo>
                  <a:pt x="1162615" y="111586"/>
                </a:lnTo>
                <a:lnTo>
                  <a:pt x="1123277" y="97218"/>
                </a:lnTo>
                <a:lnTo>
                  <a:pt x="996475" y="97218"/>
                </a:lnTo>
                <a:lnTo>
                  <a:pt x="913478" y="77016"/>
                </a:lnTo>
                <a:lnTo>
                  <a:pt x="830408" y="70088"/>
                </a:lnTo>
                <a:lnTo>
                  <a:pt x="747411" y="50323"/>
                </a:lnTo>
                <a:lnTo>
                  <a:pt x="664341" y="34497"/>
                </a:lnTo>
                <a:lnTo>
                  <a:pt x="581271" y="1531"/>
                </a:lnTo>
                <a:lnTo>
                  <a:pt x="498274" y="0"/>
                </a:lnTo>
                <a:close/>
              </a:path>
              <a:path w="1993264" h="936625">
                <a:moveTo>
                  <a:pt x="1494750" y="86060"/>
                </a:moveTo>
                <a:lnTo>
                  <a:pt x="1411680" y="116254"/>
                </a:lnTo>
                <a:lnTo>
                  <a:pt x="1328682" y="144552"/>
                </a:lnTo>
                <a:lnTo>
                  <a:pt x="1661589" y="144552"/>
                </a:lnTo>
                <a:lnTo>
                  <a:pt x="1660817" y="144041"/>
                </a:lnTo>
                <a:lnTo>
                  <a:pt x="1577820" y="143312"/>
                </a:lnTo>
                <a:lnTo>
                  <a:pt x="1494750" y="86060"/>
                </a:lnTo>
                <a:close/>
              </a:path>
              <a:path w="1993264" h="936625">
                <a:moveTo>
                  <a:pt x="1079545" y="81246"/>
                </a:moveTo>
                <a:lnTo>
                  <a:pt x="996475" y="97218"/>
                </a:lnTo>
                <a:lnTo>
                  <a:pt x="1123277" y="97218"/>
                </a:lnTo>
                <a:lnTo>
                  <a:pt x="1079545" y="81246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738782" y="1887793"/>
            <a:ext cx="332740" cy="217170"/>
          </a:xfrm>
          <a:custGeom>
            <a:avLst/>
            <a:gdLst/>
            <a:ahLst/>
            <a:cxnLst/>
            <a:rect l="l" t="t" r="r" b="b"/>
            <a:pathLst>
              <a:path w="332739" h="217169">
                <a:moveTo>
                  <a:pt x="332489" y="217174"/>
                </a:moveTo>
                <a:lnTo>
                  <a:pt x="332134" y="216828"/>
                </a:lnTo>
                <a:lnTo>
                  <a:pt x="249137" y="157242"/>
                </a:lnTo>
                <a:lnTo>
                  <a:pt x="166067" y="84966"/>
                </a:lnTo>
                <a:lnTo>
                  <a:pt x="83069" y="6826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59236" y="1555732"/>
            <a:ext cx="1080135" cy="351790"/>
          </a:xfrm>
          <a:custGeom>
            <a:avLst/>
            <a:gdLst/>
            <a:ahLst/>
            <a:cxnLst/>
            <a:rect l="l" t="t" r="r" b="b"/>
            <a:pathLst>
              <a:path w="1080135" h="351789">
                <a:moveTo>
                  <a:pt x="1079545" y="332061"/>
                </a:moveTo>
                <a:lnTo>
                  <a:pt x="996475" y="347085"/>
                </a:lnTo>
                <a:lnTo>
                  <a:pt x="913478" y="351315"/>
                </a:lnTo>
                <a:lnTo>
                  <a:pt x="830408" y="308795"/>
                </a:lnTo>
                <a:lnTo>
                  <a:pt x="747411" y="285749"/>
                </a:lnTo>
                <a:lnTo>
                  <a:pt x="664340" y="244177"/>
                </a:lnTo>
                <a:lnTo>
                  <a:pt x="581270" y="234915"/>
                </a:lnTo>
                <a:lnTo>
                  <a:pt x="498273" y="198594"/>
                </a:lnTo>
                <a:lnTo>
                  <a:pt x="415203" y="166723"/>
                </a:lnTo>
                <a:lnTo>
                  <a:pt x="332206" y="137039"/>
                </a:lnTo>
                <a:lnTo>
                  <a:pt x="249136" y="100063"/>
                </a:lnTo>
                <a:lnTo>
                  <a:pt x="166066" y="48354"/>
                </a:lnTo>
                <a:lnTo>
                  <a:pt x="83069" y="1465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93077" y="1555732"/>
            <a:ext cx="166370" cy="24130"/>
          </a:xfrm>
          <a:custGeom>
            <a:avLst/>
            <a:gdLst/>
            <a:ahLst/>
            <a:cxnLst/>
            <a:rect l="l" t="t" r="r" b="b"/>
            <a:pathLst>
              <a:path w="166370" h="24130">
                <a:moveTo>
                  <a:pt x="166159" y="0"/>
                </a:moveTo>
                <a:lnTo>
                  <a:pt x="83161" y="23703"/>
                </a:lnTo>
                <a:lnTo>
                  <a:pt x="91" y="1458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44031" y="1463181"/>
            <a:ext cx="83185" cy="72390"/>
          </a:xfrm>
          <a:custGeom>
            <a:avLst/>
            <a:gdLst/>
            <a:ahLst/>
            <a:cxnLst/>
            <a:rect l="l" t="t" r="r" b="b"/>
            <a:pathLst>
              <a:path w="83185" h="72390">
                <a:moveTo>
                  <a:pt x="83161" y="72288"/>
                </a:moveTo>
                <a:lnTo>
                  <a:pt x="0" y="6396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41485" y="1538447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44031" y="1446698"/>
            <a:ext cx="1993264" cy="542925"/>
          </a:xfrm>
          <a:custGeom>
            <a:avLst/>
            <a:gdLst/>
            <a:ahLst/>
            <a:cxnLst/>
            <a:rect l="l" t="t" r="r" b="b"/>
            <a:pathLst>
              <a:path w="1993264" h="542925">
                <a:moveTo>
                  <a:pt x="0" y="48500"/>
                </a:moveTo>
                <a:lnTo>
                  <a:pt x="82997" y="35955"/>
                </a:lnTo>
                <a:lnTo>
                  <a:pt x="166067" y="23848"/>
                </a:lnTo>
                <a:lnTo>
                  <a:pt x="249137" y="22827"/>
                </a:lnTo>
                <a:lnTo>
                  <a:pt x="332134" y="29318"/>
                </a:lnTo>
                <a:lnTo>
                  <a:pt x="415204" y="0"/>
                </a:lnTo>
                <a:lnTo>
                  <a:pt x="498201" y="3500"/>
                </a:lnTo>
                <a:lnTo>
                  <a:pt x="581271" y="21150"/>
                </a:lnTo>
                <a:lnTo>
                  <a:pt x="664268" y="63451"/>
                </a:lnTo>
                <a:lnTo>
                  <a:pt x="747338" y="89852"/>
                </a:lnTo>
                <a:lnTo>
                  <a:pt x="830408" y="114576"/>
                </a:lnTo>
                <a:lnTo>
                  <a:pt x="913405" y="133976"/>
                </a:lnTo>
                <a:lnTo>
                  <a:pt x="996475" y="162274"/>
                </a:lnTo>
                <a:lnTo>
                  <a:pt x="1079472" y="158919"/>
                </a:lnTo>
                <a:lnTo>
                  <a:pt x="1162542" y="194875"/>
                </a:lnTo>
                <a:lnTo>
                  <a:pt x="1245612" y="211066"/>
                </a:lnTo>
                <a:lnTo>
                  <a:pt x="1328609" y="244177"/>
                </a:lnTo>
                <a:lnTo>
                  <a:pt x="1411679" y="227913"/>
                </a:lnTo>
                <a:lnTo>
                  <a:pt x="1494677" y="205304"/>
                </a:lnTo>
                <a:lnTo>
                  <a:pt x="1577747" y="268026"/>
                </a:lnTo>
                <a:lnTo>
                  <a:pt x="1660817" y="276778"/>
                </a:lnTo>
                <a:lnTo>
                  <a:pt x="1743814" y="340375"/>
                </a:lnTo>
                <a:lnTo>
                  <a:pt x="1826884" y="394418"/>
                </a:lnTo>
                <a:lnTo>
                  <a:pt x="1909881" y="469466"/>
                </a:lnTo>
                <a:lnTo>
                  <a:pt x="1992951" y="542836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35200" y="14863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18197" y="147382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01267" y="146171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84337" y="146069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67334" y="146718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50404" y="14378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733401" y="14413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16471" y="145901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99468" y="150131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82538" y="15277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065608" y="155244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48606" y="157184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231676" y="160014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314673" y="159678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397743" y="163274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80813" y="16489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563810" y="168204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646880" y="16657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729877" y="164317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812947" y="170589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896017" y="171464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979014" y="177824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062084" y="183228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145081" y="190733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228151" y="198070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0669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83133" y="2367689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100736" y="2324085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183133" y="1953068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53622" y="1909465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183133" y="1538374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100736" y="1510681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183133" y="1123753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53622" y="108863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206690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440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100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762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7423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9083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0744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24050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40664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572714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73878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216349" y="2493925"/>
            <a:ext cx="156527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12  14  16  18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190484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07091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23698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1862184" y="2493925"/>
            <a:ext cx="41783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20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22</a:t>
            </a:r>
            <a:r>
              <a:rPr sz="350" spc="13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1107444" y="986922"/>
            <a:ext cx="26606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0" dirty="0">
                <a:latin typeface="Tahoma"/>
                <a:cs typeface="Tahoma"/>
              </a:rPr>
              <a:t>is_AE=1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764853" y="782928"/>
            <a:ext cx="146939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45" dirty="0">
                <a:solidFill>
                  <a:srgbClr val="22373A"/>
                </a:solidFill>
                <a:latin typeface="Gill Sans MT"/>
                <a:cs typeface="Gill Sans MT"/>
              </a:rPr>
              <a:t>EMEs</a:t>
            </a:r>
            <a:r>
              <a:rPr sz="1100" spc="-2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22373A"/>
                </a:solidFill>
                <a:latin typeface="Gill Sans MT"/>
                <a:cs typeface="Gill Sans MT"/>
              </a:rPr>
              <a:t>at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low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climatic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risk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2332824" y="948327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1696650"/>
                </a:move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lnTo>
                  <a:pt x="0" y="1696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2334522" y="2643281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334522" y="949392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539515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541212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539515" y="244806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539515" y="211694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539515" y="178590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539515" y="145479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57685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74292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90906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0751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2411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40726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57333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73947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9055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40716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42376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44037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456980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576856" y="1356481"/>
            <a:ext cx="1993264" cy="1000760"/>
          </a:xfrm>
          <a:custGeom>
            <a:avLst/>
            <a:gdLst/>
            <a:ahLst/>
            <a:cxnLst/>
            <a:rect l="l" t="t" r="r" b="b"/>
            <a:pathLst>
              <a:path w="1993264" h="1000760">
                <a:moveTo>
                  <a:pt x="1992951" y="729032"/>
                </a:moveTo>
                <a:lnTo>
                  <a:pt x="1245612" y="729032"/>
                </a:lnTo>
                <a:lnTo>
                  <a:pt x="1328682" y="757622"/>
                </a:lnTo>
                <a:lnTo>
                  <a:pt x="1411680" y="775344"/>
                </a:lnTo>
                <a:lnTo>
                  <a:pt x="1494750" y="827855"/>
                </a:lnTo>
                <a:lnTo>
                  <a:pt x="1577820" y="862061"/>
                </a:lnTo>
                <a:lnTo>
                  <a:pt x="1660817" y="920407"/>
                </a:lnTo>
                <a:lnTo>
                  <a:pt x="1743887" y="950090"/>
                </a:lnTo>
                <a:lnTo>
                  <a:pt x="1826884" y="957092"/>
                </a:lnTo>
                <a:lnTo>
                  <a:pt x="1909954" y="960301"/>
                </a:lnTo>
                <a:lnTo>
                  <a:pt x="1992951" y="1000195"/>
                </a:lnTo>
                <a:lnTo>
                  <a:pt x="1992951" y="729032"/>
                </a:lnTo>
                <a:close/>
              </a:path>
              <a:path w="1993264" h="1000760">
                <a:moveTo>
                  <a:pt x="1992951" y="515486"/>
                </a:moveTo>
                <a:lnTo>
                  <a:pt x="498274" y="515486"/>
                </a:lnTo>
                <a:lnTo>
                  <a:pt x="581271" y="517455"/>
                </a:lnTo>
                <a:lnTo>
                  <a:pt x="664341" y="536855"/>
                </a:lnTo>
                <a:lnTo>
                  <a:pt x="747411" y="568435"/>
                </a:lnTo>
                <a:lnTo>
                  <a:pt x="830408" y="643628"/>
                </a:lnTo>
                <a:lnTo>
                  <a:pt x="913478" y="675864"/>
                </a:lnTo>
                <a:lnTo>
                  <a:pt x="996475" y="706934"/>
                </a:lnTo>
                <a:lnTo>
                  <a:pt x="1079545" y="735231"/>
                </a:lnTo>
                <a:lnTo>
                  <a:pt x="1162615" y="739899"/>
                </a:lnTo>
                <a:lnTo>
                  <a:pt x="1245612" y="729032"/>
                </a:lnTo>
                <a:lnTo>
                  <a:pt x="1992951" y="729032"/>
                </a:lnTo>
                <a:lnTo>
                  <a:pt x="1992951" y="515486"/>
                </a:lnTo>
                <a:close/>
              </a:path>
              <a:path w="1993264" h="1000760">
                <a:moveTo>
                  <a:pt x="473064" y="519935"/>
                </a:moveTo>
                <a:lnTo>
                  <a:pt x="249137" y="519935"/>
                </a:lnTo>
                <a:lnTo>
                  <a:pt x="332207" y="546263"/>
                </a:lnTo>
                <a:lnTo>
                  <a:pt x="415204" y="530145"/>
                </a:lnTo>
                <a:lnTo>
                  <a:pt x="473064" y="519935"/>
                </a:lnTo>
                <a:close/>
              </a:path>
              <a:path w="1993264" h="1000760">
                <a:moveTo>
                  <a:pt x="0" y="384499"/>
                </a:moveTo>
                <a:lnTo>
                  <a:pt x="0" y="455535"/>
                </a:lnTo>
                <a:lnTo>
                  <a:pt x="83070" y="503087"/>
                </a:lnTo>
                <a:lnTo>
                  <a:pt x="166067" y="532771"/>
                </a:lnTo>
                <a:lnTo>
                  <a:pt x="249137" y="519935"/>
                </a:lnTo>
                <a:lnTo>
                  <a:pt x="473064" y="519935"/>
                </a:lnTo>
                <a:lnTo>
                  <a:pt x="498274" y="515486"/>
                </a:lnTo>
                <a:lnTo>
                  <a:pt x="1992951" y="515486"/>
                </a:lnTo>
                <a:lnTo>
                  <a:pt x="1992951" y="407400"/>
                </a:lnTo>
                <a:lnTo>
                  <a:pt x="83070" y="407400"/>
                </a:lnTo>
                <a:lnTo>
                  <a:pt x="0" y="384499"/>
                </a:lnTo>
                <a:close/>
              </a:path>
              <a:path w="1993264" h="1000760">
                <a:moveTo>
                  <a:pt x="747411" y="165921"/>
                </a:moveTo>
                <a:lnTo>
                  <a:pt x="581271" y="198959"/>
                </a:lnTo>
                <a:lnTo>
                  <a:pt x="498274" y="231487"/>
                </a:lnTo>
                <a:lnTo>
                  <a:pt x="332207" y="342126"/>
                </a:lnTo>
                <a:lnTo>
                  <a:pt x="249137" y="359046"/>
                </a:lnTo>
                <a:lnTo>
                  <a:pt x="166067" y="403462"/>
                </a:lnTo>
                <a:lnTo>
                  <a:pt x="83070" y="407400"/>
                </a:lnTo>
                <a:lnTo>
                  <a:pt x="1992951" y="407400"/>
                </a:lnTo>
                <a:lnTo>
                  <a:pt x="1992951" y="195604"/>
                </a:lnTo>
                <a:lnTo>
                  <a:pt x="830408" y="195604"/>
                </a:lnTo>
                <a:lnTo>
                  <a:pt x="747411" y="165921"/>
                </a:lnTo>
                <a:close/>
              </a:path>
              <a:path w="1993264" h="1000760">
                <a:moveTo>
                  <a:pt x="1494750" y="0"/>
                </a:moveTo>
                <a:lnTo>
                  <a:pt x="1411680" y="5324"/>
                </a:lnTo>
                <a:lnTo>
                  <a:pt x="1328682" y="30558"/>
                </a:lnTo>
                <a:lnTo>
                  <a:pt x="1245612" y="67097"/>
                </a:lnTo>
                <a:lnTo>
                  <a:pt x="1162615" y="96635"/>
                </a:lnTo>
                <a:lnTo>
                  <a:pt x="1079545" y="141270"/>
                </a:lnTo>
                <a:lnTo>
                  <a:pt x="996475" y="165337"/>
                </a:lnTo>
                <a:lnTo>
                  <a:pt x="913478" y="170516"/>
                </a:lnTo>
                <a:lnTo>
                  <a:pt x="830408" y="195604"/>
                </a:lnTo>
                <a:lnTo>
                  <a:pt x="1992951" y="195604"/>
                </a:lnTo>
                <a:lnTo>
                  <a:pt x="1992951" y="85476"/>
                </a:lnTo>
                <a:lnTo>
                  <a:pt x="1743887" y="85476"/>
                </a:lnTo>
                <a:lnTo>
                  <a:pt x="1660817" y="48572"/>
                </a:lnTo>
                <a:lnTo>
                  <a:pt x="1577820" y="4886"/>
                </a:lnTo>
                <a:lnTo>
                  <a:pt x="1494750" y="0"/>
                </a:lnTo>
                <a:close/>
              </a:path>
              <a:path w="1993264" h="1000760">
                <a:moveTo>
                  <a:pt x="1909954" y="59294"/>
                </a:moveTo>
                <a:lnTo>
                  <a:pt x="1826884" y="68264"/>
                </a:lnTo>
                <a:lnTo>
                  <a:pt x="1743887" y="85476"/>
                </a:lnTo>
                <a:lnTo>
                  <a:pt x="1992951" y="85476"/>
                </a:lnTo>
                <a:lnTo>
                  <a:pt x="1992951" y="75557"/>
                </a:lnTo>
                <a:lnTo>
                  <a:pt x="1909954" y="59294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3822469" y="2085513"/>
            <a:ext cx="747395" cy="271780"/>
          </a:xfrm>
          <a:custGeom>
            <a:avLst/>
            <a:gdLst/>
            <a:ahLst/>
            <a:cxnLst/>
            <a:rect l="l" t="t" r="r" b="b"/>
            <a:pathLst>
              <a:path w="747395" h="271780">
                <a:moveTo>
                  <a:pt x="747338" y="271162"/>
                </a:moveTo>
                <a:lnTo>
                  <a:pt x="664341" y="231268"/>
                </a:lnTo>
                <a:lnTo>
                  <a:pt x="581271" y="228059"/>
                </a:lnTo>
                <a:lnTo>
                  <a:pt x="498274" y="221058"/>
                </a:lnTo>
                <a:lnTo>
                  <a:pt x="415204" y="191374"/>
                </a:lnTo>
                <a:lnTo>
                  <a:pt x="332207" y="133028"/>
                </a:lnTo>
                <a:lnTo>
                  <a:pt x="249137" y="98823"/>
                </a:lnTo>
                <a:lnTo>
                  <a:pt x="166066" y="46312"/>
                </a:lnTo>
                <a:lnTo>
                  <a:pt x="83069" y="2858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3075133" y="1871967"/>
            <a:ext cx="747395" cy="224790"/>
          </a:xfrm>
          <a:custGeom>
            <a:avLst/>
            <a:gdLst/>
            <a:ahLst/>
            <a:cxnLst/>
            <a:rect l="l" t="t" r="r" b="b"/>
            <a:pathLst>
              <a:path w="747395" h="224789">
                <a:moveTo>
                  <a:pt x="747335" y="213546"/>
                </a:moveTo>
                <a:lnTo>
                  <a:pt x="664338" y="224413"/>
                </a:lnTo>
                <a:lnTo>
                  <a:pt x="581268" y="219745"/>
                </a:lnTo>
                <a:lnTo>
                  <a:pt x="498198" y="191447"/>
                </a:lnTo>
                <a:lnTo>
                  <a:pt x="415201" y="160378"/>
                </a:lnTo>
                <a:lnTo>
                  <a:pt x="332131" y="128142"/>
                </a:lnTo>
                <a:lnTo>
                  <a:pt x="249134" y="52948"/>
                </a:lnTo>
                <a:lnTo>
                  <a:pt x="166064" y="21369"/>
                </a:lnTo>
                <a:lnTo>
                  <a:pt x="82994" y="196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825994" y="1876416"/>
            <a:ext cx="224154" cy="26670"/>
          </a:xfrm>
          <a:custGeom>
            <a:avLst/>
            <a:gdLst/>
            <a:ahLst/>
            <a:cxnLst/>
            <a:rect l="l" t="t" r="r" b="b"/>
            <a:pathLst>
              <a:path w="224155" h="26669">
                <a:moveTo>
                  <a:pt x="223926" y="0"/>
                </a:moveTo>
                <a:lnTo>
                  <a:pt x="166066" y="10210"/>
                </a:lnTo>
                <a:lnTo>
                  <a:pt x="83069" y="2632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049920" y="1871967"/>
            <a:ext cx="25400" cy="4445"/>
          </a:xfrm>
          <a:custGeom>
            <a:avLst/>
            <a:gdLst/>
            <a:ahLst/>
            <a:cxnLst/>
            <a:rect l="l" t="t" r="r" b="b"/>
            <a:pathLst>
              <a:path w="25400" h="4444">
                <a:moveTo>
                  <a:pt x="25213" y="0"/>
                </a:moveTo>
                <a:lnTo>
                  <a:pt x="25210" y="0"/>
                </a:lnTo>
                <a:lnTo>
                  <a:pt x="0" y="4448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576856" y="1740980"/>
            <a:ext cx="249554" cy="148590"/>
          </a:xfrm>
          <a:custGeom>
            <a:avLst/>
            <a:gdLst/>
            <a:ahLst/>
            <a:cxnLst/>
            <a:rect l="l" t="t" r="r" b="b"/>
            <a:pathLst>
              <a:path w="249555" h="148589">
                <a:moveTo>
                  <a:pt x="249137" y="135435"/>
                </a:moveTo>
                <a:lnTo>
                  <a:pt x="166067" y="148271"/>
                </a:lnTo>
                <a:lnTo>
                  <a:pt x="83070" y="118588"/>
                </a:lnTo>
                <a:lnTo>
                  <a:pt x="0" y="7103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742923" y="1715527"/>
            <a:ext cx="83185" cy="44450"/>
          </a:xfrm>
          <a:custGeom>
            <a:avLst/>
            <a:gdLst/>
            <a:ahLst/>
            <a:cxnLst/>
            <a:rect l="l" t="t" r="r" b="b"/>
            <a:pathLst>
              <a:path w="83185" h="44450">
                <a:moveTo>
                  <a:pt x="0" y="44415"/>
                </a:moveTo>
                <a:lnTo>
                  <a:pt x="0" y="44415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909063" y="1587968"/>
            <a:ext cx="166370" cy="111125"/>
          </a:xfrm>
          <a:custGeom>
            <a:avLst/>
            <a:gdLst/>
            <a:ahLst/>
            <a:cxnLst/>
            <a:rect l="l" t="t" r="r" b="b"/>
            <a:pathLst>
              <a:path w="166369" h="111125">
                <a:moveTo>
                  <a:pt x="0" y="110638"/>
                </a:moveTo>
                <a:lnTo>
                  <a:pt x="82997" y="55355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3158149" y="1522406"/>
            <a:ext cx="166370" cy="33655"/>
          </a:xfrm>
          <a:custGeom>
            <a:avLst/>
            <a:gdLst/>
            <a:ahLst/>
            <a:cxnLst/>
            <a:rect l="l" t="t" r="r" b="b"/>
            <a:pathLst>
              <a:path w="166370" h="33655">
                <a:moveTo>
                  <a:pt x="0" y="33029"/>
                </a:moveTo>
                <a:lnTo>
                  <a:pt x="83048" y="16697"/>
                </a:lnTo>
                <a:lnTo>
                  <a:pt x="16609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3656402" y="1453116"/>
            <a:ext cx="83185" cy="45085"/>
          </a:xfrm>
          <a:custGeom>
            <a:avLst/>
            <a:gdLst/>
            <a:ahLst/>
            <a:cxnLst/>
            <a:rect l="l" t="t" r="r" b="b"/>
            <a:pathLst>
              <a:path w="83185" h="45084">
                <a:moveTo>
                  <a:pt x="0" y="44634"/>
                </a:moveTo>
                <a:lnTo>
                  <a:pt x="0" y="44634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3822469" y="1387039"/>
            <a:ext cx="83185" cy="36830"/>
          </a:xfrm>
          <a:custGeom>
            <a:avLst/>
            <a:gdLst/>
            <a:ahLst/>
            <a:cxnLst/>
            <a:rect l="l" t="t" r="r" b="b"/>
            <a:pathLst>
              <a:path w="83185" h="36830">
                <a:moveTo>
                  <a:pt x="0" y="36539"/>
                </a:moveTo>
                <a:lnTo>
                  <a:pt x="0" y="36539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576856" y="1514160"/>
            <a:ext cx="1993264" cy="659765"/>
          </a:xfrm>
          <a:custGeom>
            <a:avLst/>
            <a:gdLst/>
            <a:ahLst/>
            <a:cxnLst/>
            <a:rect l="l" t="t" r="r" b="b"/>
            <a:pathLst>
              <a:path w="1993264" h="659764">
                <a:moveTo>
                  <a:pt x="1992951" y="440293"/>
                </a:moveTo>
                <a:lnTo>
                  <a:pt x="1245612" y="440293"/>
                </a:lnTo>
                <a:lnTo>
                  <a:pt x="1328682" y="456046"/>
                </a:lnTo>
                <a:lnTo>
                  <a:pt x="1411680" y="465235"/>
                </a:lnTo>
                <a:lnTo>
                  <a:pt x="1494750" y="506369"/>
                </a:lnTo>
                <a:lnTo>
                  <a:pt x="1577820" y="534740"/>
                </a:lnTo>
                <a:lnTo>
                  <a:pt x="1660817" y="590169"/>
                </a:lnTo>
                <a:lnTo>
                  <a:pt x="1743887" y="621311"/>
                </a:lnTo>
                <a:lnTo>
                  <a:pt x="1826884" y="623499"/>
                </a:lnTo>
                <a:lnTo>
                  <a:pt x="1909954" y="624301"/>
                </a:lnTo>
                <a:lnTo>
                  <a:pt x="1992951" y="659527"/>
                </a:lnTo>
                <a:lnTo>
                  <a:pt x="1992951" y="440293"/>
                </a:lnTo>
                <a:close/>
              </a:path>
              <a:path w="1993264" h="659764">
                <a:moveTo>
                  <a:pt x="1992951" y="296762"/>
                </a:moveTo>
                <a:lnTo>
                  <a:pt x="581271" y="296762"/>
                </a:lnTo>
                <a:lnTo>
                  <a:pt x="664341" y="309087"/>
                </a:lnTo>
                <a:lnTo>
                  <a:pt x="747411" y="331113"/>
                </a:lnTo>
                <a:lnTo>
                  <a:pt x="830408" y="397262"/>
                </a:lnTo>
                <a:lnTo>
                  <a:pt x="913478" y="418194"/>
                </a:lnTo>
                <a:lnTo>
                  <a:pt x="996475" y="442043"/>
                </a:lnTo>
                <a:lnTo>
                  <a:pt x="1079545" y="459984"/>
                </a:lnTo>
                <a:lnTo>
                  <a:pt x="1162615" y="454879"/>
                </a:lnTo>
                <a:lnTo>
                  <a:pt x="1245612" y="440293"/>
                </a:lnTo>
                <a:lnTo>
                  <a:pt x="1992951" y="440293"/>
                </a:lnTo>
                <a:lnTo>
                  <a:pt x="1992951" y="296762"/>
                </a:lnTo>
                <a:close/>
              </a:path>
              <a:path w="1993264" h="659764">
                <a:moveTo>
                  <a:pt x="0" y="240895"/>
                </a:moveTo>
                <a:lnTo>
                  <a:pt x="0" y="283780"/>
                </a:lnTo>
                <a:lnTo>
                  <a:pt x="83070" y="326445"/>
                </a:lnTo>
                <a:lnTo>
                  <a:pt x="166067" y="349492"/>
                </a:lnTo>
                <a:lnTo>
                  <a:pt x="249137" y="330383"/>
                </a:lnTo>
                <a:lnTo>
                  <a:pt x="394137" y="330383"/>
                </a:lnTo>
                <a:lnTo>
                  <a:pt x="415204" y="324330"/>
                </a:lnTo>
                <a:lnTo>
                  <a:pt x="498274" y="301575"/>
                </a:lnTo>
                <a:lnTo>
                  <a:pt x="581271" y="296762"/>
                </a:lnTo>
                <a:lnTo>
                  <a:pt x="1992951" y="296762"/>
                </a:lnTo>
                <a:lnTo>
                  <a:pt x="1992951" y="271381"/>
                </a:lnTo>
                <a:lnTo>
                  <a:pt x="166067" y="271381"/>
                </a:lnTo>
                <a:lnTo>
                  <a:pt x="83070" y="268683"/>
                </a:lnTo>
                <a:lnTo>
                  <a:pt x="0" y="240895"/>
                </a:lnTo>
                <a:close/>
              </a:path>
              <a:path w="1993264" h="659764">
                <a:moveTo>
                  <a:pt x="394137" y="330383"/>
                </a:moveTo>
                <a:lnTo>
                  <a:pt x="249137" y="330383"/>
                </a:lnTo>
                <a:lnTo>
                  <a:pt x="332207" y="348179"/>
                </a:lnTo>
                <a:lnTo>
                  <a:pt x="394137" y="330383"/>
                </a:lnTo>
                <a:close/>
              </a:path>
              <a:path w="1993264" h="659764">
                <a:moveTo>
                  <a:pt x="747411" y="87956"/>
                </a:moveTo>
                <a:lnTo>
                  <a:pt x="664341" y="95103"/>
                </a:lnTo>
                <a:lnTo>
                  <a:pt x="581271" y="104293"/>
                </a:lnTo>
                <a:lnTo>
                  <a:pt x="498274" y="129965"/>
                </a:lnTo>
                <a:lnTo>
                  <a:pt x="332207" y="224850"/>
                </a:lnTo>
                <a:lnTo>
                  <a:pt x="249137" y="233237"/>
                </a:lnTo>
                <a:lnTo>
                  <a:pt x="166067" y="271381"/>
                </a:lnTo>
                <a:lnTo>
                  <a:pt x="1992951" y="271381"/>
                </a:lnTo>
                <a:lnTo>
                  <a:pt x="1992951" y="126537"/>
                </a:lnTo>
                <a:lnTo>
                  <a:pt x="830408" y="126537"/>
                </a:lnTo>
                <a:lnTo>
                  <a:pt x="747411" y="87956"/>
                </a:lnTo>
                <a:close/>
              </a:path>
              <a:path w="1993264" h="659764">
                <a:moveTo>
                  <a:pt x="913478" y="112826"/>
                </a:moveTo>
                <a:lnTo>
                  <a:pt x="830408" y="126537"/>
                </a:lnTo>
                <a:lnTo>
                  <a:pt x="1992951" y="126537"/>
                </a:lnTo>
                <a:lnTo>
                  <a:pt x="1992951" y="114868"/>
                </a:lnTo>
                <a:lnTo>
                  <a:pt x="996475" y="114868"/>
                </a:lnTo>
                <a:lnTo>
                  <a:pt x="913478" y="112826"/>
                </a:lnTo>
                <a:close/>
              </a:path>
              <a:path w="1993264" h="659764">
                <a:moveTo>
                  <a:pt x="1411680" y="0"/>
                </a:moveTo>
                <a:lnTo>
                  <a:pt x="1328682" y="16774"/>
                </a:lnTo>
                <a:lnTo>
                  <a:pt x="1245612" y="40404"/>
                </a:lnTo>
                <a:lnTo>
                  <a:pt x="1162615" y="66222"/>
                </a:lnTo>
                <a:lnTo>
                  <a:pt x="1079545" y="101157"/>
                </a:lnTo>
                <a:lnTo>
                  <a:pt x="996475" y="114868"/>
                </a:lnTo>
                <a:lnTo>
                  <a:pt x="1992951" y="114868"/>
                </a:lnTo>
                <a:lnTo>
                  <a:pt x="1992951" y="100938"/>
                </a:lnTo>
                <a:lnTo>
                  <a:pt x="1985170" y="98969"/>
                </a:lnTo>
                <a:lnTo>
                  <a:pt x="1743887" y="98969"/>
                </a:lnTo>
                <a:lnTo>
                  <a:pt x="1660817" y="63451"/>
                </a:lnTo>
                <a:lnTo>
                  <a:pt x="1577820" y="16847"/>
                </a:lnTo>
                <a:lnTo>
                  <a:pt x="1494750" y="6199"/>
                </a:lnTo>
                <a:lnTo>
                  <a:pt x="1411680" y="0"/>
                </a:lnTo>
                <a:close/>
              </a:path>
              <a:path w="1993264" h="659764">
                <a:moveTo>
                  <a:pt x="1909954" y="79933"/>
                </a:moveTo>
                <a:lnTo>
                  <a:pt x="1826884" y="86497"/>
                </a:lnTo>
                <a:lnTo>
                  <a:pt x="1743887" y="98969"/>
                </a:lnTo>
                <a:lnTo>
                  <a:pt x="1985170" y="98969"/>
                </a:lnTo>
                <a:lnTo>
                  <a:pt x="1909954" y="79933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3822470" y="1954454"/>
            <a:ext cx="747395" cy="219710"/>
          </a:xfrm>
          <a:custGeom>
            <a:avLst/>
            <a:gdLst/>
            <a:ahLst/>
            <a:cxnLst/>
            <a:rect l="l" t="t" r="r" b="b"/>
            <a:pathLst>
              <a:path w="747395" h="219710">
                <a:moveTo>
                  <a:pt x="747337" y="219234"/>
                </a:moveTo>
                <a:lnTo>
                  <a:pt x="664341" y="184008"/>
                </a:lnTo>
                <a:lnTo>
                  <a:pt x="581271" y="183206"/>
                </a:lnTo>
                <a:lnTo>
                  <a:pt x="498273" y="181018"/>
                </a:lnTo>
                <a:lnTo>
                  <a:pt x="415203" y="149876"/>
                </a:lnTo>
                <a:lnTo>
                  <a:pt x="332206" y="94447"/>
                </a:lnTo>
                <a:lnTo>
                  <a:pt x="249136" y="66076"/>
                </a:lnTo>
                <a:lnTo>
                  <a:pt x="166066" y="24942"/>
                </a:lnTo>
                <a:lnTo>
                  <a:pt x="83069" y="1575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3158128" y="1810923"/>
            <a:ext cx="664845" cy="163830"/>
          </a:xfrm>
          <a:custGeom>
            <a:avLst/>
            <a:gdLst/>
            <a:ahLst/>
            <a:cxnLst/>
            <a:rect l="l" t="t" r="r" b="b"/>
            <a:pathLst>
              <a:path w="664845" h="163830">
                <a:moveTo>
                  <a:pt x="664341" y="143531"/>
                </a:moveTo>
                <a:lnTo>
                  <a:pt x="581343" y="158117"/>
                </a:lnTo>
                <a:lnTo>
                  <a:pt x="498273" y="163222"/>
                </a:lnTo>
                <a:lnTo>
                  <a:pt x="415203" y="145281"/>
                </a:lnTo>
                <a:lnTo>
                  <a:pt x="332206" y="121432"/>
                </a:lnTo>
                <a:lnTo>
                  <a:pt x="249136" y="100500"/>
                </a:lnTo>
                <a:lnTo>
                  <a:pt x="166139" y="34351"/>
                </a:lnTo>
                <a:lnTo>
                  <a:pt x="83069" y="1232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970994" y="1810923"/>
            <a:ext cx="187325" cy="33655"/>
          </a:xfrm>
          <a:custGeom>
            <a:avLst/>
            <a:gdLst/>
            <a:ahLst/>
            <a:cxnLst/>
            <a:rect l="l" t="t" r="r" b="b"/>
            <a:pathLst>
              <a:path w="187325" h="33655">
                <a:moveTo>
                  <a:pt x="187134" y="0"/>
                </a:moveTo>
                <a:lnTo>
                  <a:pt x="104136" y="4813"/>
                </a:lnTo>
                <a:lnTo>
                  <a:pt x="21066" y="27568"/>
                </a:lnTo>
                <a:lnTo>
                  <a:pt x="0" y="33621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576856" y="1755057"/>
            <a:ext cx="249554" cy="109220"/>
          </a:xfrm>
          <a:custGeom>
            <a:avLst/>
            <a:gdLst/>
            <a:ahLst/>
            <a:cxnLst/>
            <a:rect l="l" t="t" r="r" b="b"/>
            <a:pathLst>
              <a:path w="249555" h="109219">
                <a:moveTo>
                  <a:pt x="249137" y="89488"/>
                </a:moveTo>
                <a:lnTo>
                  <a:pt x="166067" y="108596"/>
                </a:lnTo>
                <a:lnTo>
                  <a:pt x="83070" y="85549"/>
                </a:lnTo>
                <a:lnTo>
                  <a:pt x="0" y="4288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825994" y="1844544"/>
            <a:ext cx="145415" cy="18415"/>
          </a:xfrm>
          <a:custGeom>
            <a:avLst/>
            <a:gdLst/>
            <a:ahLst/>
            <a:cxnLst/>
            <a:rect l="l" t="t" r="r" b="b"/>
            <a:pathLst>
              <a:path w="145414" h="18414">
                <a:moveTo>
                  <a:pt x="145000" y="0"/>
                </a:moveTo>
                <a:lnTo>
                  <a:pt x="83069" y="1779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742923" y="1747398"/>
            <a:ext cx="83185" cy="38735"/>
          </a:xfrm>
          <a:custGeom>
            <a:avLst/>
            <a:gdLst/>
            <a:ahLst/>
            <a:cxnLst/>
            <a:rect l="l" t="t" r="r" b="b"/>
            <a:pathLst>
              <a:path w="83185" h="38735">
                <a:moveTo>
                  <a:pt x="0" y="38143"/>
                </a:moveTo>
                <a:lnTo>
                  <a:pt x="0" y="38143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3656402" y="1580383"/>
            <a:ext cx="83185" cy="35560"/>
          </a:xfrm>
          <a:custGeom>
            <a:avLst/>
            <a:gdLst/>
            <a:ahLst/>
            <a:cxnLst/>
            <a:rect l="l" t="t" r="r" b="b"/>
            <a:pathLst>
              <a:path w="83185" h="35559">
                <a:moveTo>
                  <a:pt x="0" y="34934"/>
                </a:moveTo>
                <a:lnTo>
                  <a:pt x="0" y="34934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574310" y="1785907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576856" y="1714725"/>
            <a:ext cx="1993264" cy="179705"/>
          </a:xfrm>
          <a:custGeom>
            <a:avLst/>
            <a:gdLst/>
            <a:ahLst/>
            <a:cxnLst/>
            <a:rect l="l" t="t" r="r" b="b"/>
            <a:pathLst>
              <a:path w="1993264" h="179705">
                <a:moveTo>
                  <a:pt x="0" y="61773"/>
                </a:moveTo>
                <a:lnTo>
                  <a:pt x="82997" y="97000"/>
                </a:lnTo>
                <a:lnTo>
                  <a:pt x="166067" y="109909"/>
                </a:lnTo>
                <a:lnTo>
                  <a:pt x="249137" y="81246"/>
                </a:lnTo>
                <a:lnTo>
                  <a:pt x="332134" y="85987"/>
                </a:lnTo>
                <a:lnTo>
                  <a:pt x="415204" y="50323"/>
                </a:lnTo>
                <a:lnTo>
                  <a:pt x="498201" y="15242"/>
                </a:lnTo>
                <a:lnTo>
                  <a:pt x="581271" y="0"/>
                </a:lnTo>
                <a:lnTo>
                  <a:pt x="664268" y="1531"/>
                </a:lnTo>
                <a:lnTo>
                  <a:pt x="747338" y="8970"/>
                </a:lnTo>
                <a:lnTo>
                  <a:pt x="830408" y="61409"/>
                </a:lnTo>
                <a:lnTo>
                  <a:pt x="913405" y="64982"/>
                </a:lnTo>
                <a:lnTo>
                  <a:pt x="996475" y="77964"/>
                </a:lnTo>
                <a:lnTo>
                  <a:pt x="1079472" y="80079"/>
                </a:lnTo>
                <a:lnTo>
                  <a:pt x="1162542" y="60023"/>
                </a:lnTo>
                <a:lnTo>
                  <a:pt x="1245612" y="39821"/>
                </a:lnTo>
                <a:lnTo>
                  <a:pt x="1328609" y="35882"/>
                </a:lnTo>
                <a:lnTo>
                  <a:pt x="1411679" y="32090"/>
                </a:lnTo>
                <a:lnTo>
                  <a:pt x="1494677" y="55720"/>
                </a:lnTo>
                <a:lnTo>
                  <a:pt x="1577747" y="75266"/>
                </a:lnTo>
                <a:lnTo>
                  <a:pt x="1660817" y="126318"/>
                </a:lnTo>
                <a:lnTo>
                  <a:pt x="1743814" y="159576"/>
                </a:lnTo>
                <a:lnTo>
                  <a:pt x="1826884" y="154470"/>
                </a:lnTo>
                <a:lnTo>
                  <a:pt x="1909881" y="151553"/>
                </a:lnTo>
                <a:lnTo>
                  <a:pt x="1992951" y="179705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568025" y="17676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651022" y="180289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734092" y="181580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817162" y="17871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900159" y="17918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983229" y="175621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066226" y="172113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149296" y="170589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232293" y="170742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315363" y="171486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3398434" y="176730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481430" y="177087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564501" y="178385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647497" y="178597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730568" y="176591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3813638" y="17457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3896635" y="174177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3979705" y="173798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4062702" y="176161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4145772" y="17811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4228842" y="183221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4311839" y="18654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4394909" y="186036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4477906" y="185744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4560976" y="188559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253951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2515958" y="244806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 txBox="1"/>
          <p:nvPr/>
        </p:nvSpPr>
        <p:spPr>
          <a:xfrm>
            <a:off x="2433561" y="2404457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62" name="object 162"/>
          <p:cNvSpPr/>
          <p:nvPr/>
        </p:nvSpPr>
        <p:spPr>
          <a:xfrm>
            <a:off x="2515958" y="211694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 txBox="1"/>
          <p:nvPr/>
        </p:nvSpPr>
        <p:spPr>
          <a:xfrm>
            <a:off x="2386447" y="2073344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64" name="object 164"/>
          <p:cNvSpPr/>
          <p:nvPr/>
        </p:nvSpPr>
        <p:spPr>
          <a:xfrm>
            <a:off x="2515958" y="178590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 txBox="1"/>
          <p:nvPr/>
        </p:nvSpPr>
        <p:spPr>
          <a:xfrm>
            <a:off x="2433561" y="1758213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66" name="object 166"/>
          <p:cNvSpPr/>
          <p:nvPr/>
        </p:nvSpPr>
        <p:spPr>
          <a:xfrm>
            <a:off x="2515958" y="145479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 txBox="1"/>
          <p:nvPr/>
        </p:nvSpPr>
        <p:spPr>
          <a:xfrm>
            <a:off x="2386447" y="1419674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68" name="object 168"/>
          <p:cNvSpPr/>
          <p:nvPr/>
        </p:nvSpPr>
        <p:spPr>
          <a:xfrm>
            <a:off x="2515958" y="112375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 txBox="1"/>
          <p:nvPr/>
        </p:nvSpPr>
        <p:spPr>
          <a:xfrm>
            <a:off x="2433561" y="108863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70" name="object 170"/>
          <p:cNvSpPr/>
          <p:nvPr/>
        </p:nvSpPr>
        <p:spPr>
          <a:xfrm>
            <a:off x="2539515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257685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74292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290906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0751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2411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407265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57333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73947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9055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40716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42376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 txBox="1"/>
          <p:nvPr/>
        </p:nvSpPr>
        <p:spPr>
          <a:xfrm>
            <a:off x="2549174" y="2493925"/>
            <a:ext cx="173164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12  14  16  18</a:t>
            </a:r>
            <a:r>
              <a:rPr sz="350" spc="13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3" name="object 183"/>
          <p:cNvSpPr/>
          <p:nvPr/>
        </p:nvSpPr>
        <p:spPr>
          <a:xfrm>
            <a:off x="44037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56980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 txBox="1"/>
          <p:nvPr/>
        </p:nvSpPr>
        <p:spPr>
          <a:xfrm>
            <a:off x="4361076" y="2493925"/>
            <a:ext cx="25146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22 24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6" name="object 186"/>
          <p:cNvSpPr txBox="1"/>
          <p:nvPr/>
        </p:nvSpPr>
        <p:spPr>
          <a:xfrm>
            <a:off x="3298809" y="986922"/>
            <a:ext cx="54927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is_EME_lowrisk=1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187" name="object 187"/>
          <p:cNvSpPr/>
          <p:nvPr/>
        </p:nvSpPr>
        <p:spPr>
          <a:xfrm>
            <a:off x="360005" y="3194898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204644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04644" y="101221"/>
                </a:lnTo>
                <a:lnTo>
                  <a:pt x="224295" y="97228"/>
                </a:lnTo>
                <a:lnTo>
                  <a:pt x="240388" y="86354"/>
                </a:lnTo>
                <a:lnTo>
                  <a:pt x="251261" y="70262"/>
                </a:lnTo>
                <a:lnTo>
                  <a:pt x="255255" y="50610"/>
                </a:lnTo>
                <a:lnTo>
                  <a:pt x="251261" y="30959"/>
                </a:lnTo>
                <a:lnTo>
                  <a:pt x="240388" y="14866"/>
                </a:lnTo>
                <a:lnTo>
                  <a:pt x="224295" y="3993"/>
                </a:lnTo>
                <a:lnTo>
                  <a:pt x="204644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60005" y="3194898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04644" y="0"/>
                </a:lnTo>
                <a:lnTo>
                  <a:pt x="224295" y="3993"/>
                </a:lnTo>
                <a:lnTo>
                  <a:pt x="240388" y="14866"/>
                </a:lnTo>
                <a:lnTo>
                  <a:pt x="251261" y="30959"/>
                </a:lnTo>
                <a:lnTo>
                  <a:pt x="255255" y="50610"/>
                </a:lnTo>
                <a:lnTo>
                  <a:pt x="251261" y="70262"/>
                </a:lnTo>
                <a:lnTo>
                  <a:pt x="240388" y="86354"/>
                </a:lnTo>
                <a:lnTo>
                  <a:pt x="224295" y="97228"/>
                </a:lnTo>
                <a:lnTo>
                  <a:pt x="204644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 txBox="1"/>
          <p:nvPr/>
        </p:nvSpPr>
        <p:spPr>
          <a:xfrm>
            <a:off x="347294" y="3085969"/>
            <a:ext cx="3644265" cy="24955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sz="600" spc="15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Back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190" name="object 19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30" dirty="0"/>
              <a:t>21</a:t>
            </a:r>
          </a:p>
        </p:txBody>
      </p:sp>
    </p:spTree>
  </p:cSld>
  <p:clrMapOvr>
    <a:masterClrMapping/>
  </p:clrMapOvr>
  <p:transition>
    <p:cu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3846829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5" dirty="0">
                <a:solidFill>
                  <a:srgbClr val="E09300"/>
                </a:solidFill>
              </a:rPr>
              <a:t>Breakdown </a:t>
            </a:r>
            <a:r>
              <a:rPr sz="1200" dirty="0">
                <a:solidFill>
                  <a:srgbClr val="E09300"/>
                </a:solidFill>
              </a:rPr>
              <a:t>for </a:t>
            </a:r>
            <a:r>
              <a:rPr sz="1200" spc="15" dirty="0">
                <a:solidFill>
                  <a:srgbClr val="E09300"/>
                </a:solidFill>
              </a:rPr>
              <a:t>high-risk </a:t>
            </a:r>
            <a:r>
              <a:rPr sz="1200" spc="-20" dirty="0">
                <a:solidFill>
                  <a:srgbClr val="E09300"/>
                </a:solidFill>
              </a:rPr>
              <a:t>EMEs: </a:t>
            </a:r>
            <a:r>
              <a:rPr sz="1200" spc="-55" dirty="0">
                <a:solidFill>
                  <a:srgbClr val="E09300"/>
                </a:solidFill>
              </a:rPr>
              <a:t>2) </a:t>
            </a:r>
            <a:r>
              <a:rPr sz="1200" spc="-20" dirty="0">
                <a:solidFill>
                  <a:srgbClr val="E09300"/>
                </a:solidFill>
              </a:rPr>
              <a:t>retail </a:t>
            </a:r>
            <a:r>
              <a:rPr sz="1200" spc="15" dirty="0">
                <a:solidFill>
                  <a:srgbClr val="E09300"/>
                </a:solidFill>
              </a:rPr>
              <a:t>vs</a:t>
            </a:r>
            <a:r>
              <a:rPr sz="1200" spc="-75" dirty="0">
                <a:solidFill>
                  <a:srgbClr val="E09300"/>
                </a:solidFill>
              </a:rPr>
              <a:t> </a:t>
            </a:r>
            <a:r>
              <a:rPr sz="1200" spc="-5" dirty="0">
                <a:solidFill>
                  <a:srgbClr val="E09300"/>
                </a:solidFill>
              </a:rPr>
              <a:t>institutional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4055110" cy="0"/>
          </a:xfrm>
          <a:custGeom>
            <a:avLst/>
            <a:gdLst/>
            <a:ahLst/>
            <a:cxnLst/>
            <a:rect l="l" t="t" r="r" b="b"/>
            <a:pathLst>
              <a:path w="4055110">
                <a:moveTo>
                  <a:pt x="0" y="0"/>
                </a:moveTo>
                <a:lnTo>
                  <a:pt x="4055115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88428" y="782928"/>
            <a:ext cx="35623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Retail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47694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49392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44806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211694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78590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45479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690" y="112375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40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100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762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423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083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744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24050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0664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572714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3878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90484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07091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23698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44031" y="1169992"/>
            <a:ext cx="1993264" cy="1246505"/>
          </a:xfrm>
          <a:custGeom>
            <a:avLst/>
            <a:gdLst/>
            <a:ahLst/>
            <a:cxnLst/>
            <a:rect l="l" t="t" r="r" b="b"/>
            <a:pathLst>
              <a:path w="1993264" h="1246505">
                <a:moveTo>
                  <a:pt x="1796523" y="1081587"/>
                </a:moveTo>
                <a:lnTo>
                  <a:pt x="664341" y="1081587"/>
                </a:lnTo>
                <a:lnTo>
                  <a:pt x="747411" y="1148758"/>
                </a:lnTo>
                <a:lnTo>
                  <a:pt x="830408" y="1236204"/>
                </a:lnTo>
                <a:lnTo>
                  <a:pt x="913478" y="1246488"/>
                </a:lnTo>
                <a:lnTo>
                  <a:pt x="996475" y="1221618"/>
                </a:lnTo>
                <a:lnTo>
                  <a:pt x="1079545" y="1187412"/>
                </a:lnTo>
                <a:lnTo>
                  <a:pt x="1244643" y="1187412"/>
                </a:lnTo>
                <a:lnTo>
                  <a:pt x="1245612" y="1187048"/>
                </a:lnTo>
                <a:lnTo>
                  <a:pt x="1332791" y="1187048"/>
                </a:lnTo>
                <a:lnTo>
                  <a:pt x="1411680" y="1173045"/>
                </a:lnTo>
                <a:lnTo>
                  <a:pt x="1494750" y="1150217"/>
                </a:lnTo>
                <a:lnTo>
                  <a:pt x="1577820" y="1102665"/>
                </a:lnTo>
                <a:lnTo>
                  <a:pt x="1660817" y="1090704"/>
                </a:lnTo>
                <a:lnTo>
                  <a:pt x="1777452" y="1090704"/>
                </a:lnTo>
                <a:lnTo>
                  <a:pt x="1796523" y="1081587"/>
                </a:lnTo>
                <a:close/>
              </a:path>
              <a:path w="1993264" h="1246505">
                <a:moveTo>
                  <a:pt x="1244643" y="1187412"/>
                </a:moveTo>
                <a:lnTo>
                  <a:pt x="1079545" y="1187412"/>
                </a:lnTo>
                <a:lnTo>
                  <a:pt x="1162615" y="1218263"/>
                </a:lnTo>
                <a:lnTo>
                  <a:pt x="1244643" y="1187412"/>
                </a:lnTo>
                <a:close/>
              </a:path>
              <a:path w="1993264" h="1246505">
                <a:moveTo>
                  <a:pt x="1332791" y="1187048"/>
                </a:moveTo>
                <a:lnTo>
                  <a:pt x="1245612" y="1187048"/>
                </a:lnTo>
                <a:lnTo>
                  <a:pt x="1328682" y="1187777"/>
                </a:lnTo>
                <a:lnTo>
                  <a:pt x="1332791" y="1187048"/>
                </a:lnTo>
                <a:close/>
              </a:path>
              <a:path w="1993264" h="1246505">
                <a:moveTo>
                  <a:pt x="1777452" y="1090704"/>
                </a:moveTo>
                <a:lnTo>
                  <a:pt x="1660817" y="1090704"/>
                </a:lnTo>
                <a:lnTo>
                  <a:pt x="1743887" y="1106749"/>
                </a:lnTo>
                <a:lnTo>
                  <a:pt x="1777452" y="1090704"/>
                </a:lnTo>
                <a:close/>
              </a:path>
              <a:path w="1993264" h="1246505">
                <a:moveTo>
                  <a:pt x="0" y="534740"/>
                </a:moveTo>
                <a:lnTo>
                  <a:pt x="0" y="635824"/>
                </a:lnTo>
                <a:lnTo>
                  <a:pt x="83070" y="706496"/>
                </a:lnTo>
                <a:lnTo>
                  <a:pt x="166067" y="808528"/>
                </a:lnTo>
                <a:lnTo>
                  <a:pt x="249137" y="931857"/>
                </a:lnTo>
                <a:lnTo>
                  <a:pt x="332207" y="932003"/>
                </a:lnTo>
                <a:lnTo>
                  <a:pt x="415204" y="1069991"/>
                </a:lnTo>
                <a:lnTo>
                  <a:pt x="498274" y="1089464"/>
                </a:lnTo>
                <a:lnTo>
                  <a:pt x="581271" y="1104196"/>
                </a:lnTo>
                <a:lnTo>
                  <a:pt x="664341" y="1081587"/>
                </a:lnTo>
                <a:lnTo>
                  <a:pt x="1796523" y="1081587"/>
                </a:lnTo>
                <a:lnTo>
                  <a:pt x="1826884" y="1067074"/>
                </a:lnTo>
                <a:lnTo>
                  <a:pt x="1909954" y="990349"/>
                </a:lnTo>
                <a:lnTo>
                  <a:pt x="1992951" y="990349"/>
                </a:lnTo>
                <a:lnTo>
                  <a:pt x="1992951" y="597608"/>
                </a:lnTo>
                <a:lnTo>
                  <a:pt x="498274" y="597608"/>
                </a:lnTo>
                <a:lnTo>
                  <a:pt x="415204" y="580396"/>
                </a:lnTo>
                <a:lnTo>
                  <a:pt x="390305" y="572957"/>
                </a:lnTo>
                <a:lnTo>
                  <a:pt x="249137" y="572957"/>
                </a:lnTo>
                <a:lnTo>
                  <a:pt x="166067" y="558516"/>
                </a:lnTo>
                <a:lnTo>
                  <a:pt x="83070" y="547576"/>
                </a:lnTo>
                <a:lnTo>
                  <a:pt x="0" y="534740"/>
                </a:lnTo>
                <a:close/>
              </a:path>
              <a:path w="1993264" h="1246505">
                <a:moveTo>
                  <a:pt x="1992951" y="990349"/>
                </a:moveTo>
                <a:lnTo>
                  <a:pt x="1909954" y="990349"/>
                </a:lnTo>
                <a:lnTo>
                  <a:pt x="1992951" y="1025502"/>
                </a:lnTo>
                <a:lnTo>
                  <a:pt x="1992951" y="990349"/>
                </a:lnTo>
                <a:close/>
              </a:path>
              <a:path w="1993264" h="1246505">
                <a:moveTo>
                  <a:pt x="664341" y="503087"/>
                </a:moveTo>
                <a:lnTo>
                  <a:pt x="498274" y="597608"/>
                </a:lnTo>
                <a:lnTo>
                  <a:pt x="1992951" y="597608"/>
                </a:lnTo>
                <a:lnTo>
                  <a:pt x="1992951" y="574269"/>
                </a:lnTo>
                <a:lnTo>
                  <a:pt x="830408" y="574269"/>
                </a:lnTo>
                <a:lnTo>
                  <a:pt x="747411" y="540648"/>
                </a:lnTo>
                <a:lnTo>
                  <a:pt x="664341" y="503087"/>
                </a:lnTo>
                <a:close/>
              </a:path>
              <a:path w="1993264" h="1246505">
                <a:moveTo>
                  <a:pt x="1992951" y="0"/>
                </a:moveTo>
                <a:lnTo>
                  <a:pt x="1909954" y="14003"/>
                </a:lnTo>
                <a:lnTo>
                  <a:pt x="1826884" y="133393"/>
                </a:lnTo>
                <a:lnTo>
                  <a:pt x="1743887" y="198522"/>
                </a:lnTo>
                <a:lnTo>
                  <a:pt x="1660817" y="208659"/>
                </a:lnTo>
                <a:lnTo>
                  <a:pt x="1577820" y="238926"/>
                </a:lnTo>
                <a:lnTo>
                  <a:pt x="1494750" y="296834"/>
                </a:lnTo>
                <a:lnTo>
                  <a:pt x="1411680" y="342271"/>
                </a:lnTo>
                <a:lnTo>
                  <a:pt x="1328682" y="373268"/>
                </a:lnTo>
                <a:lnTo>
                  <a:pt x="1245612" y="396387"/>
                </a:lnTo>
                <a:lnTo>
                  <a:pt x="1162615" y="459328"/>
                </a:lnTo>
                <a:lnTo>
                  <a:pt x="1079545" y="474863"/>
                </a:lnTo>
                <a:lnTo>
                  <a:pt x="996475" y="524967"/>
                </a:lnTo>
                <a:lnTo>
                  <a:pt x="913478" y="564788"/>
                </a:lnTo>
                <a:lnTo>
                  <a:pt x="830408" y="574269"/>
                </a:lnTo>
                <a:lnTo>
                  <a:pt x="1992951" y="574269"/>
                </a:lnTo>
                <a:lnTo>
                  <a:pt x="1992951" y="0"/>
                </a:lnTo>
                <a:close/>
              </a:path>
              <a:path w="1993264" h="1246505">
                <a:moveTo>
                  <a:pt x="332207" y="555599"/>
                </a:moveTo>
                <a:lnTo>
                  <a:pt x="249137" y="572957"/>
                </a:lnTo>
                <a:lnTo>
                  <a:pt x="390305" y="572957"/>
                </a:lnTo>
                <a:lnTo>
                  <a:pt x="332207" y="555599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821851" y="2260697"/>
            <a:ext cx="83185" cy="12065"/>
          </a:xfrm>
          <a:custGeom>
            <a:avLst/>
            <a:gdLst/>
            <a:ahLst/>
            <a:cxnLst/>
            <a:rect l="l" t="t" r="r" b="b"/>
            <a:pathLst>
              <a:path w="83185" h="12064">
                <a:moveTo>
                  <a:pt x="82997" y="0"/>
                </a:moveTo>
                <a:lnTo>
                  <a:pt x="0" y="1196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76823" y="2320210"/>
            <a:ext cx="162560" cy="36830"/>
          </a:xfrm>
          <a:custGeom>
            <a:avLst/>
            <a:gdLst/>
            <a:ahLst/>
            <a:cxnLst/>
            <a:rect l="l" t="t" r="r" b="b"/>
            <a:pathLst>
              <a:path w="162560" h="36830">
                <a:moveTo>
                  <a:pt x="161958" y="0"/>
                </a:moveTo>
                <a:lnTo>
                  <a:pt x="78888" y="22827"/>
                </a:lnTo>
                <a:lnTo>
                  <a:pt x="0" y="3683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488675" y="235704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5">
                <a:moveTo>
                  <a:pt x="974" y="0"/>
                </a:moveTo>
                <a:lnTo>
                  <a:pt x="969" y="0"/>
                </a:lnTo>
                <a:lnTo>
                  <a:pt x="0" y="364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08373" y="2251580"/>
            <a:ext cx="415290" cy="165100"/>
          </a:xfrm>
          <a:custGeom>
            <a:avLst/>
            <a:gdLst/>
            <a:ahLst/>
            <a:cxnLst/>
            <a:rect l="l" t="t" r="r" b="b"/>
            <a:pathLst>
              <a:path w="415290" h="165100">
                <a:moveTo>
                  <a:pt x="415204" y="105824"/>
                </a:moveTo>
                <a:lnTo>
                  <a:pt x="332134" y="140030"/>
                </a:lnTo>
                <a:lnTo>
                  <a:pt x="249137" y="164900"/>
                </a:lnTo>
                <a:lnTo>
                  <a:pt x="166067" y="154616"/>
                </a:lnTo>
                <a:lnTo>
                  <a:pt x="83069" y="6717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323577" y="2357405"/>
            <a:ext cx="165100" cy="31115"/>
          </a:xfrm>
          <a:custGeom>
            <a:avLst/>
            <a:gdLst/>
            <a:ahLst/>
            <a:cxnLst/>
            <a:rect l="l" t="t" r="r" b="b"/>
            <a:pathLst>
              <a:path w="165100" h="31114">
                <a:moveTo>
                  <a:pt x="165097" y="0"/>
                </a:moveTo>
                <a:lnTo>
                  <a:pt x="83069" y="3085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489649" y="2357041"/>
            <a:ext cx="87630" cy="1270"/>
          </a:xfrm>
          <a:custGeom>
            <a:avLst/>
            <a:gdLst/>
            <a:ahLst/>
            <a:cxnLst/>
            <a:rect l="l" t="t" r="r" b="b"/>
            <a:pathLst>
              <a:path w="87630" h="1269">
                <a:moveTo>
                  <a:pt x="87173" y="0"/>
                </a:moveTo>
                <a:lnTo>
                  <a:pt x="83065" y="72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904849" y="2260697"/>
            <a:ext cx="83185" cy="16510"/>
          </a:xfrm>
          <a:custGeom>
            <a:avLst/>
            <a:gdLst/>
            <a:ahLst/>
            <a:cxnLst/>
            <a:rect l="l" t="t" r="r" b="b"/>
            <a:pathLst>
              <a:path w="83185" h="16510">
                <a:moveTo>
                  <a:pt x="83069" y="16045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153986" y="21603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44031" y="1704733"/>
            <a:ext cx="664845" cy="569595"/>
          </a:xfrm>
          <a:custGeom>
            <a:avLst/>
            <a:gdLst/>
            <a:ahLst/>
            <a:cxnLst/>
            <a:rect l="l" t="t" r="r" b="b"/>
            <a:pathLst>
              <a:path w="664844" h="569594">
                <a:moveTo>
                  <a:pt x="664341" y="546847"/>
                </a:moveTo>
                <a:lnTo>
                  <a:pt x="581271" y="569456"/>
                </a:lnTo>
                <a:lnTo>
                  <a:pt x="498274" y="554723"/>
                </a:lnTo>
                <a:lnTo>
                  <a:pt x="415204" y="535250"/>
                </a:lnTo>
                <a:lnTo>
                  <a:pt x="332207" y="397262"/>
                </a:lnTo>
                <a:lnTo>
                  <a:pt x="249137" y="397116"/>
                </a:lnTo>
                <a:lnTo>
                  <a:pt x="166067" y="273788"/>
                </a:lnTo>
                <a:lnTo>
                  <a:pt x="83070" y="171755"/>
                </a:lnTo>
                <a:lnTo>
                  <a:pt x="0" y="10108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153986" y="2160342"/>
            <a:ext cx="83185" cy="35560"/>
          </a:xfrm>
          <a:custGeom>
            <a:avLst/>
            <a:gdLst/>
            <a:ahLst/>
            <a:cxnLst/>
            <a:rect l="l" t="t" r="r" b="b"/>
            <a:pathLst>
              <a:path w="83185" h="35560">
                <a:moveTo>
                  <a:pt x="82996" y="35153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153986" y="2155250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742321" y="1673089"/>
            <a:ext cx="166370" cy="94615"/>
          </a:xfrm>
          <a:custGeom>
            <a:avLst/>
            <a:gdLst/>
            <a:ahLst/>
            <a:cxnLst/>
            <a:rect l="l" t="t" r="r" b="b"/>
            <a:pathLst>
              <a:path w="166369" h="94614">
                <a:moveTo>
                  <a:pt x="0" y="94503"/>
                </a:moveTo>
                <a:lnTo>
                  <a:pt x="82982" y="47543"/>
                </a:lnTo>
                <a:lnTo>
                  <a:pt x="16603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070916" y="1183996"/>
            <a:ext cx="83185" cy="120014"/>
          </a:xfrm>
          <a:custGeom>
            <a:avLst/>
            <a:gdLst/>
            <a:ahLst/>
            <a:cxnLst/>
            <a:rect l="l" t="t" r="r" b="b"/>
            <a:pathLst>
              <a:path w="83185" h="120015">
                <a:moveTo>
                  <a:pt x="0" y="119390"/>
                </a:moveTo>
                <a:lnTo>
                  <a:pt x="0" y="119390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44031" y="1372963"/>
            <a:ext cx="1993264" cy="908685"/>
          </a:xfrm>
          <a:custGeom>
            <a:avLst/>
            <a:gdLst/>
            <a:ahLst/>
            <a:cxnLst/>
            <a:rect l="l" t="t" r="r" b="b"/>
            <a:pathLst>
              <a:path w="1993264" h="908685">
                <a:moveTo>
                  <a:pt x="1518571" y="764113"/>
                </a:moveTo>
                <a:lnTo>
                  <a:pt x="664341" y="764113"/>
                </a:lnTo>
                <a:lnTo>
                  <a:pt x="747411" y="825449"/>
                </a:lnTo>
                <a:lnTo>
                  <a:pt x="830408" y="902247"/>
                </a:lnTo>
                <a:lnTo>
                  <a:pt x="913478" y="908592"/>
                </a:lnTo>
                <a:lnTo>
                  <a:pt x="996475" y="880731"/>
                </a:lnTo>
                <a:lnTo>
                  <a:pt x="1079545" y="843390"/>
                </a:lnTo>
                <a:lnTo>
                  <a:pt x="1210666" y="843390"/>
                </a:lnTo>
                <a:lnTo>
                  <a:pt x="1245612" y="827637"/>
                </a:lnTo>
                <a:lnTo>
                  <a:pt x="1328682" y="823552"/>
                </a:lnTo>
                <a:lnTo>
                  <a:pt x="1411680" y="805611"/>
                </a:lnTo>
                <a:lnTo>
                  <a:pt x="1494750" y="778334"/>
                </a:lnTo>
                <a:lnTo>
                  <a:pt x="1518571" y="764113"/>
                </a:lnTo>
                <a:close/>
              </a:path>
              <a:path w="1993264" h="908685">
                <a:moveTo>
                  <a:pt x="1210666" y="843390"/>
                </a:moveTo>
                <a:lnTo>
                  <a:pt x="1079545" y="843390"/>
                </a:lnTo>
                <a:lnTo>
                  <a:pt x="1162615" y="865051"/>
                </a:lnTo>
                <a:lnTo>
                  <a:pt x="1210666" y="843390"/>
                </a:lnTo>
                <a:close/>
              </a:path>
              <a:path w="1993264" h="908685">
                <a:moveTo>
                  <a:pt x="1851065" y="654495"/>
                </a:moveTo>
                <a:lnTo>
                  <a:pt x="332207" y="654495"/>
                </a:lnTo>
                <a:lnTo>
                  <a:pt x="415204" y="770093"/>
                </a:lnTo>
                <a:lnTo>
                  <a:pt x="498274" y="789128"/>
                </a:lnTo>
                <a:lnTo>
                  <a:pt x="581271" y="791681"/>
                </a:lnTo>
                <a:lnTo>
                  <a:pt x="664341" y="764113"/>
                </a:lnTo>
                <a:lnTo>
                  <a:pt x="1518571" y="764113"/>
                </a:lnTo>
                <a:lnTo>
                  <a:pt x="1577820" y="728740"/>
                </a:lnTo>
                <a:lnTo>
                  <a:pt x="1660817" y="713133"/>
                </a:lnTo>
                <a:lnTo>
                  <a:pt x="1764163" y="713133"/>
                </a:lnTo>
                <a:lnTo>
                  <a:pt x="1826884" y="679292"/>
                </a:lnTo>
                <a:lnTo>
                  <a:pt x="1851065" y="654495"/>
                </a:lnTo>
                <a:close/>
              </a:path>
              <a:path w="1993264" h="908685">
                <a:moveTo>
                  <a:pt x="1764163" y="713133"/>
                </a:moveTo>
                <a:lnTo>
                  <a:pt x="1660817" y="713133"/>
                </a:lnTo>
                <a:lnTo>
                  <a:pt x="1743887" y="724073"/>
                </a:lnTo>
                <a:lnTo>
                  <a:pt x="1764163" y="713133"/>
                </a:lnTo>
                <a:close/>
              </a:path>
              <a:path w="1993264" h="908685">
                <a:moveTo>
                  <a:pt x="0" y="351753"/>
                </a:moveTo>
                <a:lnTo>
                  <a:pt x="102" y="412943"/>
                </a:lnTo>
                <a:lnTo>
                  <a:pt x="83070" y="472091"/>
                </a:lnTo>
                <a:lnTo>
                  <a:pt x="166067" y="556109"/>
                </a:lnTo>
                <a:lnTo>
                  <a:pt x="249137" y="657850"/>
                </a:lnTo>
                <a:lnTo>
                  <a:pt x="332207" y="654495"/>
                </a:lnTo>
                <a:lnTo>
                  <a:pt x="1851065" y="654495"/>
                </a:lnTo>
                <a:lnTo>
                  <a:pt x="1909954" y="594107"/>
                </a:lnTo>
                <a:lnTo>
                  <a:pt x="1992951" y="594107"/>
                </a:lnTo>
                <a:lnTo>
                  <a:pt x="1992951" y="502285"/>
                </a:lnTo>
                <a:lnTo>
                  <a:pt x="830408" y="502285"/>
                </a:lnTo>
                <a:lnTo>
                  <a:pt x="811097" y="492002"/>
                </a:lnTo>
                <a:lnTo>
                  <a:pt x="498274" y="492002"/>
                </a:lnTo>
                <a:lnTo>
                  <a:pt x="415204" y="474352"/>
                </a:lnTo>
                <a:lnTo>
                  <a:pt x="356670" y="441022"/>
                </a:lnTo>
                <a:lnTo>
                  <a:pt x="249137" y="441022"/>
                </a:lnTo>
                <a:lnTo>
                  <a:pt x="166067" y="405066"/>
                </a:lnTo>
                <a:lnTo>
                  <a:pt x="83070" y="376039"/>
                </a:lnTo>
                <a:lnTo>
                  <a:pt x="0" y="351753"/>
                </a:lnTo>
                <a:close/>
              </a:path>
              <a:path w="1993264" h="908685">
                <a:moveTo>
                  <a:pt x="1992951" y="594107"/>
                </a:moveTo>
                <a:lnTo>
                  <a:pt x="1909954" y="594107"/>
                </a:lnTo>
                <a:lnTo>
                  <a:pt x="1992951" y="619560"/>
                </a:lnTo>
                <a:lnTo>
                  <a:pt x="1992951" y="594107"/>
                </a:lnTo>
                <a:close/>
              </a:path>
              <a:path w="1993264" h="908685">
                <a:moveTo>
                  <a:pt x="1992951" y="0"/>
                </a:moveTo>
                <a:lnTo>
                  <a:pt x="1909954" y="4303"/>
                </a:lnTo>
                <a:lnTo>
                  <a:pt x="1826884" y="115233"/>
                </a:lnTo>
                <a:lnTo>
                  <a:pt x="1743887" y="175329"/>
                </a:lnTo>
                <a:lnTo>
                  <a:pt x="1660817" y="180288"/>
                </a:lnTo>
                <a:lnTo>
                  <a:pt x="1577820" y="206909"/>
                </a:lnTo>
                <a:lnTo>
                  <a:pt x="1494750" y="262775"/>
                </a:lnTo>
                <a:lnTo>
                  <a:pt x="1411680" y="303763"/>
                </a:lnTo>
                <a:lnTo>
                  <a:pt x="1328682" y="331477"/>
                </a:lnTo>
                <a:lnTo>
                  <a:pt x="1245612" y="349929"/>
                </a:lnTo>
                <a:lnTo>
                  <a:pt x="1162615" y="406525"/>
                </a:lnTo>
                <a:lnTo>
                  <a:pt x="1079545" y="412943"/>
                </a:lnTo>
                <a:lnTo>
                  <a:pt x="996475" y="459911"/>
                </a:lnTo>
                <a:lnTo>
                  <a:pt x="913478" y="496742"/>
                </a:lnTo>
                <a:lnTo>
                  <a:pt x="830408" y="502285"/>
                </a:lnTo>
                <a:lnTo>
                  <a:pt x="1992951" y="502285"/>
                </a:lnTo>
                <a:lnTo>
                  <a:pt x="1992951" y="0"/>
                </a:lnTo>
                <a:close/>
              </a:path>
              <a:path w="1993264" h="908685">
                <a:moveTo>
                  <a:pt x="664341" y="414620"/>
                </a:moveTo>
                <a:lnTo>
                  <a:pt x="581271" y="457213"/>
                </a:lnTo>
                <a:lnTo>
                  <a:pt x="498274" y="492002"/>
                </a:lnTo>
                <a:lnTo>
                  <a:pt x="811097" y="492002"/>
                </a:lnTo>
                <a:lnTo>
                  <a:pt x="664341" y="414620"/>
                </a:lnTo>
                <a:close/>
              </a:path>
              <a:path w="1993264" h="908685">
                <a:moveTo>
                  <a:pt x="332207" y="427092"/>
                </a:moveTo>
                <a:lnTo>
                  <a:pt x="249137" y="441022"/>
                </a:lnTo>
                <a:lnTo>
                  <a:pt x="356670" y="441022"/>
                </a:lnTo>
                <a:lnTo>
                  <a:pt x="332207" y="427092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454698" y="2151298"/>
            <a:ext cx="284480" cy="65405"/>
          </a:xfrm>
          <a:custGeom>
            <a:avLst/>
            <a:gdLst/>
            <a:ahLst/>
            <a:cxnLst/>
            <a:rect l="l" t="t" r="r" b="b"/>
            <a:pathLst>
              <a:path w="284480" h="65405">
                <a:moveTo>
                  <a:pt x="284083" y="0"/>
                </a:moveTo>
                <a:lnTo>
                  <a:pt x="201013" y="27276"/>
                </a:lnTo>
                <a:lnTo>
                  <a:pt x="118016" y="45218"/>
                </a:lnTo>
                <a:lnTo>
                  <a:pt x="34946" y="49302"/>
                </a:lnTo>
                <a:lnTo>
                  <a:pt x="0" y="65055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08373" y="2137076"/>
            <a:ext cx="415290" cy="144780"/>
          </a:xfrm>
          <a:custGeom>
            <a:avLst/>
            <a:gdLst/>
            <a:ahLst/>
            <a:cxnLst/>
            <a:rect l="l" t="t" r="r" b="b"/>
            <a:pathLst>
              <a:path w="415290" h="144780">
                <a:moveTo>
                  <a:pt x="415204" y="79277"/>
                </a:moveTo>
                <a:lnTo>
                  <a:pt x="332134" y="116618"/>
                </a:lnTo>
                <a:lnTo>
                  <a:pt x="249137" y="144479"/>
                </a:lnTo>
                <a:lnTo>
                  <a:pt x="166067" y="138133"/>
                </a:lnTo>
                <a:lnTo>
                  <a:pt x="83069" y="6133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323577" y="2216354"/>
            <a:ext cx="131445" cy="22225"/>
          </a:xfrm>
          <a:custGeom>
            <a:avLst/>
            <a:gdLst/>
            <a:ahLst/>
            <a:cxnLst/>
            <a:rect l="l" t="t" r="r" b="b"/>
            <a:pathLst>
              <a:path w="131444" h="22225">
                <a:moveTo>
                  <a:pt x="131120" y="0"/>
                </a:moveTo>
                <a:lnTo>
                  <a:pt x="83069" y="2166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821851" y="2086097"/>
            <a:ext cx="83185" cy="15875"/>
          </a:xfrm>
          <a:custGeom>
            <a:avLst/>
            <a:gdLst/>
            <a:ahLst/>
            <a:cxnLst/>
            <a:rect l="l" t="t" r="r" b="b"/>
            <a:pathLst>
              <a:path w="83185" h="15875">
                <a:moveTo>
                  <a:pt x="82997" y="0"/>
                </a:moveTo>
                <a:lnTo>
                  <a:pt x="0" y="15607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76239" y="2027459"/>
            <a:ext cx="332740" cy="137795"/>
          </a:xfrm>
          <a:custGeom>
            <a:avLst/>
            <a:gdLst/>
            <a:ahLst/>
            <a:cxnLst/>
            <a:rect l="l" t="t" r="r" b="b"/>
            <a:pathLst>
              <a:path w="332740" h="137794">
                <a:moveTo>
                  <a:pt x="332134" y="109617"/>
                </a:moveTo>
                <a:lnTo>
                  <a:pt x="249064" y="137185"/>
                </a:lnTo>
                <a:lnTo>
                  <a:pt x="166067" y="134633"/>
                </a:lnTo>
                <a:lnTo>
                  <a:pt x="82997" y="115597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904849" y="2086097"/>
            <a:ext cx="83185" cy="11430"/>
          </a:xfrm>
          <a:custGeom>
            <a:avLst/>
            <a:gdLst/>
            <a:ahLst/>
            <a:cxnLst/>
            <a:rect l="l" t="t" r="r" b="b"/>
            <a:pathLst>
              <a:path w="83185" h="11430">
                <a:moveTo>
                  <a:pt x="83069" y="10939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153986" y="19670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44134" y="1785907"/>
            <a:ext cx="332105" cy="245110"/>
          </a:xfrm>
          <a:custGeom>
            <a:avLst/>
            <a:gdLst/>
            <a:ahLst/>
            <a:cxnLst/>
            <a:rect l="l" t="t" r="r" b="b"/>
            <a:pathLst>
              <a:path w="332105" h="245110">
                <a:moveTo>
                  <a:pt x="332104" y="241552"/>
                </a:moveTo>
                <a:lnTo>
                  <a:pt x="249034" y="244907"/>
                </a:lnTo>
                <a:lnTo>
                  <a:pt x="165964" y="143166"/>
                </a:lnTo>
                <a:lnTo>
                  <a:pt x="82967" y="5914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44031" y="1724717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-5091" y="3"/>
                </a:moveTo>
                <a:lnTo>
                  <a:pt x="5091" y="3"/>
                </a:lnTo>
              </a:path>
            </a:pathLst>
          </a:custGeom>
          <a:ln w="10191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153986" y="1967071"/>
            <a:ext cx="83185" cy="26034"/>
          </a:xfrm>
          <a:custGeom>
            <a:avLst/>
            <a:gdLst/>
            <a:ahLst/>
            <a:cxnLst/>
            <a:rect l="l" t="t" r="r" b="b"/>
            <a:pathLst>
              <a:path w="83185" h="26035">
                <a:moveTo>
                  <a:pt x="82996" y="25453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153986" y="1961979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070916" y="1377266"/>
            <a:ext cx="83185" cy="111125"/>
          </a:xfrm>
          <a:custGeom>
            <a:avLst/>
            <a:gdLst/>
            <a:ahLst/>
            <a:cxnLst/>
            <a:rect l="l" t="t" r="r" b="b"/>
            <a:pathLst>
              <a:path w="83185" h="111125">
                <a:moveTo>
                  <a:pt x="0" y="110930"/>
                </a:moveTo>
                <a:lnTo>
                  <a:pt x="0" y="110930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41485" y="1785907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44031" y="1672205"/>
            <a:ext cx="1993264" cy="403860"/>
          </a:xfrm>
          <a:custGeom>
            <a:avLst/>
            <a:gdLst/>
            <a:ahLst/>
            <a:cxnLst/>
            <a:rect l="l" t="t" r="r" b="b"/>
            <a:pathLst>
              <a:path w="1993264" h="403860">
                <a:moveTo>
                  <a:pt x="0" y="83142"/>
                </a:moveTo>
                <a:lnTo>
                  <a:pt x="82997" y="124860"/>
                </a:lnTo>
                <a:lnTo>
                  <a:pt x="166067" y="181382"/>
                </a:lnTo>
                <a:lnTo>
                  <a:pt x="249137" y="250231"/>
                </a:lnTo>
                <a:lnTo>
                  <a:pt x="332134" y="241625"/>
                </a:lnTo>
                <a:lnTo>
                  <a:pt x="415204" y="323017"/>
                </a:lnTo>
                <a:lnTo>
                  <a:pt x="498201" y="341396"/>
                </a:lnTo>
                <a:lnTo>
                  <a:pt x="581271" y="325278"/>
                </a:lnTo>
                <a:lnTo>
                  <a:pt x="664268" y="290198"/>
                </a:lnTo>
                <a:lnTo>
                  <a:pt x="747338" y="342563"/>
                </a:lnTo>
                <a:lnTo>
                  <a:pt x="830408" y="403097"/>
                </a:lnTo>
                <a:lnTo>
                  <a:pt x="913405" y="403462"/>
                </a:lnTo>
                <a:lnTo>
                  <a:pt x="996475" y="371080"/>
                </a:lnTo>
                <a:lnTo>
                  <a:pt x="1079472" y="328998"/>
                </a:lnTo>
                <a:lnTo>
                  <a:pt x="1162542" y="336583"/>
                </a:lnTo>
                <a:lnTo>
                  <a:pt x="1245612" y="289541"/>
                </a:lnTo>
                <a:lnTo>
                  <a:pt x="1328609" y="278310"/>
                </a:lnTo>
                <a:lnTo>
                  <a:pt x="1411679" y="255482"/>
                </a:lnTo>
                <a:lnTo>
                  <a:pt x="1494677" y="221349"/>
                </a:lnTo>
                <a:lnTo>
                  <a:pt x="1577747" y="168619"/>
                </a:lnTo>
                <a:lnTo>
                  <a:pt x="1660817" y="147469"/>
                </a:lnTo>
                <a:lnTo>
                  <a:pt x="1743814" y="150459"/>
                </a:lnTo>
                <a:lnTo>
                  <a:pt x="1826884" y="98021"/>
                </a:lnTo>
                <a:lnTo>
                  <a:pt x="1909881" y="0"/>
                </a:lnTo>
                <a:lnTo>
                  <a:pt x="1992951" y="10575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35200" y="174651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18197" y="178823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01267" y="184475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84337" y="191360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67334" y="190499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50404" y="198639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33401" y="200477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16471" y="198865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99468" y="195357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82538" y="200593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065608" y="206647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148606" y="206683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231676" y="203445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314673" y="199237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397743" y="199995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480813" y="195291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563810" y="194168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646880" y="191885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729877" y="188472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812947" y="183199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896017" y="181084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979014" y="18138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062084" y="176139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145081" y="166337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228151" y="167394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0669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83133" y="2448060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100736" y="2404457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183133" y="2116947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53622" y="2073344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183133" y="1785907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100736" y="1758213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183133" y="1454794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53622" y="1419674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183133" y="1123753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100736" y="108863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206690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440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100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5762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7423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9083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0744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24050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40664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216349" y="2493925"/>
            <a:ext cx="123317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</a:t>
            </a:r>
            <a:r>
              <a:rPr sz="350" spc="15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1572714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73878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90484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07091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23698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1530050" y="2493925"/>
            <a:ext cx="74993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16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18  20  22</a:t>
            </a:r>
            <a:r>
              <a:rPr sz="350" spc="17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1070053" y="986922"/>
            <a:ext cx="34099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is_retail=1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3134766" y="782928"/>
            <a:ext cx="72898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Institutional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2332824" y="948327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1696650"/>
                </a:move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lnTo>
                  <a:pt x="0" y="1696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334522" y="2643281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334522" y="949392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539515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541212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539515" y="2370606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539515" y="198370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539515" y="159672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539515" y="120981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57685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74292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90906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30751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32411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340726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357333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3739472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39055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0716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2376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44037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456980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576856" y="1123753"/>
            <a:ext cx="1993264" cy="1324610"/>
          </a:xfrm>
          <a:custGeom>
            <a:avLst/>
            <a:gdLst/>
            <a:ahLst/>
            <a:cxnLst/>
            <a:rect l="l" t="t" r="r" b="b"/>
            <a:pathLst>
              <a:path w="1993264" h="1324610">
                <a:moveTo>
                  <a:pt x="249137" y="800287"/>
                </a:moveTo>
                <a:lnTo>
                  <a:pt x="166067" y="817353"/>
                </a:lnTo>
                <a:lnTo>
                  <a:pt x="83070" y="846745"/>
                </a:lnTo>
                <a:lnTo>
                  <a:pt x="0" y="877668"/>
                </a:lnTo>
                <a:lnTo>
                  <a:pt x="0" y="969855"/>
                </a:lnTo>
                <a:lnTo>
                  <a:pt x="83070" y="1013760"/>
                </a:lnTo>
                <a:lnTo>
                  <a:pt x="166067" y="1036734"/>
                </a:lnTo>
                <a:lnTo>
                  <a:pt x="249137" y="1064886"/>
                </a:lnTo>
                <a:lnTo>
                  <a:pt x="332207" y="1122721"/>
                </a:lnTo>
                <a:lnTo>
                  <a:pt x="415204" y="1159115"/>
                </a:lnTo>
                <a:lnTo>
                  <a:pt x="498274" y="1206010"/>
                </a:lnTo>
                <a:lnTo>
                  <a:pt x="581271" y="1284923"/>
                </a:lnTo>
                <a:lnTo>
                  <a:pt x="664341" y="1324307"/>
                </a:lnTo>
                <a:lnTo>
                  <a:pt x="747411" y="1301333"/>
                </a:lnTo>
                <a:lnTo>
                  <a:pt x="883942" y="1301333"/>
                </a:lnTo>
                <a:lnTo>
                  <a:pt x="913478" y="1300166"/>
                </a:lnTo>
                <a:lnTo>
                  <a:pt x="1035018" y="1300166"/>
                </a:lnTo>
                <a:lnTo>
                  <a:pt x="1079545" y="1286600"/>
                </a:lnTo>
                <a:lnTo>
                  <a:pt x="1378273" y="1286600"/>
                </a:lnTo>
                <a:lnTo>
                  <a:pt x="1411680" y="1274858"/>
                </a:lnTo>
                <a:lnTo>
                  <a:pt x="1494750" y="1159187"/>
                </a:lnTo>
                <a:lnTo>
                  <a:pt x="1577820" y="1151092"/>
                </a:lnTo>
                <a:lnTo>
                  <a:pt x="1660817" y="1147227"/>
                </a:lnTo>
                <a:lnTo>
                  <a:pt x="1764778" y="1147227"/>
                </a:lnTo>
                <a:lnTo>
                  <a:pt x="1826884" y="1123378"/>
                </a:lnTo>
                <a:lnTo>
                  <a:pt x="1909954" y="1087130"/>
                </a:lnTo>
                <a:lnTo>
                  <a:pt x="1992951" y="1067584"/>
                </a:lnTo>
                <a:lnTo>
                  <a:pt x="1992951" y="826105"/>
                </a:lnTo>
                <a:lnTo>
                  <a:pt x="581271" y="826105"/>
                </a:lnTo>
                <a:lnTo>
                  <a:pt x="532944" y="802621"/>
                </a:lnTo>
                <a:lnTo>
                  <a:pt x="332207" y="802621"/>
                </a:lnTo>
                <a:lnTo>
                  <a:pt x="249137" y="800287"/>
                </a:lnTo>
                <a:close/>
              </a:path>
              <a:path w="1993264" h="1324610">
                <a:moveTo>
                  <a:pt x="1035018" y="1300166"/>
                </a:moveTo>
                <a:lnTo>
                  <a:pt x="913478" y="1300166"/>
                </a:lnTo>
                <a:lnTo>
                  <a:pt x="996475" y="1311908"/>
                </a:lnTo>
                <a:lnTo>
                  <a:pt x="1035018" y="1300166"/>
                </a:lnTo>
                <a:close/>
              </a:path>
              <a:path w="1993264" h="1324610">
                <a:moveTo>
                  <a:pt x="1378273" y="1286600"/>
                </a:moveTo>
                <a:lnTo>
                  <a:pt x="1079545" y="1286600"/>
                </a:lnTo>
                <a:lnTo>
                  <a:pt x="1162615" y="1294112"/>
                </a:lnTo>
                <a:lnTo>
                  <a:pt x="1245612" y="1307897"/>
                </a:lnTo>
                <a:lnTo>
                  <a:pt x="1328682" y="1304031"/>
                </a:lnTo>
                <a:lnTo>
                  <a:pt x="1378273" y="1286600"/>
                </a:lnTo>
                <a:close/>
              </a:path>
              <a:path w="1993264" h="1324610">
                <a:moveTo>
                  <a:pt x="883942" y="1301333"/>
                </a:moveTo>
                <a:lnTo>
                  <a:pt x="747411" y="1301333"/>
                </a:lnTo>
                <a:lnTo>
                  <a:pt x="830408" y="1303448"/>
                </a:lnTo>
                <a:lnTo>
                  <a:pt x="883942" y="1301333"/>
                </a:lnTo>
                <a:close/>
              </a:path>
              <a:path w="1993264" h="1324610">
                <a:moveTo>
                  <a:pt x="1764778" y="1147227"/>
                </a:moveTo>
                <a:lnTo>
                  <a:pt x="1660817" y="1147227"/>
                </a:lnTo>
                <a:lnTo>
                  <a:pt x="1743887" y="1155249"/>
                </a:lnTo>
                <a:lnTo>
                  <a:pt x="1764778" y="1147227"/>
                </a:lnTo>
                <a:close/>
              </a:path>
              <a:path w="1993264" h="1324610">
                <a:moveTo>
                  <a:pt x="1992951" y="0"/>
                </a:moveTo>
                <a:lnTo>
                  <a:pt x="1909954" y="41498"/>
                </a:lnTo>
                <a:lnTo>
                  <a:pt x="1826884" y="103053"/>
                </a:lnTo>
                <a:lnTo>
                  <a:pt x="1743887" y="161034"/>
                </a:lnTo>
                <a:lnTo>
                  <a:pt x="1660817" y="178246"/>
                </a:lnTo>
                <a:lnTo>
                  <a:pt x="1494750" y="222443"/>
                </a:lnTo>
                <a:lnTo>
                  <a:pt x="1411680" y="358973"/>
                </a:lnTo>
                <a:lnTo>
                  <a:pt x="1328682" y="438032"/>
                </a:lnTo>
                <a:lnTo>
                  <a:pt x="1245612" y="474279"/>
                </a:lnTo>
                <a:lnTo>
                  <a:pt x="1162615" y="503160"/>
                </a:lnTo>
                <a:lnTo>
                  <a:pt x="1079545" y="538168"/>
                </a:lnTo>
                <a:lnTo>
                  <a:pt x="996475" y="621092"/>
                </a:lnTo>
                <a:lnTo>
                  <a:pt x="913478" y="644503"/>
                </a:lnTo>
                <a:lnTo>
                  <a:pt x="830408" y="698327"/>
                </a:lnTo>
                <a:lnTo>
                  <a:pt x="747411" y="744858"/>
                </a:lnTo>
                <a:lnTo>
                  <a:pt x="664341" y="815822"/>
                </a:lnTo>
                <a:lnTo>
                  <a:pt x="581271" y="826105"/>
                </a:lnTo>
                <a:lnTo>
                  <a:pt x="1992951" y="826105"/>
                </a:lnTo>
                <a:lnTo>
                  <a:pt x="1992951" y="0"/>
                </a:lnTo>
                <a:close/>
              </a:path>
              <a:path w="1993264" h="1324610">
                <a:moveTo>
                  <a:pt x="415204" y="782564"/>
                </a:moveTo>
                <a:lnTo>
                  <a:pt x="332207" y="802621"/>
                </a:lnTo>
                <a:lnTo>
                  <a:pt x="532944" y="802621"/>
                </a:lnTo>
                <a:lnTo>
                  <a:pt x="498274" y="785773"/>
                </a:lnTo>
                <a:lnTo>
                  <a:pt x="415204" y="782564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4071606" y="2270980"/>
            <a:ext cx="166370" cy="12065"/>
          </a:xfrm>
          <a:custGeom>
            <a:avLst/>
            <a:gdLst/>
            <a:ahLst/>
            <a:cxnLst/>
            <a:rect l="l" t="t" r="r" b="b"/>
            <a:pathLst>
              <a:path w="166370" h="12064">
                <a:moveTo>
                  <a:pt x="166067" y="0"/>
                </a:moveTo>
                <a:lnTo>
                  <a:pt x="83070" y="3865"/>
                </a:lnTo>
                <a:lnTo>
                  <a:pt x="0" y="1196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3656402" y="24103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3460798" y="2423920"/>
            <a:ext cx="29845" cy="1270"/>
          </a:xfrm>
          <a:custGeom>
            <a:avLst/>
            <a:gdLst/>
            <a:ahLst/>
            <a:cxnLst/>
            <a:rect l="l" t="t" r="r" b="b"/>
            <a:pathLst>
              <a:path w="29845" h="1269">
                <a:moveTo>
                  <a:pt x="29537" y="0"/>
                </a:moveTo>
                <a:lnTo>
                  <a:pt x="29536" y="0"/>
                </a:lnTo>
                <a:lnTo>
                  <a:pt x="0" y="1166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3324268" y="24250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1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576856" y="2001422"/>
            <a:ext cx="664845" cy="447040"/>
          </a:xfrm>
          <a:custGeom>
            <a:avLst/>
            <a:gdLst/>
            <a:ahLst/>
            <a:cxnLst/>
            <a:rect l="l" t="t" r="r" b="b"/>
            <a:pathLst>
              <a:path w="664844" h="447039">
                <a:moveTo>
                  <a:pt x="664341" y="446638"/>
                </a:moveTo>
                <a:lnTo>
                  <a:pt x="581271" y="407254"/>
                </a:lnTo>
                <a:lnTo>
                  <a:pt x="498274" y="328341"/>
                </a:lnTo>
                <a:lnTo>
                  <a:pt x="415204" y="281446"/>
                </a:lnTo>
                <a:lnTo>
                  <a:pt x="332207" y="245052"/>
                </a:lnTo>
                <a:lnTo>
                  <a:pt x="249137" y="187217"/>
                </a:lnTo>
                <a:lnTo>
                  <a:pt x="166067" y="159065"/>
                </a:lnTo>
                <a:lnTo>
                  <a:pt x="83070" y="136091"/>
                </a:lnTo>
                <a:lnTo>
                  <a:pt x="0" y="9218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490335" y="2423920"/>
            <a:ext cx="83185" cy="12065"/>
          </a:xfrm>
          <a:custGeom>
            <a:avLst/>
            <a:gdLst/>
            <a:ahLst/>
            <a:cxnLst/>
            <a:rect l="l" t="t" r="r" b="b"/>
            <a:pathLst>
              <a:path w="83185" h="12064">
                <a:moveTo>
                  <a:pt x="82996" y="11742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656402" y="2410354"/>
            <a:ext cx="249554" cy="21590"/>
          </a:xfrm>
          <a:custGeom>
            <a:avLst/>
            <a:gdLst/>
            <a:ahLst/>
            <a:cxnLst/>
            <a:rect l="l" t="t" r="r" b="b"/>
            <a:pathLst>
              <a:path w="249554" h="21589">
                <a:moveTo>
                  <a:pt x="249136" y="17430"/>
                </a:moveTo>
                <a:lnTo>
                  <a:pt x="166066" y="21296"/>
                </a:lnTo>
                <a:lnTo>
                  <a:pt x="83069" y="751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656402" y="2405262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324269" y="2425087"/>
            <a:ext cx="136525" cy="2540"/>
          </a:xfrm>
          <a:custGeom>
            <a:avLst/>
            <a:gdLst/>
            <a:ahLst/>
            <a:cxnLst/>
            <a:rect l="l" t="t" r="r" b="b"/>
            <a:pathLst>
              <a:path w="136525" h="2539">
                <a:moveTo>
                  <a:pt x="136528" y="0"/>
                </a:moveTo>
                <a:lnTo>
                  <a:pt x="82995" y="211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3324268" y="2419995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4237674" y="2270980"/>
            <a:ext cx="83185" cy="8255"/>
          </a:xfrm>
          <a:custGeom>
            <a:avLst/>
            <a:gdLst/>
            <a:ahLst/>
            <a:cxnLst/>
            <a:rect l="l" t="t" r="r" b="b"/>
            <a:pathLst>
              <a:path w="83185" h="8255">
                <a:moveTo>
                  <a:pt x="-5091" y="4011"/>
                </a:moveTo>
                <a:lnTo>
                  <a:pt x="88161" y="4011"/>
                </a:lnTo>
              </a:path>
            </a:pathLst>
          </a:custGeom>
          <a:ln w="18206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241198" y="1768257"/>
            <a:ext cx="249554" cy="171450"/>
          </a:xfrm>
          <a:custGeom>
            <a:avLst/>
            <a:gdLst/>
            <a:ahLst/>
            <a:cxnLst/>
            <a:rect l="l" t="t" r="r" b="b"/>
            <a:pathLst>
              <a:path w="249554" h="171450">
                <a:moveTo>
                  <a:pt x="0" y="171318"/>
                </a:moveTo>
                <a:lnTo>
                  <a:pt x="83070" y="100354"/>
                </a:lnTo>
                <a:lnTo>
                  <a:pt x="166067" y="53824"/>
                </a:lnTo>
                <a:lnTo>
                  <a:pt x="24913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573332" y="1626914"/>
            <a:ext cx="166370" cy="118110"/>
          </a:xfrm>
          <a:custGeom>
            <a:avLst/>
            <a:gdLst/>
            <a:ahLst/>
            <a:cxnLst/>
            <a:rect l="l" t="t" r="r" b="b"/>
            <a:pathLst>
              <a:path w="166370" h="118110">
                <a:moveTo>
                  <a:pt x="0" y="117931"/>
                </a:moveTo>
                <a:lnTo>
                  <a:pt x="83070" y="35007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822469" y="1346197"/>
            <a:ext cx="249554" cy="252095"/>
          </a:xfrm>
          <a:custGeom>
            <a:avLst/>
            <a:gdLst/>
            <a:ahLst/>
            <a:cxnLst/>
            <a:rect l="l" t="t" r="r" b="b"/>
            <a:pathLst>
              <a:path w="249554" h="252094">
                <a:moveTo>
                  <a:pt x="0" y="251835"/>
                </a:moveTo>
                <a:lnTo>
                  <a:pt x="83070" y="215588"/>
                </a:lnTo>
                <a:lnTo>
                  <a:pt x="166067" y="136529"/>
                </a:lnTo>
                <a:lnTo>
                  <a:pt x="24913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4071618" y="1302003"/>
            <a:ext cx="166370" cy="44450"/>
          </a:xfrm>
          <a:custGeom>
            <a:avLst/>
            <a:gdLst/>
            <a:ahLst/>
            <a:cxnLst/>
            <a:rect l="l" t="t" r="r" b="b"/>
            <a:pathLst>
              <a:path w="166370" h="44450">
                <a:moveTo>
                  <a:pt x="0" y="44190"/>
                </a:moveTo>
                <a:lnTo>
                  <a:pt x="83057" y="22314"/>
                </a:lnTo>
                <a:lnTo>
                  <a:pt x="166042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4320744" y="1123753"/>
            <a:ext cx="249554" cy="161290"/>
          </a:xfrm>
          <a:custGeom>
            <a:avLst/>
            <a:gdLst/>
            <a:ahLst/>
            <a:cxnLst/>
            <a:rect l="l" t="t" r="r" b="b"/>
            <a:pathLst>
              <a:path w="249554" h="161290">
                <a:moveTo>
                  <a:pt x="0" y="161034"/>
                </a:moveTo>
                <a:lnTo>
                  <a:pt x="82997" y="103053"/>
                </a:lnTo>
                <a:lnTo>
                  <a:pt x="166067" y="41498"/>
                </a:lnTo>
                <a:lnTo>
                  <a:pt x="249064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576856" y="1335038"/>
            <a:ext cx="1993264" cy="1012825"/>
          </a:xfrm>
          <a:custGeom>
            <a:avLst/>
            <a:gdLst/>
            <a:ahLst/>
            <a:cxnLst/>
            <a:rect l="l" t="t" r="r" b="b"/>
            <a:pathLst>
              <a:path w="1993264" h="1012825">
                <a:moveTo>
                  <a:pt x="249137" y="641367"/>
                </a:moveTo>
                <a:lnTo>
                  <a:pt x="166067" y="649463"/>
                </a:lnTo>
                <a:lnTo>
                  <a:pt x="83070" y="668498"/>
                </a:lnTo>
                <a:lnTo>
                  <a:pt x="0" y="684616"/>
                </a:lnTo>
                <a:lnTo>
                  <a:pt x="0" y="740337"/>
                </a:lnTo>
                <a:lnTo>
                  <a:pt x="83070" y="769437"/>
                </a:lnTo>
                <a:lnTo>
                  <a:pt x="166067" y="782054"/>
                </a:lnTo>
                <a:lnTo>
                  <a:pt x="249137" y="801235"/>
                </a:lnTo>
                <a:lnTo>
                  <a:pt x="332207" y="848058"/>
                </a:lnTo>
                <a:lnTo>
                  <a:pt x="415204" y="873365"/>
                </a:lnTo>
                <a:lnTo>
                  <a:pt x="498274" y="911509"/>
                </a:lnTo>
                <a:lnTo>
                  <a:pt x="581271" y="982837"/>
                </a:lnTo>
                <a:lnTo>
                  <a:pt x="664341" y="1012375"/>
                </a:lnTo>
                <a:lnTo>
                  <a:pt x="747411" y="979920"/>
                </a:lnTo>
                <a:lnTo>
                  <a:pt x="830408" y="972408"/>
                </a:lnTo>
                <a:lnTo>
                  <a:pt x="913478" y="959061"/>
                </a:lnTo>
                <a:lnTo>
                  <a:pt x="1007353" y="959061"/>
                </a:lnTo>
                <a:lnTo>
                  <a:pt x="1079545" y="927117"/>
                </a:lnTo>
                <a:lnTo>
                  <a:pt x="1162615" y="926241"/>
                </a:lnTo>
                <a:lnTo>
                  <a:pt x="1289209" y="926241"/>
                </a:lnTo>
                <a:lnTo>
                  <a:pt x="1328682" y="921355"/>
                </a:lnTo>
                <a:lnTo>
                  <a:pt x="1411680" y="882336"/>
                </a:lnTo>
                <a:lnTo>
                  <a:pt x="1494750" y="762508"/>
                </a:lnTo>
                <a:lnTo>
                  <a:pt x="1577820" y="751714"/>
                </a:lnTo>
                <a:lnTo>
                  <a:pt x="1660817" y="744129"/>
                </a:lnTo>
                <a:lnTo>
                  <a:pt x="1750599" y="744129"/>
                </a:lnTo>
                <a:lnTo>
                  <a:pt x="1826884" y="710143"/>
                </a:lnTo>
                <a:lnTo>
                  <a:pt x="1835983" y="705621"/>
                </a:lnTo>
                <a:lnTo>
                  <a:pt x="581271" y="705621"/>
                </a:lnTo>
                <a:lnTo>
                  <a:pt x="498274" y="657704"/>
                </a:lnTo>
                <a:lnTo>
                  <a:pt x="476869" y="654641"/>
                </a:lnTo>
                <a:lnTo>
                  <a:pt x="332207" y="654641"/>
                </a:lnTo>
                <a:lnTo>
                  <a:pt x="249137" y="641367"/>
                </a:lnTo>
                <a:close/>
              </a:path>
              <a:path w="1993264" h="1012825">
                <a:moveTo>
                  <a:pt x="1007353" y="959061"/>
                </a:moveTo>
                <a:lnTo>
                  <a:pt x="913478" y="959061"/>
                </a:lnTo>
                <a:lnTo>
                  <a:pt x="996475" y="963874"/>
                </a:lnTo>
                <a:lnTo>
                  <a:pt x="1007353" y="959061"/>
                </a:lnTo>
                <a:close/>
              </a:path>
              <a:path w="1993264" h="1012825">
                <a:moveTo>
                  <a:pt x="1289209" y="926241"/>
                </a:moveTo>
                <a:lnTo>
                  <a:pt x="1162615" y="926241"/>
                </a:lnTo>
                <a:lnTo>
                  <a:pt x="1245612" y="931638"/>
                </a:lnTo>
                <a:lnTo>
                  <a:pt x="1289209" y="926241"/>
                </a:lnTo>
                <a:close/>
              </a:path>
              <a:path w="1993264" h="1012825">
                <a:moveTo>
                  <a:pt x="1750599" y="744129"/>
                </a:moveTo>
                <a:lnTo>
                  <a:pt x="1660817" y="744129"/>
                </a:lnTo>
                <a:lnTo>
                  <a:pt x="1743887" y="747119"/>
                </a:lnTo>
                <a:lnTo>
                  <a:pt x="1750599" y="744129"/>
                </a:lnTo>
                <a:close/>
              </a:path>
              <a:path w="1993264" h="1012825">
                <a:moveTo>
                  <a:pt x="1992951" y="0"/>
                </a:moveTo>
                <a:lnTo>
                  <a:pt x="1909954" y="37195"/>
                </a:lnTo>
                <a:lnTo>
                  <a:pt x="1826884" y="93718"/>
                </a:lnTo>
                <a:lnTo>
                  <a:pt x="1743887" y="146521"/>
                </a:lnTo>
                <a:lnTo>
                  <a:pt x="1660817" y="158773"/>
                </a:lnTo>
                <a:lnTo>
                  <a:pt x="1494750" y="196552"/>
                </a:lnTo>
                <a:lnTo>
                  <a:pt x="1411680" y="328998"/>
                </a:lnTo>
                <a:lnTo>
                  <a:pt x="1328682" y="398138"/>
                </a:lnTo>
                <a:lnTo>
                  <a:pt x="1245612" y="427967"/>
                </a:lnTo>
                <a:lnTo>
                  <a:pt x="1162615" y="448461"/>
                </a:lnTo>
                <a:lnTo>
                  <a:pt x="1079545" y="475008"/>
                </a:lnTo>
                <a:lnTo>
                  <a:pt x="996475" y="546555"/>
                </a:lnTo>
                <a:lnTo>
                  <a:pt x="913478" y="563038"/>
                </a:lnTo>
                <a:lnTo>
                  <a:pt x="830408" y="606797"/>
                </a:lnTo>
                <a:lnTo>
                  <a:pt x="747411" y="643701"/>
                </a:lnTo>
                <a:lnTo>
                  <a:pt x="664341" y="705183"/>
                </a:lnTo>
                <a:lnTo>
                  <a:pt x="581271" y="705621"/>
                </a:lnTo>
                <a:lnTo>
                  <a:pt x="1835983" y="705621"/>
                </a:lnTo>
                <a:lnTo>
                  <a:pt x="1909954" y="668863"/>
                </a:lnTo>
                <a:lnTo>
                  <a:pt x="1992951" y="645014"/>
                </a:lnTo>
                <a:lnTo>
                  <a:pt x="1992951" y="0"/>
                </a:lnTo>
                <a:close/>
              </a:path>
              <a:path w="1993264" h="1012825">
                <a:moveTo>
                  <a:pt x="415204" y="645816"/>
                </a:moveTo>
                <a:lnTo>
                  <a:pt x="332207" y="654641"/>
                </a:lnTo>
                <a:lnTo>
                  <a:pt x="476869" y="654641"/>
                </a:lnTo>
                <a:lnTo>
                  <a:pt x="415204" y="645816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4071606" y="2079168"/>
            <a:ext cx="166370" cy="18415"/>
          </a:xfrm>
          <a:custGeom>
            <a:avLst/>
            <a:gdLst/>
            <a:ahLst/>
            <a:cxnLst/>
            <a:rect l="l" t="t" r="r" b="b"/>
            <a:pathLst>
              <a:path w="166370" h="18414">
                <a:moveTo>
                  <a:pt x="166068" y="0"/>
                </a:moveTo>
                <a:lnTo>
                  <a:pt x="83070" y="7584"/>
                </a:lnTo>
                <a:lnTo>
                  <a:pt x="0" y="18378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866066" y="2256394"/>
            <a:ext cx="40005" cy="5080"/>
          </a:xfrm>
          <a:custGeom>
            <a:avLst/>
            <a:gdLst/>
            <a:ahLst/>
            <a:cxnLst/>
            <a:rect l="l" t="t" r="r" b="b"/>
            <a:pathLst>
              <a:path w="40004" h="5080">
                <a:moveTo>
                  <a:pt x="-5091" y="2443"/>
                </a:moveTo>
                <a:lnTo>
                  <a:pt x="44565" y="2443"/>
                </a:lnTo>
              </a:path>
            </a:pathLst>
          </a:custGeom>
          <a:ln w="15070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656402" y="2261280"/>
            <a:ext cx="83185" cy="1270"/>
          </a:xfrm>
          <a:custGeom>
            <a:avLst/>
            <a:gdLst/>
            <a:ahLst/>
            <a:cxnLst/>
            <a:rect l="l" t="t" r="r" b="b"/>
            <a:pathLst>
              <a:path w="83185" h="1269">
                <a:moveTo>
                  <a:pt x="83070" y="0"/>
                </a:moveTo>
                <a:lnTo>
                  <a:pt x="0" y="875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324268" y="2294100"/>
            <a:ext cx="166370" cy="20955"/>
          </a:xfrm>
          <a:custGeom>
            <a:avLst/>
            <a:gdLst/>
            <a:ahLst/>
            <a:cxnLst/>
            <a:rect l="l" t="t" r="r" b="b"/>
            <a:pathLst>
              <a:path w="166370" h="20955">
                <a:moveTo>
                  <a:pt x="166067" y="0"/>
                </a:moveTo>
                <a:lnTo>
                  <a:pt x="82997" y="13346"/>
                </a:lnTo>
                <a:lnTo>
                  <a:pt x="0" y="20858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2576856" y="2019655"/>
            <a:ext cx="664845" cy="328295"/>
          </a:xfrm>
          <a:custGeom>
            <a:avLst/>
            <a:gdLst/>
            <a:ahLst/>
            <a:cxnLst/>
            <a:rect l="l" t="t" r="r" b="b"/>
            <a:pathLst>
              <a:path w="664844" h="328294">
                <a:moveTo>
                  <a:pt x="664341" y="327758"/>
                </a:moveTo>
                <a:lnTo>
                  <a:pt x="581271" y="298220"/>
                </a:lnTo>
                <a:lnTo>
                  <a:pt x="498274" y="226892"/>
                </a:lnTo>
                <a:lnTo>
                  <a:pt x="415204" y="188749"/>
                </a:lnTo>
                <a:lnTo>
                  <a:pt x="332207" y="163441"/>
                </a:lnTo>
                <a:lnTo>
                  <a:pt x="249137" y="116618"/>
                </a:lnTo>
                <a:lnTo>
                  <a:pt x="166067" y="97437"/>
                </a:lnTo>
                <a:lnTo>
                  <a:pt x="83070" y="84820"/>
                </a:lnTo>
                <a:lnTo>
                  <a:pt x="0" y="5572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490336" y="2294100"/>
            <a:ext cx="83185" cy="5080"/>
          </a:xfrm>
          <a:custGeom>
            <a:avLst/>
            <a:gdLst/>
            <a:ahLst/>
            <a:cxnLst/>
            <a:rect l="l" t="t" r="r" b="b"/>
            <a:pathLst>
              <a:path w="83185" h="5080">
                <a:moveTo>
                  <a:pt x="-5091" y="2406"/>
                </a:moveTo>
                <a:lnTo>
                  <a:pt x="88088" y="2406"/>
                </a:lnTo>
              </a:path>
            </a:pathLst>
          </a:custGeom>
          <a:ln w="14997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739473" y="2261280"/>
            <a:ext cx="127000" cy="5715"/>
          </a:xfrm>
          <a:custGeom>
            <a:avLst/>
            <a:gdLst/>
            <a:ahLst/>
            <a:cxnLst/>
            <a:rect l="l" t="t" r="r" b="b"/>
            <a:pathLst>
              <a:path w="127000" h="5714">
                <a:moveTo>
                  <a:pt x="126593" y="0"/>
                </a:moveTo>
                <a:lnTo>
                  <a:pt x="82996" y="539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4237675" y="2079168"/>
            <a:ext cx="83185" cy="3175"/>
          </a:xfrm>
          <a:custGeom>
            <a:avLst/>
            <a:gdLst/>
            <a:ahLst/>
            <a:cxnLst/>
            <a:rect l="l" t="t" r="r" b="b"/>
            <a:pathLst>
              <a:path w="83185" h="3175">
                <a:moveTo>
                  <a:pt x="-5091" y="1495"/>
                </a:moveTo>
                <a:lnTo>
                  <a:pt x="88160" y="1495"/>
                </a:lnTo>
              </a:path>
            </a:pathLst>
          </a:custGeom>
          <a:ln w="1317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241198" y="1898077"/>
            <a:ext cx="249554" cy="142240"/>
          </a:xfrm>
          <a:custGeom>
            <a:avLst/>
            <a:gdLst/>
            <a:ahLst/>
            <a:cxnLst/>
            <a:rect l="l" t="t" r="r" b="b"/>
            <a:pathLst>
              <a:path w="249554" h="142239">
                <a:moveTo>
                  <a:pt x="0" y="142145"/>
                </a:moveTo>
                <a:lnTo>
                  <a:pt x="83070" y="80663"/>
                </a:lnTo>
                <a:lnTo>
                  <a:pt x="166067" y="43759"/>
                </a:lnTo>
                <a:lnTo>
                  <a:pt x="24913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573332" y="1810047"/>
            <a:ext cx="83185" cy="71755"/>
          </a:xfrm>
          <a:custGeom>
            <a:avLst/>
            <a:gdLst/>
            <a:ahLst/>
            <a:cxnLst/>
            <a:rect l="l" t="t" r="r" b="b"/>
            <a:pathLst>
              <a:path w="83185" h="71755">
                <a:moveTo>
                  <a:pt x="0" y="71546"/>
                </a:moveTo>
                <a:lnTo>
                  <a:pt x="0" y="71546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822469" y="1531591"/>
            <a:ext cx="249554" cy="231775"/>
          </a:xfrm>
          <a:custGeom>
            <a:avLst/>
            <a:gdLst/>
            <a:ahLst/>
            <a:cxnLst/>
            <a:rect l="l" t="t" r="r" b="b"/>
            <a:pathLst>
              <a:path w="249554" h="231775">
                <a:moveTo>
                  <a:pt x="0" y="231414"/>
                </a:moveTo>
                <a:lnTo>
                  <a:pt x="83070" y="201585"/>
                </a:lnTo>
                <a:lnTo>
                  <a:pt x="166067" y="132445"/>
                </a:lnTo>
                <a:lnTo>
                  <a:pt x="24913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320744" y="1335039"/>
            <a:ext cx="249554" cy="146685"/>
          </a:xfrm>
          <a:custGeom>
            <a:avLst/>
            <a:gdLst/>
            <a:ahLst/>
            <a:cxnLst/>
            <a:rect l="l" t="t" r="r" b="b"/>
            <a:pathLst>
              <a:path w="249554" h="146684">
                <a:moveTo>
                  <a:pt x="0" y="146521"/>
                </a:moveTo>
                <a:lnTo>
                  <a:pt x="82997" y="93718"/>
                </a:lnTo>
                <a:lnTo>
                  <a:pt x="166067" y="37195"/>
                </a:lnTo>
                <a:lnTo>
                  <a:pt x="249064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2574310" y="1983700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2576856" y="1657619"/>
            <a:ext cx="1993264" cy="536575"/>
          </a:xfrm>
          <a:custGeom>
            <a:avLst/>
            <a:gdLst/>
            <a:ahLst/>
            <a:cxnLst/>
            <a:rect l="l" t="t" r="r" b="b"/>
            <a:pathLst>
              <a:path w="1993264" h="536575">
                <a:moveTo>
                  <a:pt x="0" y="389896"/>
                </a:moveTo>
                <a:lnTo>
                  <a:pt x="82997" y="396460"/>
                </a:lnTo>
                <a:lnTo>
                  <a:pt x="166067" y="393251"/>
                </a:lnTo>
                <a:lnTo>
                  <a:pt x="249137" y="398794"/>
                </a:lnTo>
                <a:lnTo>
                  <a:pt x="332134" y="428842"/>
                </a:lnTo>
                <a:lnTo>
                  <a:pt x="415204" y="437011"/>
                </a:lnTo>
                <a:lnTo>
                  <a:pt x="498201" y="462026"/>
                </a:lnTo>
                <a:lnTo>
                  <a:pt x="581271" y="521685"/>
                </a:lnTo>
                <a:lnTo>
                  <a:pt x="664268" y="536272"/>
                </a:lnTo>
                <a:lnTo>
                  <a:pt x="747338" y="489303"/>
                </a:lnTo>
                <a:lnTo>
                  <a:pt x="830408" y="467059"/>
                </a:lnTo>
                <a:lnTo>
                  <a:pt x="913405" y="438542"/>
                </a:lnTo>
                <a:lnTo>
                  <a:pt x="996475" y="432708"/>
                </a:lnTo>
                <a:lnTo>
                  <a:pt x="1079472" y="378519"/>
                </a:lnTo>
                <a:lnTo>
                  <a:pt x="1162542" y="364807"/>
                </a:lnTo>
                <a:lnTo>
                  <a:pt x="1245612" y="357295"/>
                </a:lnTo>
                <a:lnTo>
                  <a:pt x="1328609" y="337166"/>
                </a:lnTo>
                <a:lnTo>
                  <a:pt x="1411679" y="283123"/>
                </a:lnTo>
                <a:lnTo>
                  <a:pt x="1494677" y="157023"/>
                </a:lnTo>
                <a:lnTo>
                  <a:pt x="1577747" y="141999"/>
                </a:lnTo>
                <a:lnTo>
                  <a:pt x="1660817" y="128944"/>
                </a:lnTo>
                <a:lnTo>
                  <a:pt x="1743814" y="124276"/>
                </a:lnTo>
                <a:lnTo>
                  <a:pt x="1826884" y="79350"/>
                </a:lnTo>
                <a:lnTo>
                  <a:pt x="1909881" y="30485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2568025" y="203868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651022" y="204524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734092" y="204203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2817162" y="204758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900159" y="20776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2983229" y="208579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3066226" y="21108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149296" y="217047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232293" y="21850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315363" y="213809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398434" y="211584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481430" y="20873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564501" y="208149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647497" y="202730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3730568" y="201359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813638" y="20060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896635" y="198595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979705" y="193191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062702" y="180581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4145772" y="179078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4228842" y="177773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4311839" y="177306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4394909" y="172813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4477906" y="167927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4560976" y="164878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2539515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2515958" y="237060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 txBox="1"/>
          <p:nvPr/>
        </p:nvSpPr>
        <p:spPr>
          <a:xfrm>
            <a:off x="2433561" y="2327003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94" name="object 194"/>
          <p:cNvSpPr/>
          <p:nvPr/>
        </p:nvSpPr>
        <p:spPr>
          <a:xfrm>
            <a:off x="2515958" y="198370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 txBox="1"/>
          <p:nvPr/>
        </p:nvSpPr>
        <p:spPr>
          <a:xfrm>
            <a:off x="2386447" y="1956006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2515958" y="159672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 txBox="1"/>
          <p:nvPr/>
        </p:nvSpPr>
        <p:spPr>
          <a:xfrm>
            <a:off x="2433561" y="1561600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98" name="object 198"/>
          <p:cNvSpPr/>
          <p:nvPr/>
        </p:nvSpPr>
        <p:spPr>
          <a:xfrm>
            <a:off x="2515958" y="120981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 txBox="1"/>
          <p:nvPr/>
        </p:nvSpPr>
        <p:spPr>
          <a:xfrm>
            <a:off x="2386447" y="1174694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0" name="object 200"/>
          <p:cNvSpPr/>
          <p:nvPr/>
        </p:nvSpPr>
        <p:spPr>
          <a:xfrm>
            <a:off x="2539515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257685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274292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290906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30751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32411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3407265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357333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3739472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 txBox="1"/>
          <p:nvPr/>
        </p:nvSpPr>
        <p:spPr>
          <a:xfrm>
            <a:off x="2549174" y="2493925"/>
            <a:ext cx="123317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</a:t>
            </a:r>
            <a:r>
              <a:rPr sz="350" spc="15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10" name="object 210"/>
          <p:cNvSpPr/>
          <p:nvPr/>
        </p:nvSpPr>
        <p:spPr>
          <a:xfrm>
            <a:off x="39055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 txBox="1"/>
          <p:nvPr/>
        </p:nvSpPr>
        <p:spPr>
          <a:xfrm>
            <a:off x="3862875" y="2493925"/>
            <a:ext cx="8572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12" name="object 212"/>
          <p:cNvSpPr/>
          <p:nvPr/>
        </p:nvSpPr>
        <p:spPr>
          <a:xfrm>
            <a:off x="40716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42376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44037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456980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 txBox="1"/>
          <p:nvPr/>
        </p:nvSpPr>
        <p:spPr>
          <a:xfrm>
            <a:off x="4028942" y="2493925"/>
            <a:ext cx="58356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18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20  22</a:t>
            </a:r>
            <a:r>
              <a:rPr sz="350" spc="7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17" name="object 217"/>
          <p:cNvSpPr txBox="1"/>
          <p:nvPr/>
        </p:nvSpPr>
        <p:spPr>
          <a:xfrm>
            <a:off x="3402878" y="986922"/>
            <a:ext cx="34099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is_retail=0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18" name="object 218"/>
          <p:cNvSpPr/>
          <p:nvPr/>
        </p:nvSpPr>
        <p:spPr>
          <a:xfrm>
            <a:off x="360005" y="3194898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204644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04644" y="101221"/>
                </a:lnTo>
                <a:lnTo>
                  <a:pt x="224295" y="97228"/>
                </a:lnTo>
                <a:lnTo>
                  <a:pt x="240388" y="86354"/>
                </a:lnTo>
                <a:lnTo>
                  <a:pt x="251261" y="70262"/>
                </a:lnTo>
                <a:lnTo>
                  <a:pt x="255255" y="50610"/>
                </a:lnTo>
                <a:lnTo>
                  <a:pt x="251261" y="30959"/>
                </a:lnTo>
                <a:lnTo>
                  <a:pt x="240388" y="14866"/>
                </a:lnTo>
                <a:lnTo>
                  <a:pt x="224295" y="3993"/>
                </a:lnTo>
                <a:lnTo>
                  <a:pt x="204644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360005" y="3194898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04644" y="0"/>
                </a:lnTo>
                <a:lnTo>
                  <a:pt x="224295" y="3993"/>
                </a:lnTo>
                <a:lnTo>
                  <a:pt x="240388" y="14866"/>
                </a:lnTo>
                <a:lnTo>
                  <a:pt x="251261" y="30959"/>
                </a:lnTo>
                <a:lnTo>
                  <a:pt x="255255" y="50610"/>
                </a:lnTo>
                <a:lnTo>
                  <a:pt x="251261" y="70262"/>
                </a:lnTo>
                <a:lnTo>
                  <a:pt x="240388" y="86354"/>
                </a:lnTo>
                <a:lnTo>
                  <a:pt x="224295" y="97228"/>
                </a:lnTo>
                <a:lnTo>
                  <a:pt x="204644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 txBox="1"/>
          <p:nvPr/>
        </p:nvSpPr>
        <p:spPr>
          <a:xfrm>
            <a:off x="347294" y="3085969"/>
            <a:ext cx="3644265" cy="24955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sz="600" spc="15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Back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221" name="object 2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30" dirty="0"/>
              <a:t>22</a:t>
            </a:r>
          </a:p>
        </p:txBody>
      </p:sp>
    </p:spTree>
  </p:cSld>
  <p:clrMapOvr>
    <a:masterClrMapping/>
  </p:clrMapOvr>
  <p:transition>
    <p:cu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269557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5" dirty="0">
                <a:solidFill>
                  <a:srgbClr val="E09300"/>
                </a:solidFill>
              </a:rPr>
              <a:t>Breakdown </a:t>
            </a:r>
            <a:r>
              <a:rPr sz="1200" dirty="0">
                <a:solidFill>
                  <a:srgbClr val="E09300"/>
                </a:solidFill>
              </a:rPr>
              <a:t>for </a:t>
            </a:r>
            <a:r>
              <a:rPr sz="1200" spc="15" dirty="0">
                <a:solidFill>
                  <a:srgbClr val="E09300"/>
                </a:solidFill>
              </a:rPr>
              <a:t>high-risk </a:t>
            </a:r>
            <a:r>
              <a:rPr sz="1200" spc="-20" dirty="0">
                <a:solidFill>
                  <a:srgbClr val="E09300"/>
                </a:solidFill>
              </a:rPr>
              <a:t>EMEs: </a:t>
            </a:r>
            <a:r>
              <a:rPr sz="1200" spc="-55" dirty="0">
                <a:solidFill>
                  <a:srgbClr val="E09300"/>
                </a:solidFill>
              </a:rPr>
              <a:t>3)</a:t>
            </a:r>
            <a:r>
              <a:rPr sz="1200" spc="-130" dirty="0">
                <a:solidFill>
                  <a:srgbClr val="E09300"/>
                </a:solidFill>
              </a:rPr>
              <a:t> </a:t>
            </a:r>
            <a:r>
              <a:rPr sz="1200" spc="-70" dirty="0">
                <a:solidFill>
                  <a:srgbClr val="E09300"/>
                </a:solidFill>
              </a:rPr>
              <a:t>ESG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4239895" cy="0"/>
          </a:xfrm>
          <a:custGeom>
            <a:avLst/>
            <a:gdLst/>
            <a:ahLst/>
            <a:cxnLst/>
            <a:rect l="l" t="t" r="r" b="b"/>
            <a:pathLst>
              <a:path w="4239895">
                <a:moveTo>
                  <a:pt x="0" y="0"/>
                </a:moveTo>
                <a:lnTo>
                  <a:pt x="4239406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31722" y="776235"/>
            <a:ext cx="26987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ESG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41014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42712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07973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08142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36786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2117706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86754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61739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690" y="136723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6690" y="111707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4031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10098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76239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42306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8373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4440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40507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06647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572714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38781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904849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70916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36983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44031" y="1124804"/>
            <a:ext cx="1993264" cy="1316990"/>
          </a:xfrm>
          <a:custGeom>
            <a:avLst/>
            <a:gdLst/>
            <a:ahLst/>
            <a:cxnLst/>
            <a:rect l="l" t="t" r="r" b="b"/>
            <a:pathLst>
              <a:path w="1993264" h="1316989">
                <a:moveTo>
                  <a:pt x="1429232" y="1267419"/>
                </a:moveTo>
                <a:lnTo>
                  <a:pt x="1079545" y="1267419"/>
                </a:lnTo>
                <a:lnTo>
                  <a:pt x="1162615" y="1286892"/>
                </a:lnTo>
                <a:lnTo>
                  <a:pt x="1245612" y="1302791"/>
                </a:lnTo>
                <a:lnTo>
                  <a:pt x="1328682" y="1316576"/>
                </a:lnTo>
                <a:lnTo>
                  <a:pt x="1411680" y="1288424"/>
                </a:lnTo>
                <a:lnTo>
                  <a:pt x="1429232" y="1267419"/>
                </a:lnTo>
                <a:close/>
              </a:path>
              <a:path w="1993264" h="1316989">
                <a:moveTo>
                  <a:pt x="1442701" y="1251301"/>
                </a:moveTo>
                <a:lnTo>
                  <a:pt x="747411" y="1251301"/>
                </a:lnTo>
                <a:lnTo>
                  <a:pt x="830408" y="1269680"/>
                </a:lnTo>
                <a:lnTo>
                  <a:pt x="913478" y="1273837"/>
                </a:lnTo>
                <a:lnTo>
                  <a:pt x="996475" y="1282662"/>
                </a:lnTo>
                <a:lnTo>
                  <a:pt x="1079545" y="1267419"/>
                </a:lnTo>
                <a:lnTo>
                  <a:pt x="1429232" y="1267419"/>
                </a:lnTo>
                <a:lnTo>
                  <a:pt x="1442701" y="1251301"/>
                </a:lnTo>
                <a:close/>
              </a:path>
              <a:path w="1993264" h="1316989">
                <a:moveTo>
                  <a:pt x="166067" y="713935"/>
                </a:moveTo>
                <a:lnTo>
                  <a:pt x="83070" y="727209"/>
                </a:lnTo>
                <a:lnTo>
                  <a:pt x="0" y="749599"/>
                </a:lnTo>
                <a:lnTo>
                  <a:pt x="0" y="838212"/>
                </a:lnTo>
                <a:lnTo>
                  <a:pt x="83070" y="883065"/>
                </a:lnTo>
                <a:lnTo>
                  <a:pt x="166067" y="915301"/>
                </a:lnTo>
                <a:lnTo>
                  <a:pt x="249137" y="963218"/>
                </a:lnTo>
                <a:lnTo>
                  <a:pt x="332207" y="1030608"/>
                </a:lnTo>
                <a:lnTo>
                  <a:pt x="415204" y="1081733"/>
                </a:lnTo>
                <a:lnTo>
                  <a:pt x="498274" y="1149123"/>
                </a:lnTo>
                <a:lnTo>
                  <a:pt x="581271" y="1228327"/>
                </a:lnTo>
                <a:lnTo>
                  <a:pt x="664341" y="1263918"/>
                </a:lnTo>
                <a:lnTo>
                  <a:pt x="747411" y="1251301"/>
                </a:lnTo>
                <a:lnTo>
                  <a:pt x="1442701" y="1251301"/>
                </a:lnTo>
                <a:lnTo>
                  <a:pt x="1494750" y="1189017"/>
                </a:lnTo>
                <a:lnTo>
                  <a:pt x="1577820" y="1182234"/>
                </a:lnTo>
                <a:lnTo>
                  <a:pt x="1754471" y="1182234"/>
                </a:lnTo>
                <a:lnTo>
                  <a:pt x="1826884" y="1150800"/>
                </a:lnTo>
                <a:lnTo>
                  <a:pt x="1909954" y="1103467"/>
                </a:lnTo>
                <a:lnTo>
                  <a:pt x="1992951" y="1092308"/>
                </a:lnTo>
                <a:lnTo>
                  <a:pt x="1992951" y="769510"/>
                </a:lnTo>
                <a:lnTo>
                  <a:pt x="581271" y="769510"/>
                </a:lnTo>
                <a:lnTo>
                  <a:pt x="498274" y="737419"/>
                </a:lnTo>
                <a:lnTo>
                  <a:pt x="436281" y="722833"/>
                </a:lnTo>
                <a:lnTo>
                  <a:pt x="332207" y="722833"/>
                </a:lnTo>
                <a:lnTo>
                  <a:pt x="249137" y="714518"/>
                </a:lnTo>
                <a:lnTo>
                  <a:pt x="166067" y="713935"/>
                </a:lnTo>
                <a:close/>
              </a:path>
              <a:path w="1993264" h="1316989">
                <a:moveTo>
                  <a:pt x="1754471" y="1182234"/>
                </a:moveTo>
                <a:lnTo>
                  <a:pt x="1577820" y="1182234"/>
                </a:lnTo>
                <a:lnTo>
                  <a:pt x="1660817" y="1184057"/>
                </a:lnTo>
                <a:lnTo>
                  <a:pt x="1743887" y="1186829"/>
                </a:lnTo>
                <a:lnTo>
                  <a:pt x="1754471" y="1182234"/>
                </a:lnTo>
                <a:close/>
              </a:path>
              <a:path w="1993264" h="1316989">
                <a:moveTo>
                  <a:pt x="1992951" y="0"/>
                </a:moveTo>
                <a:lnTo>
                  <a:pt x="1909954" y="32090"/>
                </a:lnTo>
                <a:lnTo>
                  <a:pt x="1826884" y="101813"/>
                </a:lnTo>
                <a:lnTo>
                  <a:pt x="1743887" y="159284"/>
                </a:lnTo>
                <a:lnTo>
                  <a:pt x="1660817" y="189770"/>
                </a:lnTo>
                <a:lnTo>
                  <a:pt x="1577820" y="208367"/>
                </a:lnTo>
                <a:lnTo>
                  <a:pt x="1494750" y="233237"/>
                </a:lnTo>
                <a:lnTo>
                  <a:pt x="1411680" y="350950"/>
                </a:lnTo>
                <a:lnTo>
                  <a:pt x="1328682" y="428623"/>
                </a:lnTo>
                <a:lnTo>
                  <a:pt x="1245612" y="445325"/>
                </a:lnTo>
                <a:lnTo>
                  <a:pt x="1162615" y="471654"/>
                </a:lnTo>
                <a:lnTo>
                  <a:pt x="1079545" y="491272"/>
                </a:lnTo>
                <a:lnTo>
                  <a:pt x="996475" y="563548"/>
                </a:lnTo>
                <a:lnTo>
                  <a:pt x="913478" y="594691"/>
                </a:lnTo>
                <a:lnTo>
                  <a:pt x="830408" y="644285"/>
                </a:lnTo>
                <a:lnTo>
                  <a:pt x="747411" y="683303"/>
                </a:lnTo>
                <a:lnTo>
                  <a:pt x="664341" y="747776"/>
                </a:lnTo>
                <a:lnTo>
                  <a:pt x="581271" y="769510"/>
                </a:lnTo>
                <a:lnTo>
                  <a:pt x="1992951" y="769510"/>
                </a:lnTo>
                <a:lnTo>
                  <a:pt x="1992951" y="0"/>
                </a:lnTo>
                <a:close/>
              </a:path>
              <a:path w="1993264" h="1316989">
                <a:moveTo>
                  <a:pt x="415204" y="717873"/>
                </a:moveTo>
                <a:lnTo>
                  <a:pt x="332207" y="722833"/>
                </a:lnTo>
                <a:lnTo>
                  <a:pt x="436281" y="722833"/>
                </a:lnTo>
                <a:lnTo>
                  <a:pt x="415204" y="717873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323577" y="2392224"/>
            <a:ext cx="332740" cy="49530"/>
          </a:xfrm>
          <a:custGeom>
            <a:avLst/>
            <a:gdLst/>
            <a:ahLst/>
            <a:cxnLst/>
            <a:rect l="l" t="t" r="r" b="b"/>
            <a:pathLst>
              <a:path w="332739" h="49530">
                <a:moveTo>
                  <a:pt x="332133" y="21004"/>
                </a:moveTo>
                <a:lnTo>
                  <a:pt x="249136" y="49156"/>
                </a:lnTo>
                <a:lnTo>
                  <a:pt x="166066" y="35372"/>
                </a:lnTo>
                <a:lnTo>
                  <a:pt x="83069" y="1947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91443" y="2376106"/>
            <a:ext cx="332740" cy="31750"/>
          </a:xfrm>
          <a:custGeom>
            <a:avLst/>
            <a:gdLst/>
            <a:ahLst/>
            <a:cxnLst/>
            <a:rect l="l" t="t" r="r" b="b"/>
            <a:pathLst>
              <a:path w="332740" h="31750">
                <a:moveTo>
                  <a:pt x="332134" y="16118"/>
                </a:moveTo>
                <a:lnTo>
                  <a:pt x="249063" y="31360"/>
                </a:lnTo>
                <a:lnTo>
                  <a:pt x="166066" y="22536"/>
                </a:lnTo>
                <a:lnTo>
                  <a:pt x="82996" y="1837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998503" y="2217113"/>
            <a:ext cx="238760" cy="90170"/>
          </a:xfrm>
          <a:custGeom>
            <a:avLst/>
            <a:gdLst/>
            <a:ahLst/>
            <a:cxnLst/>
            <a:rect l="l" t="t" r="r" b="b"/>
            <a:pathLst>
              <a:path w="238760" h="90169">
                <a:moveTo>
                  <a:pt x="238479" y="0"/>
                </a:moveTo>
                <a:lnTo>
                  <a:pt x="155482" y="11158"/>
                </a:lnTo>
                <a:lnTo>
                  <a:pt x="72412" y="58491"/>
                </a:lnTo>
                <a:lnTo>
                  <a:pt x="0" y="89925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738781" y="2307039"/>
            <a:ext cx="83185" cy="6985"/>
          </a:xfrm>
          <a:custGeom>
            <a:avLst/>
            <a:gdLst/>
            <a:ahLst/>
            <a:cxnLst/>
            <a:rect l="l" t="t" r="r" b="b"/>
            <a:pathLst>
              <a:path w="83185" h="6985">
                <a:moveTo>
                  <a:pt x="83072" y="0"/>
                </a:moveTo>
                <a:lnTo>
                  <a:pt x="0" y="6782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4031" y="1874403"/>
            <a:ext cx="748030" cy="514350"/>
          </a:xfrm>
          <a:custGeom>
            <a:avLst/>
            <a:gdLst/>
            <a:ahLst/>
            <a:cxnLst/>
            <a:rect l="l" t="t" r="r" b="b"/>
            <a:pathLst>
              <a:path w="748030" h="514350">
                <a:moveTo>
                  <a:pt x="747411" y="501702"/>
                </a:moveTo>
                <a:lnTo>
                  <a:pt x="664341" y="514319"/>
                </a:lnTo>
                <a:lnTo>
                  <a:pt x="581271" y="478728"/>
                </a:lnTo>
                <a:lnTo>
                  <a:pt x="498274" y="399523"/>
                </a:lnTo>
                <a:lnTo>
                  <a:pt x="415204" y="332134"/>
                </a:lnTo>
                <a:lnTo>
                  <a:pt x="332207" y="281008"/>
                </a:lnTo>
                <a:lnTo>
                  <a:pt x="249137" y="213618"/>
                </a:lnTo>
                <a:lnTo>
                  <a:pt x="166067" y="165702"/>
                </a:lnTo>
                <a:lnTo>
                  <a:pt x="83070" y="133466"/>
                </a:lnTo>
                <a:lnTo>
                  <a:pt x="0" y="8861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821854" y="2307039"/>
            <a:ext cx="177165" cy="5080"/>
          </a:xfrm>
          <a:custGeom>
            <a:avLst/>
            <a:gdLst/>
            <a:ahLst/>
            <a:cxnLst/>
            <a:rect l="l" t="t" r="r" b="b"/>
            <a:pathLst>
              <a:path w="177164" h="5080">
                <a:moveTo>
                  <a:pt x="176648" y="0"/>
                </a:moveTo>
                <a:lnTo>
                  <a:pt x="166064" y="4594"/>
                </a:lnTo>
                <a:lnTo>
                  <a:pt x="82994" y="182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655711" y="1358042"/>
            <a:ext cx="83185" cy="118110"/>
          </a:xfrm>
          <a:custGeom>
            <a:avLst/>
            <a:gdLst/>
            <a:ahLst/>
            <a:cxnLst/>
            <a:rect l="l" t="t" r="r" b="b"/>
            <a:pathLst>
              <a:path w="83185" h="118109">
                <a:moveTo>
                  <a:pt x="0" y="117712"/>
                </a:moveTo>
                <a:lnTo>
                  <a:pt x="0" y="117712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44031" y="1340976"/>
            <a:ext cx="1993264" cy="946150"/>
          </a:xfrm>
          <a:custGeom>
            <a:avLst/>
            <a:gdLst/>
            <a:ahLst/>
            <a:cxnLst/>
            <a:rect l="l" t="t" r="r" b="b"/>
            <a:pathLst>
              <a:path w="1993264" h="946150">
                <a:moveTo>
                  <a:pt x="166067" y="537584"/>
                </a:moveTo>
                <a:lnTo>
                  <a:pt x="83070" y="541887"/>
                </a:lnTo>
                <a:lnTo>
                  <a:pt x="0" y="550931"/>
                </a:lnTo>
                <a:lnTo>
                  <a:pt x="0" y="604536"/>
                </a:lnTo>
                <a:lnTo>
                  <a:pt x="83070" y="636043"/>
                </a:lnTo>
                <a:lnTo>
                  <a:pt x="166067" y="659236"/>
                </a:lnTo>
                <a:lnTo>
                  <a:pt x="249137" y="697817"/>
                </a:lnTo>
                <a:lnTo>
                  <a:pt x="332207" y="753537"/>
                </a:lnTo>
                <a:lnTo>
                  <a:pt x="415204" y="793504"/>
                </a:lnTo>
                <a:lnTo>
                  <a:pt x="498274" y="851486"/>
                </a:lnTo>
                <a:lnTo>
                  <a:pt x="581271" y="921355"/>
                </a:lnTo>
                <a:lnTo>
                  <a:pt x="664341" y="945568"/>
                </a:lnTo>
                <a:lnTo>
                  <a:pt x="747411" y="922668"/>
                </a:lnTo>
                <a:lnTo>
                  <a:pt x="1001268" y="922668"/>
                </a:lnTo>
                <a:lnTo>
                  <a:pt x="1079545" y="897652"/>
                </a:lnTo>
                <a:lnTo>
                  <a:pt x="1387738" y="897652"/>
                </a:lnTo>
                <a:lnTo>
                  <a:pt x="1411680" y="886712"/>
                </a:lnTo>
                <a:lnTo>
                  <a:pt x="1494750" y="783731"/>
                </a:lnTo>
                <a:lnTo>
                  <a:pt x="1577820" y="773302"/>
                </a:lnTo>
                <a:lnTo>
                  <a:pt x="1660817" y="771041"/>
                </a:lnTo>
                <a:lnTo>
                  <a:pt x="1743887" y="767249"/>
                </a:lnTo>
                <a:lnTo>
                  <a:pt x="1826884" y="726990"/>
                </a:lnTo>
                <a:lnTo>
                  <a:pt x="1909954" y="675208"/>
                </a:lnTo>
                <a:lnTo>
                  <a:pt x="1992951" y="659965"/>
                </a:lnTo>
                <a:lnTo>
                  <a:pt x="1992951" y="644139"/>
                </a:lnTo>
                <a:lnTo>
                  <a:pt x="581271" y="644139"/>
                </a:lnTo>
                <a:lnTo>
                  <a:pt x="498274" y="602786"/>
                </a:lnTo>
                <a:lnTo>
                  <a:pt x="415204" y="573686"/>
                </a:lnTo>
                <a:lnTo>
                  <a:pt x="332207" y="567633"/>
                </a:lnTo>
                <a:lnTo>
                  <a:pt x="249137" y="547576"/>
                </a:lnTo>
                <a:lnTo>
                  <a:pt x="166067" y="537584"/>
                </a:lnTo>
                <a:close/>
              </a:path>
              <a:path w="1993264" h="946150">
                <a:moveTo>
                  <a:pt x="1001268" y="922668"/>
                </a:moveTo>
                <a:lnTo>
                  <a:pt x="747411" y="922668"/>
                </a:lnTo>
                <a:lnTo>
                  <a:pt x="830408" y="929742"/>
                </a:lnTo>
                <a:lnTo>
                  <a:pt x="913478" y="923251"/>
                </a:lnTo>
                <a:lnTo>
                  <a:pt x="999442" y="923251"/>
                </a:lnTo>
                <a:lnTo>
                  <a:pt x="1001268" y="922668"/>
                </a:lnTo>
                <a:close/>
              </a:path>
              <a:path w="1993264" h="946150">
                <a:moveTo>
                  <a:pt x="1387738" y="897652"/>
                </a:moveTo>
                <a:lnTo>
                  <a:pt x="1079545" y="897652"/>
                </a:lnTo>
                <a:lnTo>
                  <a:pt x="1162615" y="909394"/>
                </a:lnTo>
                <a:lnTo>
                  <a:pt x="1328682" y="924637"/>
                </a:lnTo>
                <a:lnTo>
                  <a:pt x="1387738" y="897652"/>
                </a:lnTo>
                <a:close/>
              </a:path>
              <a:path w="1993264" h="946150">
                <a:moveTo>
                  <a:pt x="999442" y="923251"/>
                </a:moveTo>
                <a:lnTo>
                  <a:pt x="913478" y="923251"/>
                </a:lnTo>
                <a:lnTo>
                  <a:pt x="996475" y="924199"/>
                </a:lnTo>
                <a:lnTo>
                  <a:pt x="999442" y="923251"/>
                </a:lnTo>
                <a:close/>
              </a:path>
              <a:path w="1993264" h="946150">
                <a:moveTo>
                  <a:pt x="1992951" y="0"/>
                </a:moveTo>
                <a:lnTo>
                  <a:pt x="1909954" y="27933"/>
                </a:lnTo>
                <a:lnTo>
                  <a:pt x="1826884" y="93280"/>
                </a:lnTo>
                <a:lnTo>
                  <a:pt x="1743887" y="146521"/>
                </a:lnTo>
                <a:lnTo>
                  <a:pt x="1660817" y="170370"/>
                </a:lnTo>
                <a:lnTo>
                  <a:pt x="1577820" y="184956"/>
                </a:lnTo>
                <a:lnTo>
                  <a:pt x="1494750" y="206252"/>
                </a:lnTo>
                <a:lnTo>
                  <a:pt x="1411680" y="320392"/>
                </a:lnTo>
                <a:lnTo>
                  <a:pt x="1328682" y="388219"/>
                </a:lnTo>
                <a:lnTo>
                  <a:pt x="1245612" y="398867"/>
                </a:lnTo>
                <a:lnTo>
                  <a:pt x="1162615" y="416881"/>
                </a:lnTo>
                <a:lnTo>
                  <a:pt x="1079545" y="428696"/>
                </a:lnTo>
                <a:lnTo>
                  <a:pt x="996475" y="489741"/>
                </a:lnTo>
                <a:lnTo>
                  <a:pt x="913478" y="512933"/>
                </a:lnTo>
                <a:lnTo>
                  <a:pt x="830408" y="551879"/>
                </a:lnTo>
                <a:lnTo>
                  <a:pt x="747411" y="579521"/>
                </a:lnTo>
                <a:lnTo>
                  <a:pt x="664341" y="633782"/>
                </a:lnTo>
                <a:lnTo>
                  <a:pt x="581271" y="644139"/>
                </a:lnTo>
                <a:lnTo>
                  <a:pt x="1992951" y="644139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738781" y="2000941"/>
            <a:ext cx="498475" cy="123825"/>
          </a:xfrm>
          <a:custGeom>
            <a:avLst/>
            <a:gdLst/>
            <a:ahLst/>
            <a:cxnLst/>
            <a:rect l="l" t="t" r="r" b="b"/>
            <a:pathLst>
              <a:path w="498475" h="123825">
                <a:moveTo>
                  <a:pt x="498201" y="0"/>
                </a:moveTo>
                <a:lnTo>
                  <a:pt x="415204" y="15242"/>
                </a:lnTo>
                <a:lnTo>
                  <a:pt x="332134" y="67024"/>
                </a:lnTo>
                <a:lnTo>
                  <a:pt x="249137" y="107283"/>
                </a:lnTo>
                <a:lnTo>
                  <a:pt x="166067" y="111076"/>
                </a:lnTo>
                <a:lnTo>
                  <a:pt x="83070" y="113336"/>
                </a:lnTo>
                <a:lnTo>
                  <a:pt x="0" y="123766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631770" y="2227688"/>
            <a:ext cx="24130" cy="11430"/>
          </a:xfrm>
          <a:custGeom>
            <a:avLst/>
            <a:gdLst/>
            <a:ahLst/>
            <a:cxnLst/>
            <a:rect l="l" t="t" r="r" b="b"/>
            <a:pathLst>
              <a:path w="24130" h="11430">
                <a:moveTo>
                  <a:pt x="23941" y="0"/>
                </a:moveTo>
                <a:lnTo>
                  <a:pt x="0" y="10939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245299" y="2238628"/>
            <a:ext cx="78740" cy="25400"/>
          </a:xfrm>
          <a:custGeom>
            <a:avLst/>
            <a:gdLst/>
            <a:ahLst/>
            <a:cxnLst/>
            <a:rect l="l" t="t" r="r" b="b"/>
            <a:pathLst>
              <a:path w="78740" h="25400">
                <a:moveTo>
                  <a:pt x="78278" y="0"/>
                </a:moveTo>
                <a:lnTo>
                  <a:pt x="78277" y="0"/>
                </a:lnTo>
                <a:lnTo>
                  <a:pt x="0" y="25015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44031" y="1891907"/>
            <a:ext cx="748030" cy="394970"/>
          </a:xfrm>
          <a:custGeom>
            <a:avLst/>
            <a:gdLst/>
            <a:ahLst/>
            <a:cxnLst/>
            <a:rect l="l" t="t" r="r" b="b"/>
            <a:pathLst>
              <a:path w="748030" h="394969">
                <a:moveTo>
                  <a:pt x="747412" y="371736"/>
                </a:moveTo>
                <a:lnTo>
                  <a:pt x="664341" y="394637"/>
                </a:lnTo>
                <a:lnTo>
                  <a:pt x="581271" y="370423"/>
                </a:lnTo>
                <a:lnTo>
                  <a:pt x="498274" y="300554"/>
                </a:lnTo>
                <a:lnTo>
                  <a:pt x="415204" y="242573"/>
                </a:lnTo>
                <a:lnTo>
                  <a:pt x="332207" y="202606"/>
                </a:lnTo>
                <a:lnTo>
                  <a:pt x="249137" y="146885"/>
                </a:lnTo>
                <a:lnTo>
                  <a:pt x="166067" y="108304"/>
                </a:lnTo>
                <a:lnTo>
                  <a:pt x="83070" y="85112"/>
                </a:lnTo>
                <a:lnTo>
                  <a:pt x="0" y="5360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91444" y="2263644"/>
            <a:ext cx="166370" cy="7620"/>
          </a:xfrm>
          <a:custGeom>
            <a:avLst/>
            <a:gdLst/>
            <a:ahLst/>
            <a:cxnLst/>
            <a:rect l="l" t="t" r="r" b="b"/>
            <a:pathLst>
              <a:path w="166369" h="7619">
                <a:moveTo>
                  <a:pt x="166071" y="583"/>
                </a:moveTo>
                <a:lnTo>
                  <a:pt x="82996" y="707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323578" y="2238628"/>
            <a:ext cx="308610" cy="27305"/>
          </a:xfrm>
          <a:custGeom>
            <a:avLst/>
            <a:gdLst/>
            <a:ahLst/>
            <a:cxnLst/>
            <a:rect l="l" t="t" r="r" b="b"/>
            <a:pathLst>
              <a:path w="308610" h="27305">
                <a:moveTo>
                  <a:pt x="308192" y="0"/>
                </a:moveTo>
                <a:lnTo>
                  <a:pt x="249136" y="26984"/>
                </a:lnTo>
                <a:lnTo>
                  <a:pt x="166066" y="19254"/>
                </a:lnTo>
                <a:lnTo>
                  <a:pt x="83069" y="1174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157516" y="2264227"/>
            <a:ext cx="86360" cy="1270"/>
          </a:xfrm>
          <a:custGeom>
            <a:avLst/>
            <a:gdLst/>
            <a:ahLst/>
            <a:cxnLst/>
            <a:rect l="l" t="t" r="r" b="b"/>
            <a:pathLst>
              <a:path w="86359" h="1269">
                <a:moveTo>
                  <a:pt x="85958" y="0"/>
                </a:moveTo>
                <a:lnTo>
                  <a:pt x="82991" y="94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655711" y="1547229"/>
            <a:ext cx="83185" cy="114300"/>
          </a:xfrm>
          <a:custGeom>
            <a:avLst/>
            <a:gdLst/>
            <a:ahLst/>
            <a:cxnLst/>
            <a:rect l="l" t="t" r="r" b="b"/>
            <a:pathLst>
              <a:path w="83185" h="114300">
                <a:moveTo>
                  <a:pt x="0" y="114139"/>
                </a:moveTo>
                <a:lnTo>
                  <a:pt x="0" y="114139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41485" y="1867621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44031" y="1670995"/>
            <a:ext cx="1993264" cy="459740"/>
          </a:xfrm>
          <a:custGeom>
            <a:avLst/>
            <a:gdLst/>
            <a:ahLst/>
            <a:cxnLst/>
            <a:rect l="l" t="t" r="r" b="b"/>
            <a:pathLst>
              <a:path w="1993264" h="459739">
                <a:moveTo>
                  <a:pt x="0" y="247751"/>
                </a:moveTo>
                <a:lnTo>
                  <a:pt x="82997" y="258983"/>
                </a:lnTo>
                <a:lnTo>
                  <a:pt x="166067" y="268464"/>
                </a:lnTo>
                <a:lnTo>
                  <a:pt x="249137" y="292677"/>
                </a:lnTo>
                <a:lnTo>
                  <a:pt x="332134" y="330602"/>
                </a:lnTo>
                <a:lnTo>
                  <a:pt x="415204" y="353649"/>
                </a:lnTo>
                <a:lnTo>
                  <a:pt x="498201" y="397117"/>
                </a:lnTo>
                <a:lnTo>
                  <a:pt x="581271" y="452764"/>
                </a:lnTo>
                <a:lnTo>
                  <a:pt x="664268" y="459693"/>
                </a:lnTo>
                <a:lnTo>
                  <a:pt x="747338" y="421111"/>
                </a:lnTo>
                <a:lnTo>
                  <a:pt x="830408" y="410828"/>
                </a:lnTo>
                <a:lnTo>
                  <a:pt x="913405" y="388146"/>
                </a:lnTo>
                <a:lnTo>
                  <a:pt x="996475" y="376987"/>
                </a:lnTo>
                <a:lnTo>
                  <a:pt x="1079472" y="333155"/>
                </a:lnTo>
                <a:lnTo>
                  <a:pt x="1162542" y="333155"/>
                </a:lnTo>
                <a:lnTo>
                  <a:pt x="1245612" y="327904"/>
                </a:lnTo>
                <a:lnTo>
                  <a:pt x="1328609" y="326445"/>
                </a:lnTo>
                <a:lnTo>
                  <a:pt x="1411679" y="273569"/>
                </a:lnTo>
                <a:lnTo>
                  <a:pt x="1494677" y="164973"/>
                </a:lnTo>
                <a:lnTo>
                  <a:pt x="1577747" y="149146"/>
                </a:lnTo>
                <a:lnTo>
                  <a:pt x="1660817" y="140759"/>
                </a:lnTo>
                <a:lnTo>
                  <a:pt x="1743814" y="126902"/>
                </a:lnTo>
                <a:lnTo>
                  <a:pt x="1826884" y="80152"/>
                </a:lnTo>
                <a:lnTo>
                  <a:pt x="1909881" y="21587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35200" y="190991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18197" y="192114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01267" y="193062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84337" y="195484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67334" y="199276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50404" y="201581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33401" y="20592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16471" y="211492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99468" y="212185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982538" y="208327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065608" y="207299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148606" y="205031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231676" y="203915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314673" y="19953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397743" y="19953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480813" y="199006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563810" y="19886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646880" y="19357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729877" y="182713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812947" y="181131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896017" y="180292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979014" y="178906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062084" y="174231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145081" y="168375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228151" y="166216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06690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83133" y="2367864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100736" y="2324261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183133" y="2117706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53622" y="2074103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183133" y="1867548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100736" y="1839854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183133" y="1617390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53622" y="1582270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183133" y="1367231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100736" y="1332111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183133" y="1117073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53622" y="108195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.3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206690" y="247872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44031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10098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76239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742306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08373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074440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240507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406647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572714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738781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904849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070916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236983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216349" y="2487245"/>
            <a:ext cx="206375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12  14  16  18  20  22</a:t>
            </a:r>
            <a:r>
              <a:rPr sz="350" spc="17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1094067" y="980242"/>
            <a:ext cx="293370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0" dirty="0">
                <a:latin typeface="Tahoma"/>
                <a:cs typeface="Tahoma"/>
              </a:rPr>
              <a:t>is_esg=0</a:t>
            </a:r>
            <a:endParaRPr sz="450">
              <a:latin typeface="Tahoma"/>
              <a:cs typeface="Tahoma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3219767" y="776235"/>
            <a:ext cx="55943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Non-ESG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2332824" y="941647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1696650"/>
                </a:move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lnTo>
                  <a:pt x="0" y="1696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334522" y="2636600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334522" y="942712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539515" y="107973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541212" y="108142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539515" y="2363415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539515" y="2064976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539515" y="1766536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539515" y="146809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539515" y="116965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576856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742923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909063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075131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241198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407265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3573332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3739472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3905539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071606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4237673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403740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4569808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576856" y="1117073"/>
            <a:ext cx="1993264" cy="1324610"/>
          </a:xfrm>
          <a:custGeom>
            <a:avLst/>
            <a:gdLst/>
            <a:ahLst/>
            <a:cxnLst/>
            <a:rect l="l" t="t" r="r" b="b"/>
            <a:pathLst>
              <a:path w="1993264" h="1324610">
                <a:moveTo>
                  <a:pt x="1992951" y="1112438"/>
                </a:moveTo>
                <a:lnTo>
                  <a:pt x="1245612" y="1112438"/>
                </a:lnTo>
                <a:lnTo>
                  <a:pt x="1328682" y="1170492"/>
                </a:lnTo>
                <a:lnTo>
                  <a:pt x="1411680" y="1324307"/>
                </a:lnTo>
                <a:lnTo>
                  <a:pt x="1494750" y="1235694"/>
                </a:lnTo>
                <a:lnTo>
                  <a:pt x="1577820" y="1159260"/>
                </a:lnTo>
                <a:lnTo>
                  <a:pt x="1741801" y="1159260"/>
                </a:lnTo>
                <a:lnTo>
                  <a:pt x="1743887" y="1158823"/>
                </a:lnTo>
                <a:lnTo>
                  <a:pt x="1992951" y="1158823"/>
                </a:lnTo>
                <a:lnTo>
                  <a:pt x="1992951" y="1112438"/>
                </a:lnTo>
                <a:close/>
              </a:path>
              <a:path w="1993264" h="1324610">
                <a:moveTo>
                  <a:pt x="1992951" y="1158823"/>
                </a:moveTo>
                <a:lnTo>
                  <a:pt x="1743887" y="1158823"/>
                </a:lnTo>
                <a:lnTo>
                  <a:pt x="1826884" y="1176691"/>
                </a:lnTo>
                <a:lnTo>
                  <a:pt x="1909954" y="1237955"/>
                </a:lnTo>
                <a:lnTo>
                  <a:pt x="1992951" y="1292070"/>
                </a:lnTo>
                <a:lnTo>
                  <a:pt x="1992951" y="1158823"/>
                </a:lnTo>
                <a:close/>
              </a:path>
              <a:path w="1993264" h="1324610">
                <a:moveTo>
                  <a:pt x="1992951" y="596587"/>
                </a:moveTo>
                <a:lnTo>
                  <a:pt x="415204" y="596587"/>
                </a:lnTo>
                <a:lnTo>
                  <a:pt x="498274" y="645743"/>
                </a:lnTo>
                <a:lnTo>
                  <a:pt x="581271" y="776657"/>
                </a:lnTo>
                <a:lnTo>
                  <a:pt x="664341" y="873730"/>
                </a:lnTo>
                <a:lnTo>
                  <a:pt x="747411" y="989984"/>
                </a:lnTo>
                <a:lnTo>
                  <a:pt x="830408" y="1100477"/>
                </a:lnTo>
                <a:lnTo>
                  <a:pt x="913478" y="1110614"/>
                </a:lnTo>
                <a:lnTo>
                  <a:pt x="996475" y="1130379"/>
                </a:lnTo>
                <a:lnTo>
                  <a:pt x="1079545" y="1179025"/>
                </a:lnTo>
                <a:lnTo>
                  <a:pt x="1162615" y="1126878"/>
                </a:lnTo>
                <a:lnTo>
                  <a:pt x="1245612" y="1112438"/>
                </a:lnTo>
                <a:lnTo>
                  <a:pt x="1992951" y="1112438"/>
                </a:lnTo>
                <a:lnTo>
                  <a:pt x="1992951" y="596587"/>
                </a:lnTo>
                <a:close/>
              </a:path>
              <a:path w="1993264" h="1324610">
                <a:moveTo>
                  <a:pt x="1741801" y="1159260"/>
                </a:moveTo>
                <a:lnTo>
                  <a:pt x="1577820" y="1159260"/>
                </a:lnTo>
                <a:lnTo>
                  <a:pt x="1660817" y="1176254"/>
                </a:lnTo>
                <a:lnTo>
                  <a:pt x="1741801" y="1159260"/>
                </a:lnTo>
                <a:close/>
              </a:path>
              <a:path w="1993264" h="1324610">
                <a:moveTo>
                  <a:pt x="249137" y="0"/>
                </a:moveTo>
                <a:lnTo>
                  <a:pt x="83070" y="126610"/>
                </a:lnTo>
                <a:lnTo>
                  <a:pt x="0" y="253440"/>
                </a:lnTo>
                <a:lnTo>
                  <a:pt x="0" y="410828"/>
                </a:lnTo>
                <a:lnTo>
                  <a:pt x="83070" y="450722"/>
                </a:lnTo>
                <a:lnTo>
                  <a:pt x="166067" y="495138"/>
                </a:lnTo>
                <a:lnTo>
                  <a:pt x="249137" y="508266"/>
                </a:lnTo>
                <a:lnTo>
                  <a:pt x="332207" y="601765"/>
                </a:lnTo>
                <a:lnTo>
                  <a:pt x="415204" y="596587"/>
                </a:lnTo>
                <a:lnTo>
                  <a:pt x="1992951" y="596587"/>
                </a:lnTo>
                <a:lnTo>
                  <a:pt x="1992951" y="379248"/>
                </a:lnTo>
                <a:lnTo>
                  <a:pt x="1411680" y="379248"/>
                </a:lnTo>
                <a:lnTo>
                  <a:pt x="1328682" y="281373"/>
                </a:lnTo>
                <a:lnTo>
                  <a:pt x="1315986" y="274517"/>
                </a:lnTo>
                <a:lnTo>
                  <a:pt x="747411" y="274517"/>
                </a:lnTo>
                <a:lnTo>
                  <a:pt x="664341" y="195896"/>
                </a:lnTo>
                <a:lnTo>
                  <a:pt x="581271" y="190791"/>
                </a:lnTo>
                <a:lnTo>
                  <a:pt x="498274" y="74026"/>
                </a:lnTo>
                <a:lnTo>
                  <a:pt x="415204" y="54626"/>
                </a:lnTo>
                <a:lnTo>
                  <a:pt x="332207" y="26547"/>
                </a:lnTo>
                <a:lnTo>
                  <a:pt x="249137" y="0"/>
                </a:lnTo>
                <a:close/>
              </a:path>
              <a:path w="1993264" h="1324610">
                <a:moveTo>
                  <a:pt x="1743887" y="31725"/>
                </a:moveTo>
                <a:lnTo>
                  <a:pt x="1660817" y="54042"/>
                </a:lnTo>
                <a:lnTo>
                  <a:pt x="1577820" y="158190"/>
                </a:lnTo>
                <a:lnTo>
                  <a:pt x="1494750" y="342053"/>
                </a:lnTo>
                <a:lnTo>
                  <a:pt x="1411680" y="379248"/>
                </a:lnTo>
                <a:lnTo>
                  <a:pt x="1992951" y="379248"/>
                </a:lnTo>
                <a:lnTo>
                  <a:pt x="1992951" y="165483"/>
                </a:lnTo>
                <a:lnTo>
                  <a:pt x="1909954" y="125808"/>
                </a:lnTo>
                <a:lnTo>
                  <a:pt x="1826884" y="50906"/>
                </a:lnTo>
                <a:lnTo>
                  <a:pt x="1743887" y="31725"/>
                </a:lnTo>
                <a:close/>
              </a:path>
              <a:path w="1993264" h="1324610">
                <a:moveTo>
                  <a:pt x="996475" y="168692"/>
                </a:moveTo>
                <a:lnTo>
                  <a:pt x="913478" y="188384"/>
                </a:lnTo>
                <a:lnTo>
                  <a:pt x="830408" y="192176"/>
                </a:lnTo>
                <a:lnTo>
                  <a:pt x="747411" y="274517"/>
                </a:lnTo>
                <a:lnTo>
                  <a:pt x="1315986" y="274517"/>
                </a:lnTo>
                <a:lnTo>
                  <a:pt x="1250070" y="238926"/>
                </a:lnTo>
                <a:lnTo>
                  <a:pt x="1162615" y="238926"/>
                </a:lnTo>
                <a:lnTo>
                  <a:pt x="1079545" y="201439"/>
                </a:lnTo>
                <a:lnTo>
                  <a:pt x="996475" y="168692"/>
                </a:lnTo>
                <a:close/>
              </a:path>
              <a:path w="1993264" h="1324610">
                <a:moveTo>
                  <a:pt x="1245612" y="236519"/>
                </a:moveTo>
                <a:lnTo>
                  <a:pt x="1162615" y="238926"/>
                </a:lnTo>
                <a:lnTo>
                  <a:pt x="1250070" y="238926"/>
                </a:lnTo>
                <a:lnTo>
                  <a:pt x="1245612" y="236519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3822469" y="2229511"/>
            <a:ext cx="166370" cy="212090"/>
          </a:xfrm>
          <a:custGeom>
            <a:avLst/>
            <a:gdLst/>
            <a:ahLst/>
            <a:cxnLst/>
            <a:rect l="l" t="t" r="r" b="b"/>
            <a:pathLst>
              <a:path w="166370" h="212089">
                <a:moveTo>
                  <a:pt x="166066" y="211868"/>
                </a:moveTo>
                <a:lnTo>
                  <a:pt x="83069" y="5805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4320744" y="2275896"/>
            <a:ext cx="249554" cy="133350"/>
          </a:xfrm>
          <a:custGeom>
            <a:avLst/>
            <a:gdLst/>
            <a:ahLst/>
            <a:cxnLst/>
            <a:rect l="l" t="t" r="r" b="b"/>
            <a:pathLst>
              <a:path w="249554" h="133350">
                <a:moveTo>
                  <a:pt x="249063" y="133247"/>
                </a:moveTo>
                <a:lnTo>
                  <a:pt x="166066" y="79131"/>
                </a:lnTo>
                <a:lnTo>
                  <a:pt x="82996" y="1786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3739472" y="2229511"/>
            <a:ext cx="83185" cy="14604"/>
          </a:xfrm>
          <a:custGeom>
            <a:avLst/>
            <a:gdLst/>
            <a:ahLst/>
            <a:cxnLst/>
            <a:rect l="l" t="t" r="r" b="b"/>
            <a:pathLst>
              <a:path w="83185" h="14605">
                <a:moveTo>
                  <a:pt x="82997" y="0"/>
                </a:moveTo>
                <a:lnTo>
                  <a:pt x="0" y="1444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992061" y="1713660"/>
            <a:ext cx="664845" cy="582930"/>
          </a:xfrm>
          <a:custGeom>
            <a:avLst/>
            <a:gdLst/>
            <a:ahLst/>
            <a:cxnLst/>
            <a:rect l="l" t="t" r="r" b="b"/>
            <a:pathLst>
              <a:path w="664845" h="582930">
                <a:moveTo>
                  <a:pt x="664341" y="582438"/>
                </a:moveTo>
                <a:lnTo>
                  <a:pt x="581271" y="533792"/>
                </a:lnTo>
                <a:lnTo>
                  <a:pt x="498274" y="514027"/>
                </a:lnTo>
                <a:lnTo>
                  <a:pt x="415204" y="503890"/>
                </a:lnTo>
                <a:lnTo>
                  <a:pt x="332207" y="393397"/>
                </a:lnTo>
                <a:lnTo>
                  <a:pt x="249137" y="277143"/>
                </a:lnTo>
                <a:lnTo>
                  <a:pt x="166066" y="180070"/>
                </a:lnTo>
                <a:lnTo>
                  <a:pt x="83069" y="4915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4154677" y="2276334"/>
            <a:ext cx="164465" cy="17145"/>
          </a:xfrm>
          <a:custGeom>
            <a:avLst/>
            <a:gdLst/>
            <a:ahLst/>
            <a:cxnLst/>
            <a:rect l="l" t="t" r="r" b="b"/>
            <a:pathLst>
              <a:path w="164464" h="17144">
                <a:moveTo>
                  <a:pt x="163981" y="0"/>
                </a:moveTo>
                <a:lnTo>
                  <a:pt x="82996" y="1699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576856" y="1243684"/>
            <a:ext cx="83185" cy="127000"/>
          </a:xfrm>
          <a:custGeom>
            <a:avLst/>
            <a:gdLst/>
            <a:ahLst/>
            <a:cxnLst/>
            <a:rect l="l" t="t" r="r" b="b"/>
            <a:pathLst>
              <a:path w="83185" h="127000">
                <a:moveTo>
                  <a:pt x="0" y="126829"/>
                </a:move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659927" y="1117073"/>
            <a:ext cx="166370" cy="127000"/>
          </a:xfrm>
          <a:custGeom>
            <a:avLst/>
            <a:gdLst/>
            <a:ahLst/>
            <a:cxnLst/>
            <a:rect l="l" t="t" r="r" b="b"/>
            <a:pathLst>
              <a:path w="166369" h="127000">
                <a:moveTo>
                  <a:pt x="0" y="126610"/>
                </a:moveTo>
                <a:lnTo>
                  <a:pt x="82996" y="63669"/>
                </a:lnTo>
                <a:lnTo>
                  <a:pt x="166066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576856" y="1370513"/>
            <a:ext cx="415290" cy="348615"/>
          </a:xfrm>
          <a:custGeom>
            <a:avLst/>
            <a:gdLst/>
            <a:ahLst/>
            <a:cxnLst/>
            <a:rect l="l" t="t" r="r" b="b"/>
            <a:pathLst>
              <a:path w="415289" h="348614">
                <a:moveTo>
                  <a:pt x="415204" y="343147"/>
                </a:moveTo>
                <a:lnTo>
                  <a:pt x="332207" y="348325"/>
                </a:lnTo>
                <a:lnTo>
                  <a:pt x="249137" y="254825"/>
                </a:lnTo>
                <a:lnTo>
                  <a:pt x="166067" y="241698"/>
                </a:lnTo>
                <a:lnTo>
                  <a:pt x="83070" y="197282"/>
                </a:lnTo>
                <a:lnTo>
                  <a:pt x="0" y="15738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4071606" y="1171116"/>
            <a:ext cx="166370" cy="288290"/>
          </a:xfrm>
          <a:custGeom>
            <a:avLst/>
            <a:gdLst/>
            <a:ahLst/>
            <a:cxnLst/>
            <a:rect l="l" t="t" r="r" b="b"/>
            <a:pathLst>
              <a:path w="166370" h="288290">
                <a:moveTo>
                  <a:pt x="0" y="288010"/>
                </a:moveTo>
                <a:lnTo>
                  <a:pt x="83070" y="104147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3324268" y="1309250"/>
            <a:ext cx="83185" cy="82550"/>
          </a:xfrm>
          <a:custGeom>
            <a:avLst/>
            <a:gdLst/>
            <a:ahLst/>
            <a:cxnLst/>
            <a:rect l="l" t="t" r="r" b="b"/>
            <a:pathLst>
              <a:path w="83185" h="82550">
                <a:moveTo>
                  <a:pt x="0" y="82340"/>
                </a:moveTo>
                <a:lnTo>
                  <a:pt x="0" y="82340"/>
                </a:lnTo>
                <a:lnTo>
                  <a:pt x="8299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576856" y="1217647"/>
            <a:ext cx="1993264" cy="1036955"/>
          </a:xfrm>
          <a:custGeom>
            <a:avLst/>
            <a:gdLst/>
            <a:ahLst/>
            <a:cxnLst/>
            <a:rect l="l" t="t" r="r" b="b"/>
            <a:pathLst>
              <a:path w="1993264" h="1036955">
                <a:moveTo>
                  <a:pt x="1729053" y="838504"/>
                </a:moveTo>
                <a:lnTo>
                  <a:pt x="1245612" y="838504"/>
                </a:lnTo>
                <a:lnTo>
                  <a:pt x="1328682" y="893932"/>
                </a:lnTo>
                <a:lnTo>
                  <a:pt x="1411680" y="1036661"/>
                </a:lnTo>
                <a:lnTo>
                  <a:pt x="1494750" y="958259"/>
                </a:lnTo>
                <a:lnTo>
                  <a:pt x="1577820" y="860529"/>
                </a:lnTo>
                <a:lnTo>
                  <a:pt x="1660817" y="853601"/>
                </a:lnTo>
                <a:lnTo>
                  <a:pt x="1729053" y="838504"/>
                </a:lnTo>
                <a:close/>
              </a:path>
              <a:path w="1993264" h="1036955">
                <a:moveTo>
                  <a:pt x="1992951" y="835222"/>
                </a:moveTo>
                <a:lnTo>
                  <a:pt x="1743887" y="835222"/>
                </a:lnTo>
                <a:lnTo>
                  <a:pt x="1826884" y="853309"/>
                </a:lnTo>
                <a:lnTo>
                  <a:pt x="1909954" y="917271"/>
                </a:lnTo>
                <a:lnTo>
                  <a:pt x="1992951" y="968469"/>
                </a:lnTo>
                <a:lnTo>
                  <a:pt x="1992951" y="835222"/>
                </a:lnTo>
                <a:close/>
              </a:path>
              <a:path w="1993264" h="1036955">
                <a:moveTo>
                  <a:pt x="739252" y="307118"/>
                </a:moveTo>
                <a:lnTo>
                  <a:pt x="249137" y="307118"/>
                </a:lnTo>
                <a:lnTo>
                  <a:pt x="332207" y="387344"/>
                </a:lnTo>
                <a:lnTo>
                  <a:pt x="415204" y="388729"/>
                </a:lnTo>
                <a:lnTo>
                  <a:pt x="498274" y="431978"/>
                </a:lnTo>
                <a:lnTo>
                  <a:pt x="581271" y="560121"/>
                </a:lnTo>
                <a:lnTo>
                  <a:pt x="664341" y="638960"/>
                </a:lnTo>
                <a:lnTo>
                  <a:pt x="747411" y="747776"/>
                </a:lnTo>
                <a:lnTo>
                  <a:pt x="830408" y="820125"/>
                </a:lnTo>
                <a:lnTo>
                  <a:pt x="913478" y="827491"/>
                </a:lnTo>
                <a:lnTo>
                  <a:pt x="996475" y="839452"/>
                </a:lnTo>
                <a:lnTo>
                  <a:pt x="1079545" y="884962"/>
                </a:lnTo>
                <a:lnTo>
                  <a:pt x="1162615" y="850537"/>
                </a:lnTo>
                <a:lnTo>
                  <a:pt x="1245612" y="838504"/>
                </a:lnTo>
                <a:lnTo>
                  <a:pt x="1729053" y="838504"/>
                </a:lnTo>
                <a:lnTo>
                  <a:pt x="1743887" y="835222"/>
                </a:lnTo>
                <a:lnTo>
                  <a:pt x="1992951" y="835222"/>
                </a:lnTo>
                <a:lnTo>
                  <a:pt x="1992951" y="465746"/>
                </a:lnTo>
                <a:lnTo>
                  <a:pt x="1411680" y="465746"/>
                </a:lnTo>
                <a:lnTo>
                  <a:pt x="1328682" y="356785"/>
                </a:lnTo>
                <a:lnTo>
                  <a:pt x="1256586" y="315578"/>
                </a:lnTo>
                <a:lnTo>
                  <a:pt x="747411" y="315578"/>
                </a:lnTo>
                <a:lnTo>
                  <a:pt x="739252" y="307118"/>
                </a:lnTo>
                <a:close/>
              </a:path>
              <a:path w="1993264" h="1036955">
                <a:moveTo>
                  <a:pt x="1743887" y="154252"/>
                </a:moveTo>
                <a:lnTo>
                  <a:pt x="1660817" y="175621"/>
                </a:lnTo>
                <a:lnTo>
                  <a:pt x="1577820" y="255701"/>
                </a:lnTo>
                <a:lnTo>
                  <a:pt x="1494750" y="418340"/>
                </a:lnTo>
                <a:lnTo>
                  <a:pt x="1411680" y="465746"/>
                </a:lnTo>
                <a:lnTo>
                  <a:pt x="1992951" y="465746"/>
                </a:lnTo>
                <a:lnTo>
                  <a:pt x="1992951" y="287864"/>
                </a:lnTo>
                <a:lnTo>
                  <a:pt x="1909954" y="245344"/>
                </a:lnTo>
                <a:lnTo>
                  <a:pt x="1826884" y="173214"/>
                </a:lnTo>
                <a:lnTo>
                  <a:pt x="1743887" y="154252"/>
                </a:lnTo>
                <a:close/>
              </a:path>
              <a:path w="1993264" h="1036955">
                <a:moveTo>
                  <a:pt x="996475" y="258472"/>
                </a:moveTo>
                <a:lnTo>
                  <a:pt x="913478" y="270360"/>
                </a:lnTo>
                <a:lnTo>
                  <a:pt x="830408" y="271381"/>
                </a:lnTo>
                <a:lnTo>
                  <a:pt x="747411" y="315578"/>
                </a:lnTo>
                <a:lnTo>
                  <a:pt x="1256586" y="315578"/>
                </a:lnTo>
                <a:lnTo>
                  <a:pt x="1254034" y="314119"/>
                </a:lnTo>
                <a:lnTo>
                  <a:pt x="1162615" y="314119"/>
                </a:lnTo>
                <a:lnTo>
                  <a:pt x="1079545" y="294355"/>
                </a:lnTo>
                <a:lnTo>
                  <a:pt x="996475" y="258472"/>
                </a:lnTo>
                <a:close/>
              </a:path>
              <a:path w="1993264" h="1036955">
                <a:moveTo>
                  <a:pt x="1245612" y="309306"/>
                </a:moveTo>
                <a:lnTo>
                  <a:pt x="1162615" y="314119"/>
                </a:lnTo>
                <a:lnTo>
                  <a:pt x="1254034" y="314119"/>
                </a:lnTo>
                <a:lnTo>
                  <a:pt x="1245612" y="309306"/>
                </a:lnTo>
                <a:close/>
              </a:path>
              <a:path w="1993264" h="1036955">
                <a:moveTo>
                  <a:pt x="249137" y="0"/>
                </a:moveTo>
                <a:lnTo>
                  <a:pt x="166067" y="48500"/>
                </a:lnTo>
                <a:lnTo>
                  <a:pt x="83070" y="90217"/>
                </a:lnTo>
                <a:lnTo>
                  <a:pt x="0" y="184081"/>
                </a:lnTo>
                <a:lnTo>
                  <a:pt x="0" y="279112"/>
                </a:lnTo>
                <a:lnTo>
                  <a:pt x="83070" y="286040"/>
                </a:lnTo>
                <a:lnTo>
                  <a:pt x="166067" y="309160"/>
                </a:lnTo>
                <a:lnTo>
                  <a:pt x="249137" y="307118"/>
                </a:lnTo>
                <a:lnTo>
                  <a:pt x="739252" y="307118"/>
                </a:lnTo>
                <a:lnTo>
                  <a:pt x="664341" y="229445"/>
                </a:lnTo>
                <a:lnTo>
                  <a:pt x="581271" y="206179"/>
                </a:lnTo>
                <a:lnTo>
                  <a:pt x="498274" y="86570"/>
                </a:lnTo>
                <a:lnTo>
                  <a:pt x="415204" y="61336"/>
                </a:lnTo>
                <a:lnTo>
                  <a:pt x="332207" y="39821"/>
                </a:lnTo>
                <a:lnTo>
                  <a:pt x="249137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4154676" y="2056151"/>
            <a:ext cx="151765" cy="22225"/>
          </a:xfrm>
          <a:custGeom>
            <a:avLst/>
            <a:gdLst/>
            <a:ahLst/>
            <a:cxnLst/>
            <a:rect l="l" t="t" r="r" b="b"/>
            <a:pathLst>
              <a:path w="151764" h="22225">
                <a:moveTo>
                  <a:pt x="151232" y="0"/>
                </a:moveTo>
                <a:lnTo>
                  <a:pt x="82997" y="15096"/>
                </a:lnTo>
                <a:lnTo>
                  <a:pt x="0" y="22025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822469" y="2056151"/>
            <a:ext cx="166370" cy="198755"/>
          </a:xfrm>
          <a:custGeom>
            <a:avLst/>
            <a:gdLst/>
            <a:ahLst/>
            <a:cxnLst/>
            <a:rect l="l" t="t" r="r" b="b"/>
            <a:pathLst>
              <a:path w="166370" h="198755">
                <a:moveTo>
                  <a:pt x="166066" y="198157"/>
                </a:moveTo>
                <a:lnTo>
                  <a:pt x="83069" y="5542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4320744" y="2052869"/>
            <a:ext cx="249554" cy="133350"/>
          </a:xfrm>
          <a:custGeom>
            <a:avLst/>
            <a:gdLst/>
            <a:ahLst/>
            <a:cxnLst/>
            <a:rect l="l" t="t" r="r" b="b"/>
            <a:pathLst>
              <a:path w="249554" h="133350">
                <a:moveTo>
                  <a:pt x="249063" y="133247"/>
                </a:moveTo>
                <a:lnTo>
                  <a:pt x="166066" y="82048"/>
                </a:lnTo>
                <a:lnTo>
                  <a:pt x="82996" y="18087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4305909" y="2052869"/>
            <a:ext cx="15240" cy="3810"/>
          </a:xfrm>
          <a:custGeom>
            <a:avLst/>
            <a:gdLst/>
            <a:ahLst/>
            <a:cxnLst/>
            <a:rect l="l" t="t" r="r" b="b"/>
            <a:pathLst>
              <a:path w="15239" h="3810">
                <a:moveTo>
                  <a:pt x="14834" y="0"/>
                </a:moveTo>
                <a:lnTo>
                  <a:pt x="14834" y="0"/>
                </a:lnTo>
                <a:lnTo>
                  <a:pt x="0" y="3282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739472" y="2056151"/>
            <a:ext cx="83185" cy="12065"/>
          </a:xfrm>
          <a:custGeom>
            <a:avLst/>
            <a:gdLst/>
            <a:ahLst/>
            <a:cxnLst/>
            <a:rect l="l" t="t" r="r" b="b"/>
            <a:pathLst>
              <a:path w="83185" h="12064">
                <a:moveTo>
                  <a:pt x="82997" y="0"/>
                </a:moveTo>
                <a:lnTo>
                  <a:pt x="0" y="12033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825993" y="1524765"/>
            <a:ext cx="830580" cy="577850"/>
          </a:xfrm>
          <a:custGeom>
            <a:avLst/>
            <a:gdLst/>
            <a:ahLst/>
            <a:cxnLst/>
            <a:rect l="l" t="t" r="r" b="b"/>
            <a:pathLst>
              <a:path w="830579" h="577850">
                <a:moveTo>
                  <a:pt x="830408" y="577843"/>
                </a:moveTo>
                <a:lnTo>
                  <a:pt x="747338" y="532333"/>
                </a:lnTo>
                <a:lnTo>
                  <a:pt x="664341" y="520372"/>
                </a:lnTo>
                <a:lnTo>
                  <a:pt x="581271" y="513006"/>
                </a:lnTo>
                <a:lnTo>
                  <a:pt x="498274" y="440657"/>
                </a:lnTo>
                <a:lnTo>
                  <a:pt x="415204" y="331842"/>
                </a:lnTo>
                <a:lnTo>
                  <a:pt x="332134" y="253002"/>
                </a:lnTo>
                <a:lnTo>
                  <a:pt x="249137" y="124860"/>
                </a:lnTo>
                <a:lnTo>
                  <a:pt x="166067" y="81611"/>
                </a:lnTo>
                <a:lnTo>
                  <a:pt x="83069" y="8022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988536" y="1393268"/>
            <a:ext cx="249554" cy="290195"/>
          </a:xfrm>
          <a:custGeom>
            <a:avLst/>
            <a:gdLst/>
            <a:ahLst/>
            <a:cxnLst/>
            <a:rect l="l" t="t" r="r" b="b"/>
            <a:pathLst>
              <a:path w="249554" h="290194">
                <a:moveTo>
                  <a:pt x="0" y="290125"/>
                </a:moveTo>
                <a:lnTo>
                  <a:pt x="83070" y="242719"/>
                </a:lnTo>
                <a:lnTo>
                  <a:pt x="166140" y="80079"/>
                </a:lnTo>
                <a:lnTo>
                  <a:pt x="24913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576856" y="1307864"/>
            <a:ext cx="83185" cy="93980"/>
          </a:xfrm>
          <a:custGeom>
            <a:avLst/>
            <a:gdLst/>
            <a:ahLst/>
            <a:cxnLst/>
            <a:rect l="l" t="t" r="r" b="b"/>
            <a:pathLst>
              <a:path w="83185" h="93980">
                <a:moveTo>
                  <a:pt x="0" y="93863"/>
                </a:move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576856" y="1401728"/>
            <a:ext cx="249554" cy="125095"/>
          </a:xfrm>
          <a:custGeom>
            <a:avLst/>
            <a:gdLst/>
            <a:ahLst/>
            <a:cxnLst/>
            <a:rect l="l" t="t" r="r" b="b"/>
            <a:pathLst>
              <a:path w="249555" h="125094">
                <a:moveTo>
                  <a:pt x="249137" y="123037"/>
                </a:moveTo>
                <a:lnTo>
                  <a:pt x="166067" y="125079"/>
                </a:lnTo>
                <a:lnTo>
                  <a:pt x="83070" y="101959"/>
                </a:lnTo>
                <a:lnTo>
                  <a:pt x="0" y="9503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2574310" y="1468097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576856" y="1371243"/>
            <a:ext cx="1993264" cy="598170"/>
          </a:xfrm>
          <a:custGeom>
            <a:avLst/>
            <a:gdLst/>
            <a:ahLst/>
            <a:cxnLst/>
            <a:rect l="l" t="t" r="r" b="b"/>
            <a:pathLst>
              <a:path w="1993264" h="598169">
                <a:moveTo>
                  <a:pt x="0" y="78037"/>
                </a:moveTo>
                <a:lnTo>
                  <a:pt x="82997" y="34569"/>
                </a:lnTo>
                <a:lnTo>
                  <a:pt x="166067" y="25234"/>
                </a:lnTo>
                <a:lnTo>
                  <a:pt x="249137" y="0"/>
                </a:lnTo>
                <a:lnTo>
                  <a:pt x="332134" y="60023"/>
                </a:lnTo>
                <a:lnTo>
                  <a:pt x="415204" y="71473"/>
                </a:lnTo>
                <a:lnTo>
                  <a:pt x="498201" y="105752"/>
                </a:lnTo>
                <a:lnTo>
                  <a:pt x="581271" y="229591"/>
                </a:lnTo>
                <a:lnTo>
                  <a:pt x="664268" y="280643"/>
                </a:lnTo>
                <a:lnTo>
                  <a:pt x="747338" y="378081"/>
                </a:lnTo>
                <a:lnTo>
                  <a:pt x="830408" y="392230"/>
                </a:lnTo>
                <a:lnTo>
                  <a:pt x="913405" y="395366"/>
                </a:lnTo>
                <a:lnTo>
                  <a:pt x="996475" y="395439"/>
                </a:lnTo>
                <a:lnTo>
                  <a:pt x="1079472" y="436062"/>
                </a:lnTo>
                <a:lnTo>
                  <a:pt x="1162542" y="428769"/>
                </a:lnTo>
                <a:lnTo>
                  <a:pt x="1245612" y="420309"/>
                </a:lnTo>
                <a:lnTo>
                  <a:pt x="1328609" y="471799"/>
                </a:lnTo>
                <a:lnTo>
                  <a:pt x="1411679" y="597608"/>
                </a:lnTo>
                <a:lnTo>
                  <a:pt x="1494677" y="534740"/>
                </a:lnTo>
                <a:lnTo>
                  <a:pt x="1577747" y="404556"/>
                </a:lnTo>
                <a:lnTo>
                  <a:pt x="1660817" y="361015"/>
                </a:lnTo>
                <a:lnTo>
                  <a:pt x="1743814" y="341177"/>
                </a:lnTo>
                <a:lnTo>
                  <a:pt x="1826884" y="359702"/>
                </a:lnTo>
                <a:lnTo>
                  <a:pt x="1909881" y="427748"/>
                </a:lnTo>
                <a:lnTo>
                  <a:pt x="1992951" y="474644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568025" y="144044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651022" y="139698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734092" y="138764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2817162" y="136241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2900159" y="142243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2983229" y="143388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066226" y="146816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149296" y="159200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232293" y="164305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315363" y="174049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398434" y="175464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481430" y="175777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564501" y="175785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3647497" y="179847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730568" y="179118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3813638" y="178272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896635" y="183421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979705" y="19600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062702" y="189715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145772" y="17669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228842" y="172342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4311839" y="17035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4394909" y="17221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4477906" y="17901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4560976" y="183705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2539515" y="107973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2515958" y="236341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 txBox="1"/>
          <p:nvPr/>
        </p:nvSpPr>
        <p:spPr>
          <a:xfrm>
            <a:off x="2433561" y="2319812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2515958" y="206497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 txBox="1"/>
          <p:nvPr/>
        </p:nvSpPr>
        <p:spPr>
          <a:xfrm>
            <a:off x="2386447" y="2021372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0" name="object 180"/>
          <p:cNvSpPr/>
          <p:nvPr/>
        </p:nvSpPr>
        <p:spPr>
          <a:xfrm>
            <a:off x="2515958" y="176653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 txBox="1"/>
          <p:nvPr/>
        </p:nvSpPr>
        <p:spPr>
          <a:xfrm>
            <a:off x="2433561" y="1722933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2" name="object 182"/>
          <p:cNvSpPr/>
          <p:nvPr/>
        </p:nvSpPr>
        <p:spPr>
          <a:xfrm>
            <a:off x="2515958" y="146809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 txBox="1"/>
          <p:nvPr/>
        </p:nvSpPr>
        <p:spPr>
          <a:xfrm>
            <a:off x="2386447" y="1440404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4" name="object 184"/>
          <p:cNvSpPr/>
          <p:nvPr/>
        </p:nvSpPr>
        <p:spPr>
          <a:xfrm>
            <a:off x="2515958" y="116965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 txBox="1"/>
          <p:nvPr/>
        </p:nvSpPr>
        <p:spPr>
          <a:xfrm>
            <a:off x="2433561" y="1134538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6" name="object 186"/>
          <p:cNvSpPr/>
          <p:nvPr/>
        </p:nvSpPr>
        <p:spPr>
          <a:xfrm>
            <a:off x="2539515" y="247872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2576856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2742923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 txBox="1"/>
          <p:nvPr/>
        </p:nvSpPr>
        <p:spPr>
          <a:xfrm>
            <a:off x="2549174" y="2487245"/>
            <a:ext cx="22161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</a:tabLst>
            </a:pPr>
            <a:r>
              <a:rPr sz="350" spc="45" dirty="0">
                <a:latin typeface="Tahoma"/>
                <a:cs typeface="Tahoma"/>
              </a:rPr>
              <a:t>0	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90" name="object 190"/>
          <p:cNvSpPr/>
          <p:nvPr/>
        </p:nvSpPr>
        <p:spPr>
          <a:xfrm>
            <a:off x="2909063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3075131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3241198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3407265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3573332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3739472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 txBox="1"/>
          <p:nvPr/>
        </p:nvSpPr>
        <p:spPr>
          <a:xfrm>
            <a:off x="2881381" y="2487245"/>
            <a:ext cx="90106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170" algn="l"/>
              </a:tabLst>
            </a:pPr>
            <a:r>
              <a:rPr sz="350" spc="45" dirty="0">
                <a:latin typeface="Tahoma"/>
                <a:cs typeface="Tahoma"/>
              </a:rPr>
              <a:t>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</a:t>
            </a:r>
            <a:r>
              <a:rPr sz="350" spc="15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97" name="object 197"/>
          <p:cNvSpPr/>
          <p:nvPr/>
        </p:nvSpPr>
        <p:spPr>
          <a:xfrm>
            <a:off x="3905539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4071606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4237673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4403740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4569808" y="2478721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 txBox="1"/>
          <p:nvPr/>
        </p:nvSpPr>
        <p:spPr>
          <a:xfrm>
            <a:off x="3862875" y="2487245"/>
            <a:ext cx="74993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16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18  20  22</a:t>
            </a:r>
            <a:r>
              <a:rPr sz="350" spc="17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3" name="object 203"/>
          <p:cNvSpPr txBox="1"/>
          <p:nvPr/>
        </p:nvSpPr>
        <p:spPr>
          <a:xfrm>
            <a:off x="3426892" y="980242"/>
            <a:ext cx="293370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0" dirty="0">
                <a:latin typeface="Tahoma"/>
                <a:cs typeface="Tahoma"/>
              </a:rPr>
              <a:t>is_esg=1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04" name="object 204"/>
          <p:cNvSpPr/>
          <p:nvPr/>
        </p:nvSpPr>
        <p:spPr>
          <a:xfrm>
            <a:off x="360005" y="3188205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204644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04644" y="101221"/>
                </a:lnTo>
                <a:lnTo>
                  <a:pt x="224295" y="97228"/>
                </a:lnTo>
                <a:lnTo>
                  <a:pt x="240388" y="86354"/>
                </a:lnTo>
                <a:lnTo>
                  <a:pt x="251261" y="70262"/>
                </a:lnTo>
                <a:lnTo>
                  <a:pt x="255255" y="50610"/>
                </a:lnTo>
                <a:lnTo>
                  <a:pt x="251261" y="30959"/>
                </a:lnTo>
                <a:lnTo>
                  <a:pt x="240388" y="14866"/>
                </a:lnTo>
                <a:lnTo>
                  <a:pt x="224295" y="3993"/>
                </a:lnTo>
                <a:lnTo>
                  <a:pt x="204644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360005" y="3188205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04644" y="0"/>
                </a:lnTo>
                <a:lnTo>
                  <a:pt x="224295" y="3993"/>
                </a:lnTo>
                <a:lnTo>
                  <a:pt x="240388" y="14866"/>
                </a:lnTo>
                <a:lnTo>
                  <a:pt x="251261" y="30959"/>
                </a:lnTo>
                <a:lnTo>
                  <a:pt x="255255" y="50610"/>
                </a:lnTo>
                <a:lnTo>
                  <a:pt x="251261" y="70262"/>
                </a:lnTo>
                <a:lnTo>
                  <a:pt x="240388" y="86354"/>
                </a:lnTo>
                <a:lnTo>
                  <a:pt x="224295" y="97228"/>
                </a:lnTo>
                <a:lnTo>
                  <a:pt x="204644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 txBox="1"/>
          <p:nvPr/>
        </p:nvSpPr>
        <p:spPr>
          <a:xfrm>
            <a:off x="347294" y="3085969"/>
            <a:ext cx="3644265" cy="24955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sz="600" spc="15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Back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207" name="object 20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30" dirty="0"/>
              <a:t>23</a:t>
            </a:r>
          </a:p>
        </p:txBody>
      </p:sp>
    </p:spTree>
  </p:cSld>
  <p:clrMapOvr>
    <a:masterClrMapping/>
  </p:clrMapOvr>
  <p:transition>
    <p:cut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54178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25" dirty="0">
                <a:solidFill>
                  <a:srgbClr val="E09300"/>
                </a:solidFill>
              </a:rPr>
              <a:t>More </a:t>
            </a:r>
            <a:r>
              <a:rPr sz="1200" spc="-5" dirty="0">
                <a:solidFill>
                  <a:srgbClr val="E09300"/>
                </a:solidFill>
              </a:rPr>
              <a:t>marginal</a:t>
            </a:r>
            <a:r>
              <a:rPr sz="1200" spc="-105" dirty="0">
                <a:solidFill>
                  <a:srgbClr val="E09300"/>
                </a:solidFill>
              </a:rPr>
              <a:t> </a:t>
            </a:r>
            <a:r>
              <a:rPr sz="1200" spc="-20" dirty="0">
                <a:solidFill>
                  <a:srgbClr val="E09300"/>
                </a:solidFill>
              </a:rPr>
              <a:t>effects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4424045" cy="0"/>
          </a:xfrm>
          <a:custGeom>
            <a:avLst/>
            <a:gdLst/>
            <a:ahLst/>
            <a:cxnLst/>
            <a:rect l="l" t="t" r="r" b="b"/>
            <a:pathLst>
              <a:path w="4424045">
                <a:moveTo>
                  <a:pt x="0" y="0"/>
                </a:moveTo>
                <a:lnTo>
                  <a:pt x="4423768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15416" y="782928"/>
            <a:ext cx="502284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Aff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e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cte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d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47694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49392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086412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088109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44806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200660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56521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12375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403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10098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7623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4230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0837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7444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24050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06647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72714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38781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904849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070916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236983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44031" y="1362315"/>
            <a:ext cx="1993264" cy="920750"/>
          </a:xfrm>
          <a:custGeom>
            <a:avLst/>
            <a:gdLst/>
            <a:ahLst/>
            <a:cxnLst/>
            <a:rect l="l" t="t" r="r" b="b"/>
            <a:pathLst>
              <a:path w="1993264" h="920750">
                <a:moveTo>
                  <a:pt x="1954298" y="907060"/>
                </a:moveTo>
                <a:lnTo>
                  <a:pt x="1826884" y="907060"/>
                </a:lnTo>
                <a:lnTo>
                  <a:pt x="1909954" y="920698"/>
                </a:lnTo>
                <a:lnTo>
                  <a:pt x="1954298" y="907060"/>
                </a:lnTo>
                <a:close/>
              </a:path>
              <a:path w="1993264" h="920750">
                <a:moveTo>
                  <a:pt x="1992951" y="864322"/>
                </a:moveTo>
                <a:lnTo>
                  <a:pt x="1577820" y="864322"/>
                </a:lnTo>
                <a:lnTo>
                  <a:pt x="1660817" y="896193"/>
                </a:lnTo>
                <a:lnTo>
                  <a:pt x="1743887" y="914718"/>
                </a:lnTo>
                <a:lnTo>
                  <a:pt x="1826884" y="907060"/>
                </a:lnTo>
                <a:lnTo>
                  <a:pt x="1954298" y="907060"/>
                </a:lnTo>
                <a:lnTo>
                  <a:pt x="1992951" y="895172"/>
                </a:lnTo>
                <a:lnTo>
                  <a:pt x="1992951" y="864322"/>
                </a:lnTo>
                <a:close/>
              </a:path>
              <a:path w="1993264" h="920750">
                <a:moveTo>
                  <a:pt x="1992951" y="784096"/>
                </a:moveTo>
                <a:lnTo>
                  <a:pt x="1079545" y="784096"/>
                </a:lnTo>
                <a:lnTo>
                  <a:pt x="1162615" y="790222"/>
                </a:lnTo>
                <a:lnTo>
                  <a:pt x="1245612" y="797589"/>
                </a:lnTo>
                <a:lnTo>
                  <a:pt x="1328682" y="838795"/>
                </a:lnTo>
                <a:lnTo>
                  <a:pt x="1411680" y="869208"/>
                </a:lnTo>
                <a:lnTo>
                  <a:pt x="1494750" y="876574"/>
                </a:lnTo>
                <a:lnTo>
                  <a:pt x="1577820" y="864322"/>
                </a:lnTo>
                <a:lnTo>
                  <a:pt x="1992951" y="864322"/>
                </a:lnTo>
                <a:lnTo>
                  <a:pt x="1992951" y="784096"/>
                </a:lnTo>
                <a:close/>
              </a:path>
              <a:path w="1993264" h="920750">
                <a:moveTo>
                  <a:pt x="1577820" y="60169"/>
                </a:moveTo>
                <a:lnTo>
                  <a:pt x="1494750" y="101011"/>
                </a:lnTo>
                <a:lnTo>
                  <a:pt x="1411680" y="122672"/>
                </a:lnTo>
                <a:lnTo>
                  <a:pt x="1328682" y="124860"/>
                </a:lnTo>
                <a:lnTo>
                  <a:pt x="1245612" y="133903"/>
                </a:lnTo>
                <a:lnTo>
                  <a:pt x="1162615" y="160961"/>
                </a:lnTo>
                <a:lnTo>
                  <a:pt x="1079545" y="192760"/>
                </a:lnTo>
                <a:lnTo>
                  <a:pt x="996475" y="244542"/>
                </a:lnTo>
                <a:lnTo>
                  <a:pt x="913478" y="266786"/>
                </a:lnTo>
                <a:lnTo>
                  <a:pt x="830408" y="334686"/>
                </a:lnTo>
                <a:lnTo>
                  <a:pt x="747411" y="399888"/>
                </a:lnTo>
                <a:lnTo>
                  <a:pt x="664341" y="444377"/>
                </a:lnTo>
                <a:lnTo>
                  <a:pt x="581271" y="464433"/>
                </a:lnTo>
                <a:lnTo>
                  <a:pt x="498274" y="486678"/>
                </a:lnTo>
                <a:lnTo>
                  <a:pt x="415204" y="515705"/>
                </a:lnTo>
                <a:lnTo>
                  <a:pt x="332207" y="536053"/>
                </a:lnTo>
                <a:lnTo>
                  <a:pt x="249137" y="557714"/>
                </a:lnTo>
                <a:lnTo>
                  <a:pt x="166067" y="564205"/>
                </a:lnTo>
                <a:lnTo>
                  <a:pt x="83070" y="580906"/>
                </a:lnTo>
                <a:lnTo>
                  <a:pt x="0" y="599504"/>
                </a:lnTo>
                <a:lnTo>
                  <a:pt x="0" y="661570"/>
                </a:lnTo>
                <a:lnTo>
                  <a:pt x="83070" y="692930"/>
                </a:lnTo>
                <a:lnTo>
                  <a:pt x="166067" y="709851"/>
                </a:lnTo>
                <a:lnTo>
                  <a:pt x="249137" y="745004"/>
                </a:lnTo>
                <a:lnTo>
                  <a:pt x="332207" y="750839"/>
                </a:lnTo>
                <a:lnTo>
                  <a:pt x="415204" y="762362"/>
                </a:lnTo>
                <a:lnTo>
                  <a:pt x="498274" y="768853"/>
                </a:lnTo>
                <a:lnTo>
                  <a:pt x="581271" y="781398"/>
                </a:lnTo>
                <a:lnTo>
                  <a:pt x="664341" y="822167"/>
                </a:lnTo>
                <a:lnTo>
                  <a:pt x="747411" y="839306"/>
                </a:lnTo>
                <a:lnTo>
                  <a:pt x="830408" y="799995"/>
                </a:lnTo>
                <a:lnTo>
                  <a:pt x="913478" y="768999"/>
                </a:lnTo>
                <a:lnTo>
                  <a:pt x="1992951" y="768999"/>
                </a:lnTo>
                <a:lnTo>
                  <a:pt x="1992951" y="78037"/>
                </a:lnTo>
                <a:lnTo>
                  <a:pt x="1743887" y="78037"/>
                </a:lnTo>
                <a:lnTo>
                  <a:pt x="1660817" y="71327"/>
                </a:lnTo>
                <a:lnTo>
                  <a:pt x="1577820" y="60169"/>
                </a:lnTo>
                <a:close/>
              </a:path>
              <a:path w="1993264" h="920750">
                <a:moveTo>
                  <a:pt x="1992951" y="768999"/>
                </a:moveTo>
                <a:lnTo>
                  <a:pt x="913478" y="768999"/>
                </a:lnTo>
                <a:lnTo>
                  <a:pt x="996475" y="797443"/>
                </a:lnTo>
                <a:lnTo>
                  <a:pt x="1079545" y="784096"/>
                </a:lnTo>
                <a:lnTo>
                  <a:pt x="1992951" y="784096"/>
                </a:lnTo>
                <a:lnTo>
                  <a:pt x="1992951" y="768999"/>
                </a:lnTo>
                <a:close/>
              </a:path>
              <a:path w="1993264" h="920750">
                <a:moveTo>
                  <a:pt x="1992951" y="0"/>
                </a:moveTo>
                <a:lnTo>
                  <a:pt x="1909954" y="37122"/>
                </a:lnTo>
                <a:lnTo>
                  <a:pt x="1826884" y="45582"/>
                </a:lnTo>
                <a:lnTo>
                  <a:pt x="1743887" y="78037"/>
                </a:lnTo>
                <a:lnTo>
                  <a:pt x="1992951" y="78037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070916" y="2269376"/>
            <a:ext cx="127635" cy="13970"/>
          </a:xfrm>
          <a:custGeom>
            <a:avLst/>
            <a:gdLst/>
            <a:ahLst/>
            <a:cxnLst/>
            <a:rect l="l" t="t" r="r" b="b"/>
            <a:pathLst>
              <a:path w="127635" h="13969">
                <a:moveTo>
                  <a:pt x="127413" y="0"/>
                </a:moveTo>
                <a:lnTo>
                  <a:pt x="83069" y="1363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198330" y="2257488"/>
            <a:ext cx="38735" cy="12065"/>
          </a:xfrm>
          <a:custGeom>
            <a:avLst/>
            <a:gdLst/>
            <a:ahLst/>
            <a:cxnLst/>
            <a:rect l="l" t="t" r="r" b="b"/>
            <a:pathLst>
              <a:path w="38735" h="12064">
                <a:moveTo>
                  <a:pt x="38652" y="0"/>
                </a:moveTo>
                <a:lnTo>
                  <a:pt x="0" y="11887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821852" y="2226637"/>
            <a:ext cx="249554" cy="50800"/>
          </a:xfrm>
          <a:custGeom>
            <a:avLst/>
            <a:gdLst/>
            <a:ahLst/>
            <a:cxnLst/>
            <a:rect l="l" t="t" r="r" b="b"/>
            <a:pathLst>
              <a:path w="249555" h="50800">
                <a:moveTo>
                  <a:pt x="249064" y="42738"/>
                </a:moveTo>
                <a:lnTo>
                  <a:pt x="166067" y="50396"/>
                </a:lnTo>
                <a:lnTo>
                  <a:pt x="82996" y="3187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323578" y="2146412"/>
            <a:ext cx="498475" cy="92710"/>
          </a:xfrm>
          <a:custGeom>
            <a:avLst/>
            <a:gdLst/>
            <a:ahLst/>
            <a:cxnLst/>
            <a:rect l="l" t="t" r="r" b="b"/>
            <a:pathLst>
              <a:path w="498475" h="92710">
                <a:moveTo>
                  <a:pt x="498273" y="80225"/>
                </a:moveTo>
                <a:lnTo>
                  <a:pt x="415203" y="92478"/>
                </a:lnTo>
                <a:lnTo>
                  <a:pt x="332133" y="85112"/>
                </a:lnTo>
                <a:lnTo>
                  <a:pt x="249136" y="54699"/>
                </a:lnTo>
                <a:lnTo>
                  <a:pt x="166066" y="13492"/>
                </a:lnTo>
                <a:lnTo>
                  <a:pt x="83069" y="612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4031" y="1961820"/>
            <a:ext cx="913765" cy="240029"/>
          </a:xfrm>
          <a:custGeom>
            <a:avLst/>
            <a:gdLst/>
            <a:ahLst/>
            <a:cxnLst/>
            <a:rect l="l" t="t" r="r" b="b"/>
            <a:pathLst>
              <a:path w="913765" h="240030">
                <a:moveTo>
                  <a:pt x="913478" y="169494"/>
                </a:moveTo>
                <a:lnTo>
                  <a:pt x="830408" y="200491"/>
                </a:lnTo>
                <a:lnTo>
                  <a:pt x="747411" y="239801"/>
                </a:lnTo>
                <a:lnTo>
                  <a:pt x="664341" y="222662"/>
                </a:lnTo>
                <a:lnTo>
                  <a:pt x="581271" y="181893"/>
                </a:lnTo>
                <a:lnTo>
                  <a:pt x="498274" y="169349"/>
                </a:lnTo>
                <a:lnTo>
                  <a:pt x="415204" y="162858"/>
                </a:lnTo>
                <a:lnTo>
                  <a:pt x="332207" y="151334"/>
                </a:lnTo>
                <a:lnTo>
                  <a:pt x="249137" y="145500"/>
                </a:lnTo>
                <a:lnTo>
                  <a:pt x="166067" y="110346"/>
                </a:lnTo>
                <a:lnTo>
                  <a:pt x="83070" y="93426"/>
                </a:lnTo>
                <a:lnTo>
                  <a:pt x="0" y="6206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157510" y="2131315"/>
            <a:ext cx="166370" cy="28575"/>
          </a:xfrm>
          <a:custGeom>
            <a:avLst/>
            <a:gdLst/>
            <a:ahLst/>
            <a:cxnLst/>
            <a:rect l="l" t="t" r="r" b="b"/>
            <a:pathLst>
              <a:path w="166369" h="28575">
                <a:moveTo>
                  <a:pt x="166067" y="15097"/>
                </a:moveTo>
                <a:lnTo>
                  <a:pt x="82996" y="2844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4031" y="1539468"/>
            <a:ext cx="1993264" cy="575310"/>
          </a:xfrm>
          <a:custGeom>
            <a:avLst/>
            <a:gdLst/>
            <a:ahLst/>
            <a:cxnLst/>
            <a:rect l="l" t="t" r="r" b="b"/>
            <a:pathLst>
              <a:path w="1993264" h="575310">
                <a:moveTo>
                  <a:pt x="820732" y="535907"/>
                </a:moveTo>
                <a:lnTo>
                  <a:pt x="498274" y="535907"/>
                </a:lnTo>
                <a:lnTo>
                  <a:pt x="581271" y="541523"/>
                </a:lnTo>
                <a:lnTo>
                  <a:pt x="664341" y="570185"/>
                </a:lnTo>
                <a:lnTo>
                  <a:pt x="747411" y="575145"/>
                </a:lnTo>
                <a:lnTo>
                  <a:pt x="820732" y="535907"/>
                </a:lnTo>
                <a:close/>
              </a:path>
              <a:path w="1993264" h="575310">
                <a:moveTo>
                  <a:pt x="1992951" y="527957"/>
                </a:moveTo>
                <a:lnTo>
                  <a:pt x="1577820" y="527957"/>
                </a:lnTo>
                <a:lnTo>
                  <a:pt x="1660817" y="555745"/>
                </a:lnTo>
                <a:lnTo>
                  <a:pt x="1743887" y="572009"/>
                </a:lnTo>
                <a:lnTo>
                  <a:pt x="1826884" y="559391"/>
                </a:lnTo>
                <a:lnTo>
                  <a:pt x="1937620" y="559391"/>
                </a:lnTo>
                <a:lnTo>
                  <a:pt x="1992951" y="540866"/>
                </a:lnTo>
                <a:lnTo>
                  <a:pt x="1992951" y="527957"/>
                </a:lnTo>
                <a:close/>
              </a:path>
              <a:path w="1993264" h="575310">
                <a:moveTo>
                  <a:pt x="1937620" y="559391"/>
                </a:moveTo>
                <a:lnTo>
                  <a:pt x="1826884" y="559391"/>
                </a:lnTo>
                <a:lnTo>
                  <a:pt x="1909954" y="568654"/>
                </a:lnTo>
                <a:lnTo>
                  <a:pt x="1937620" y="559391"/>
                </a:lnTo>
                <a:close/>
              </a:path>
              <a:path w="1993264" h="575310">
                <a:moveTo>
                  <a:pt x="1992951" y="488501"/>
                </a:moveTo>
                <a:lnTo>
                  <a:pt x="1162615" y="488501"/>
                </a:lnTo>
                <a:lnTo>
                  <a:pt x="1245612" y="489084"/>
                </a:lnTo>
                <a:lnTo>
                  <a:pt x="1328682" y="520299"/>
                </a:lnTo>
                <a:lnTo>
                  <a:pt x="1411680" y="544294"/>
                </a:lnTo>
                <a:lnTo>
                  <a:pt x="1494750" y="545899"/>
                </a:lnTo>
                <a:lnTo>
                  <a:pt x="1577820" y="527957"/>
                </a:lnTo>
                <a:lnTo>
                  <a:pt x="1992951" y="527957"/>
                </a:lnTo>
                <a:lnTo>
                  <a:pt x="1992951" y="488501"/>
                </a:lnTo>
                <a:close/>
              </a:path>
              <a:path w="1993264" h="575310">
                <a:moveTo>
                  <a:pt x="166067" y="415860"/>
                </a:moveTo>
                <a:lnTo>
                  <a:pt x="83070" y="425925"/>
                </a:lnTo>
                <a:lnTo>
                  <a:pt x="0" y="434677"/>
                </a:lnTo>
                <a:lnTo>
                  <a:pt x="0" y="472091"/>
                </a:lnTo>
                <a:lnTo>
                  <a:pt x="83070" y="493606"/>
                </a:lnTo>
                <a:lnTo>
                  <a:pt x="166067" y="503890"/>
                </a:lnTo>
                <a:lnTo>
                  <a:pt x="249137" y="530729"/>
                </a:lnTo>
                <a:lnTo>
                  <a:pt x="332207" y="531166"/>
                </a:lnTo>
                <a:lnTo>
                  <a:pt x="415204" y="536345"/>
                </a:lnTo>
                <a:lnTo>
                  <a:pt x="820732" y="535907"/>
                </a:lnTo>
                <a:lnTo>
                  <a:pt x="830408" y="530729"/>
                </a:lnTo>
                <a:lnTo>
                  <a:pt x="913478" y="492439"/>
                </a:lnTo>
                <a:lnTo>
                  <a:pt x="1069415" y="492439"/>
                </a:lnTo>
                <a:lnTo>
                  <a:pt x="1079545" y="489887"/>
                </a:lnTo>
                <a:lnTo>
                  <a:pt x="1162615" y="488501"/>
                </a:lnTo>
                <a:lnTo>
                  <a:pt x="1992951" y="488501"/>
                </a:lnTo>
                <a:lnTo>
                  <a:pt x="1992951" y="417611"/>
                </a:lnTo>
                <a:lnTo>
                  <a:pt x="249137" y="417611"/>
                </a:lnTo>
                <a:lnTo>
                  <a:pt x="166067" y="415860"/>
                </a:lnTo>
                <a:close/>
              </a:path>
              <a:path w="1993264" h="575310">
                <a:moveTo>
                  <a:pt x="1069415" y="492439"/>
                </a:moveTo>
                <a:lnTo>
                  <a:pt x="913478" y="492439"/>
                </a:lnTo>
                <a:lnTo>
                  <a:pt x="996475" y="510818"/>
                </a:lnTo>
                <a:lnTo>
                  <a:pt x="1069415" y="492439"/>
                </a:lnTo>
                <a:close/>
              </a:path>
              <a:path w="1993264" h="575310">
                <a:moveTo>
                  <a:pt x="1245612" y="88175"/>
                </a:moveTo>
                <a:lnTo>
                  <a:pt x="1162615" y="108377"/>
                </a:lnTo>
                <a:lnTo>
                  <a:pt x="1079545" y="132664"/>
                </a:lnTo>
                <a:lnTo>
                  <a:pt x="996475" y="176788"/>
                </a:lnTo>
                <a:lnTo>
                  <a:pt x="913478" y="189040"/>
                </a:lnTo>
                <a:lnTo>
                  <a:pt x="747411" y="309671"/>
                </a:lnTo>
                <a:lnTo>
                  <a:pt x="664341" y="342053"/>
                </a:lnTo>
                <a:lnTo>
                  <a:pt x="581271" y="350002"/>
                </a:lnTo>
                <a:lnTo>
                  <a:pt x="498274" y="365391"/>
                </a:lnTo>
                <a:lnTo>
                  <a:pt x="415204" y="387344"/>
                </a:lnTo>
                <a:lnTo>
                  <a:pt x="332207" y="401420"/>
                </a:lnTo>
                <a:lnTo>
                  <a:pt x="249137" y="417611"/>
                </a:lnTo>
                <a:lnTo>
                  <a:pt x="1992951" y="417611"/>
                </a:lnTo>
                <a:lnTo>
                  <a:pt x="1992951" y="93280"/>
                </a:lnTo>
                <a:lnTo>
                  <a:pt x="1411680" y="93280"/>
                </a:lnTo>
                <a:lnTo>
                  <a:pt x="1328682" y="88977"/>
                </a:lnTo>
                <a:lnTo>
                  <a:pt x="1245612" y="88175"/>
                </a:lnTo>
                <a:close/>
              </a:path>
              <a:path w="1993264" h="575310">
                <a:moveTo>
                  <a:pt x="1577820" y="42154"/>
                </a:moveTo>
                <a:lnTo>
                  <a:pt x="1494750" y="77381"/>
                </a:lnTo>
                <a:lnTo>
                  <a:pt x="1411680" y="93280"/>
                </a:lnTo>
                <a:lnTo>
                  <a:pt x="1992951" y="93280"/>
                </a:lnTo>
                <a:lnTo>
                  <a:pt x="1992951" y="66441"/>
                </a:lnTo>
                <a:lnTo>
                  <a:pt x="1743887" y="66441"/>
                </a:lnTo>
                <a:lnTo>
                  <a:pt x="1660817" y="57470"/>
                </a:lnTo>
                <a:lnTo>
                  <a:pt x="1577820" y="42154"/>
                </a:lnTo>
                <a:close/>
              </a:path>
              <a:path w="1993264" h="575310">
                <a:moveTo>
                  <a:pt x="1992951" y="0"/>
                </a:moveTo>
                <a:lnTo>
                  <a:pt x="1909954" y="34861"/>
                </a:lnTo>
                <a:lnTo>
                  <a:pt x="1826884" y="38945"/>
                </a:lnTo>
                <a:lnTo>
                  <a:pt x="1743887" y="66441"/>
                </a:lnTo>
                <a:lnTo>
                  <a:pt x="1992951" y="66441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742307" y="2075376"/>
            <a:ext cx="322580" cy="39370"/>
          </a:xfrm>
          <a:custGeom>
            <a:avLst/>
            <a:gdLst/>
            <a:ahLst/>
            <a:cxnLst/>
            <a:rect l="l" t="t" r="r" b="b"/>
            <a:pathLst>
              <a:path w="322580" h="39369">
                <a:moveTo>
                  <a:pt x="322457" y="0"/>
                </a:moveTo>
                <a:lnTo>
                  <a:pt x="249136" y="39237"/>
                </a:lnTo>
                <a:lnTo>
                  <a:pt x="166066" y="34278"/>
                </a:lnTo>
                <a:lnTo>
                  <a:pt x="82996" y="561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181651" y="2080335"/>
            <a:ext cx="55880" cy="19050"/>
          </a:xfrm>
          <a:custGeom>
            <a:avLst/>
            <a:gdLst/>
            <a:ahLst/>
            <a:cxnLst/>
            <a:rect l="l" t="t" r="r" b="b"/>
            <a:pathLst>
              <a:path w="55880" h="19050">
                <a:moveTo>
                  <a:pt x="55331" y="0"/>
                </a:moveTo>
                <a:lnTo>
                  <a:pt x="0" y="18524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821852" y="2067426"/>
            <a:ext cx="249554" cy="44450"/>
          </a:xfrm>
          <a:custGeom>
            <a:avLst/>
            <a:gdLst/>
            <a:ahLst/>
            <a:cxnLst/>
            <a:rect l="l" t="t" r="r" b="b"/>
            <a:pathLst>
              <a:path w="249555" h="44450">
                <a:moveTo>
                  <a:pt x="249064" y="31433"/>
                </a:moveTo>
                <a:lnTo>
                  <a:pt x="166066" y="44051"/>
                </a:lnTo>
                <a:lnTo>
                  <a:pt x="82996" y="27787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070916" y="2098860"/>
            <a:ext cx="111125" cy="9525"/>
          </a:xfrm>
          <a:custGeom>
            <a:avLst/>
            <a:gdLst/>
            <a:ahLst/>
            <a:cxnLst/>
            <a:rect l="l" t="t" r="r" b="b"/>
            <a:pathLst>
              <a:path w="111125" h="9525">
                <a:moveTo>
                  <a:pt x="110735" y="0"/>
                </a:moveTo>
                <a:lnTo>
                  <a:pt x="83069" y="926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406655" y="2027970"/>
            <a:ext cx="415290" cy="57785"/>
          </a:xfrm>
          <a:custGeom>
            <a:avLst/>
            <a:gdLst/>
            <a:ahLst/>
            <a:cxnLst/>
            <a:rect l="l" t="t" r="r" b="b"/>
            <a:pathLst>
              <a:path w="415289" h="57785">
                <a:moveTo>
                  <a:pt x="415196" y="39456"/>
                </a:moveTo>
                <a:lnTo>
                  <a:pt x="332126" y="57397"/>
                </a:lnTo>
                <a:lnTo>
                  <a:pt x="249056" y="55793"/>
                </a:lnTo>
                <a:lnTo>
                  <a:pt x="166058" y="31798"/>
                </a:lnTo>
                <a:lnTo>
                  <a:pt x="82988" y="58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313446" y="2027970"/>
            <a:ext cx="93345" cy="4445"/>
          </a:xfrm>
          <a:custGeom>
            <a:avLst/>
            <a:gdLst/>
            <a:ahLst/>
            <a:cxnLst/>
            <a:rect l="l" t="t" r="r" b="b"/>
            <a:pathLst>
              <a:path w="93344" h="4444">
                <a:moveTo>
                  <a:pt x="93208" y="0"/>
                </a:moveTo>
                <a:lnTo>
                  <a:pt x="10130" y="1385"/>
                </a:lnTo>
                <a:lnTo>
                  <a:pt x="0" y="3938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064764" y="2031908"/>
            <a:ext cx="93345" cy="43815"/>
          </a:xfrm>
          <a:custGeom>
            <a:avLst/>
            <a:gdLst/>
            <a:ahLst/>
            <a:cxnLst/>
            <a:rect l="l" t="t" r="r" b="b"/>
            <a:pathLst>
              <a:path w="93344" h="43814">
                <a:moveTo>
                  <a:pt x="92746" y="0"/>
                </a:moveTo>
                <a:lnTo>
                  <a:pt x="9676" y="38289"/>
                </a:lnTo>
                <a:lnTo>
                  <a:pt x="0" y="43467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44031" y="1974145"/>
            <a:ext cx="503555" cy="102235"/>
          </a:xfrm>
          <a:custGeom>
            <a:avLst/>
            <a:gdLst/>
            <a:ahLst/>
            <a:cxnLst/>
            <a:rect l="l" t="t" r="r" b="b"/>
            <a:pathLst>
              <a:path w="503555" h="102235">
                <a:moveTo>
                  <a:pt x="503336" y="101572"/>
                </a:moveTo>
                <a:lnTo>
                  <a:pt x="498274" y="101230"/>
                </a:lnTo>
                <a:lnTo>
                  <a:pt x="415204" y="101667"/>
                </a:lnTo>
                <a:lnTo>
                  <a:pt x="332207" y="96489"/>
                </a:lnTo>
                <a:lnTo>
                  <a:pt x="249137" y="96051"/>
                </a:lnTo>
                <a:lnTo>
                  <a:pt x="166067" y="69212"/>
                </a:lnTo>
                <a:lnTo>
                  <a:pt x="83070" y="58929"/>
                </a:lnTo>
                <a:lnTo>
                  <a:pt x="0" y="3741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157510" y="2031908"/>
            <a:ext cx="156210" cy="18415"/>
          </a:xfrm>
          <a:custGeom>
            <a:avLst/>
            <a:gdLst/>
            <a:ahLst/>
            <a:cxnLst/>
            <a:rect l="l" t="t" r="r" b="b"/>
            <a:pathLst>
              <a:path w="156209" h="18414">
                <a:moveTo>
                  <a:pt x="155936" y="0"/>
                </a:moveTo>
                <a:lnTo>
                  <a:pt x="82996" y="1837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91456" y="1728518"/>
            <a:ext cx="166370" cy="120650"/>
          </a:xfrm>
          <a:custGeom>
            <a:avLst/>
            <a:gdLst/>
            <a:ahLst/>
            <a:cxnLst/>
            <a:rect l="l" t="t" r="r" b="b"/>
            <a:pathLst>
              <a:path w="166369" h="120650">
                <a:moveTo>
                  <a:pt x="0" y="120611"/>
                </a:moveTo>
                <a:lnTo>
                  <a:pt x="82984" y="60524"/>
                </a:lnTo>
                <a:lnTo>
                  <a:pt x="166041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41485" y="2006673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44031" y="1809974"/>
            <a:ext cx="1993264" cy="203835"/>
          </a:xfrm>
          <a:custGeom>
            <a:avLst/>
            <a:gdLst/>
            <a:ahLst/>
            <a:cxnLst/>
            <a:rect l="l" t="t" r="r" b="b"/>
            <a:pathLst>
              <a:path w="1993264" h="203835">
                <a:moveTo>
                  <a:pt x="0" y="182914"/>
                </a:moveTo>
                <a:lnTo>
                  <a:pt x="82997" y="189259"/>
                </a:lnTo>
                <a:lnTo>
                  <a:pt x="166067" y="189405"/>
                </a:lnTo>
                <a:lnTo>
                  <a:pt x="249137" y="203700"/>
                </a:lnTo>
                <a:lnTo>
                  <a:pt x="332134" y="195823"/>
                </a:lnTo>
                <a:lnTo>
                  <a:pt x="415204" y="191374"/>
                </a:lnTo>
                <a:lnTo>
                  <a:pt x="498201" y="180143"/>
                </a:lnTo>
                <a:lnTo>
                  <a:pt x="581271" y="175256"/>
                </a:lnTo>
                <a:lnTo>
                  <a:pt x="664268" y="185685"/>
                </a:lnTo>
                <a:lnTo>
                  <a:pt x="747338" y="171974"/>
                </a:lnTo>
                <a:lnTo>
                  <a:pt x="830408" y="119682"/>
                </a:lnTo>
                <a:lnTo>
                  <a:pt x="913405" y="70233"/>
                </a:lnTo>
                <a:lnTo>
                  <a:pt x="996475" y="73370"/>
                </a:lnTo>
                <a:lnTo>
                  <a:pt x="1079472" y="40842"/>
                </a:lnTo>
                <a:lnTo>
                  <a:pt x="1162542" y="28006"/>
                </a:lnTo>
                <a:lnTo>
                  <a:pt x="1245612" y="18160"/>
                </a:lnTo>
                <a:lnTo>
                  <a:pt x="1328609" y="34205"/>
                </a:lnTo>
                <a:lnTo>
                  <a:pt x="1411679" y="48281"/>
                </a:lnTo>
                <a:lnTo>
                  <a:pt x="1494677" y="41206"/>
                </a:lnTo>
                <a:lnTo>
                  <a:pt x="1577747" y="14586"/>
                </a:lnTo>
                <a:lnTo>
                  <a:pt x="1660817" y="36101"/>
                </a:lnTo>
                <a:lnTo>
                  <a:pt x="1743814" y="48718"/>
                </a:lnTo>
                <a:lnTo>
                  <a:pt x="1826884" y="28735"/>
                </a:lnTo>
                <a:lnTo>
                  <a:pt x="1909881" y="31288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35200" y="198405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18197" y="199040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01267" y="199054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84337" y="200484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67334" y="199696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50404" y="199251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33401" y="198128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16471" y="19764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99468" y="198682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82538" y="197311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065608" y="192082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148606" y="187137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231676" y="187451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314673" y="184198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397743" y="182914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480813" y="181930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563810" y="183534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646880" y="184942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729877" y="18423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812947" y="181572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896017" y="183724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979014" y="184986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062084" y="182987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145081" y="183243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228151" y="180114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06690" y="1086412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83133" y="2448060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 txBox="1"/>
          <p:nvPr/>
        </p:nvSpPr>
        <p:spPr>
          <a:xfrm>
            <a:off x="100736" y="2404457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183133" y="2006600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 txBox="1"/>
          <p:nvPr/>
        </p:nvSpPr>
        <p:spPr>
          <a:xfrm>
            <a:off x="53622" y="1978907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183133" y="1565213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100736" y="1530094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183133" y="1123753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53622" y="1096060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206690" y="248540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4403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10098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57623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74230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0837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074440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24050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406647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216349" y="2493925"/>
            <a:ext cx="123317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</a:t>
            </a:r>
            <a:r>
              <a:rPr sz="350" spc="15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1572714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738781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904849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070916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236983" y="2485402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1530050" y="2493925"/>
            <a:ext cx="74993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16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18  20  22</a:t>
            </a:r>
            <a:r>
              <a:rPr sz="350" spc="17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030541" y="986922"/>
            <a:ext cx="419734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0" dirty="0">
                <a:latin typeface="Tahoma"/>
                <a:cs typeface="Tahoma"/>
              </a:rPr>
              <a:t>TotalAffected</a:t>
            </a:r>
            <a:endParaRPr sz="450">
              <a:latin typeface="Tahoma"/>
              <a:cs typeface="Tahoma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2919336" y="782928"/>
            <a:ext cx="116014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Only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climate</a:t>
            </a:r>
            <a:r>
              <a:rPr sz="1100" spc="-1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events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2332824" y="979505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0"/>
                </a:moveTo>
                <a:lnTo>
                  <a:pt x="0" y="1696650"/>
                </a:ln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334522" y="2674459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334522" y="980570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539515" y="1117590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541212" y="1119288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539515" y="239828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539515" y="2149584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539515" y="1900885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539515" y="165225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539515" y="140355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539515" y="115493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57685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74292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90906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307513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3241198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3407265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573332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739472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90553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07160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23767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40374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569808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576856" y="1169226"/>
            <a:ext cx="1993264" cy="1310640"/>
          </a:xfrm>
          <a:custGeom>
            <a:avLst/>
            <a:gdLst/>
            <a:ahLst/>
            <a:cxnLst/>
            <a:rect l="l" t="t" r="r" b="b"/>
            <a:pathLst>
              <a:path w="1993264" h="1310639">
                <a:moveTo>
                  <a:pt x="1866927" y="1284558"/>
                </a:moveTo>
                <a:lnTo>
                  <a:pt x="1660817" y="1284558"/>
                </a:lnTo>
                <a:lnTo>
                  <a:pt x="1826884" y="1310012"/>
                </a:lnTo>
                <a:lnTo>
                  <a:pt x="1866927" y="1284558"/>
                </a:lnTo>
                <a:close/>
              </a:path>
              <a:path w="1993264" h="1310639">
                <a:moveTo>
                  <a:pt x="1967724" y="1235329"/>
                </a:moveTo>
                <a:lnTo>
                  <a:pt x="1411680" y="1235329"/>
                </a:lnTo>
                <a:lnTo>
                  <a:pt x="1494750" y="1278943"/>
                </a:lnTo>
                <a:lnTo>
                  <a:pt x="1577820" y="1306292"/>
                </a:lnTo>
                <a:lnTo>
                  <a:pt x="1660817" y="1284558"/>
                </a:lnTo>
                <a:lnTo>
                  <a:pt x="1866927" y="1284558"/>
                </a:lnTo>
                <a:lnTo>
                  <a:pt x="1909954" y="1257209"/>
                </a:lnTo>
                <a:lnTo>
                  <a:pt x="1967724" y="1235329"/>
                </a:lnTo>
                <a:close/>
              </a:path>
              <a:path w="1993264" h="1310639">
                <a:moveTo>
                  <a:pt x="1985826" y="1228473"/>
                </a:moveTo>
                <a:lnTo>
                  <a:pt x="913478" y="1228473"/>
                </a:lnTo>
                <a:lnTo>
                  <a:pt x="996475" y="1233724"/>
                </a:lnTo>
                <a:lnTo>
                  <a:pt x="1079545" y="1259178"/>
                </a:lnTo>
                <a:lnTo>
                  <a:pt x="1162615" y="1290101"/>
                </a:lnTo>
                <a:lnTo>
                  <a:pt x="1245612" y="1282808"/>
                </a:lnTo>
                <a:lnTo>
                  <a:pt x="1328682" y="1277484"/>
                </a:lnTo>
                <a:lnTo>
                  <a:pt x="1411680" y="1235329"/>
                </a:lnTo>
                <a:lnTo>
                  <a:pt x="1967724" y="1235329"/>
                </a:lnTo>
                <a:lnTo>
                  <a:pt x="1985826" y="1228473"/>
                </a:lnTo>
                <a:close/>
              </a:path>
              <a:path w="1993264" h="1310639">
                <a:moveTo>
                  <a:pt x="1992951" y="1113313"/>
                </a:moveTo>
                <a:lnTo>
                  <a:pt x="664341" y="1113313"/>
                </a:lnTo>
                <a:lnTo>
                  <a:pt x="747411" y="1150800"/>
                </a:lnTo>
                <a:lnTo>
                  <a:pt x="830408" y="1240288"/>
                </a:lnTo>
                <a:lnTo>
                  <a:pt x="913478" y="1228473"/>
                </a:lnTo>
                <a:lnTo>
                  <a:pt x="1985826" y="1228473"/>
                </a:lnTo>
                <a:lnTo>
                  <a:pt x="1992951" y="1225775"/>
                </a:lnTo>
                <a:lnTo>
                  <a:pt x="1992951" y="1113313"/>
                </a:lnTo>
                <a:close/>
              </a:path>
              <a:path w="1993264" h="1310639">
                <a:moveTo>
                  <a:pt x="616345" y="1130379"/>
                </a:moveTo>
                <a:lnTo>
                  <a:pt x="166067" y="1130379"/>
                </a:lnTo>
                <a:lnTo>
                  <a:pt x="249137" y="1148831"/>
                </a:lnTo>
                <a:lnTo>
                  <a:pt x="332207" y="1212574"/>
                </a:lnTo>
                <a:lnTo>
                  <a:pt x="415204" y="1205354"/>
                </a:lnTo>
                <a:lnTo>
                  <a:pt x="498274" y="1187996"/>
                </a:lnTo>
                <a:lnTo>
                  <a:pt x="581271" y="1142851"/>
                </a:lnTo>
                <a:lnTo>
                  <a:pt x="616345" y="1130379"/>
                </a:lnTo>
                <a:close/>
              </a:path>
              <a:path w="1993264" h="1310639">
                <a:moveTo>
                  <a:pt x="913478" y="393324"/>
                </a:moveTo>
                <a:lnTo>
                  <a:pt x="830408" y="404993"/>
                </a:lnTo>
                <a:lnTo>
                  <a:pt x="747411" y="441897"/>
                </a:lnTo>
                <a:lnTo>
                  <a:pt x="664341" y="487553"/>
                </a:lnTo>
                <a:lnTo>
                  <a:pt x="581271" y="627145"/>
                </a:lnTo>
                <a:lnTo>
                  <a:pt x="498274" y="725167"/>
                </a:lnTo>
                <a:lnTo>
                  <a:pt x="415204" y="774469"/>
                </a:lnTo>
                <a:lnTo>
                  <a:pt x="332207" y="862790"/>
                </a:lnTo>
                <a:lnTo>
                  <a:pt x="249137" y="875262"/>
                </a:lnTo>
                <a:lnTo>
                  <a:pt x="166067" y="896339"/>
                </a:lnTo>
                <a:lnTo>
                  <a:pt x="83070" y="926241"/>
                </a:lnTo>
                <a:lnTo>
                  <a:pt x="0" y="933899"/>
                </a:lnTo>
                <a:lnTo>
                  <a:pt x="0" y="1173336"/>
                </a:lnTo>
                <a:lnTo>
                  <a:pt x="83070" y="1144893"/>
                </a:lnTo>
                <a:lnTo>
                  <a:pt x="166067" y="1130379"/>
                </a:lnTo>
                <a:lnTo>
                  <a:pt x="616345" y="1130379"/>
                </a:lnTo>
                <a:lnTo>
                  <a:pt x="664341" y="1113313"/>
                </a:lnTo>
                <a:lnTo>
                  <a:pt x="1992951" y="1113313"/>
                </a:lnTo>
                <a:lnTo>
                  <a:pt x="1992951" y="485000"/>
                </a:lnTo>
                <a:lnTo>
                  <a:pt x="1079545" y="485000"/>
                </a:lnTo>
                <a:lnTo>
                  <a:pt x="996475" y="421330"/>
                </a:lnTo>
                <a:lnTo>
                  <a:pt x="913478" y="393324"/>
                </a:lnTo>
                <a:close/>
              </a:path>
              <a:path w="1993264" h="1310639">
                <a:moveTo>
                  <a:pt x="1411680" y="237103"/>
                </a:moveTo>
                <a:lnTo>
                  <a:pt x="1328682" y="291000"/>
                </a:lnTo>
                <a:lnTo>
                  <a:pt x="1245612" y="337895"/>
                </a:lnTo>
                <a:lnTo>
                  <a:pt x="1162615" y="458088"/>
                </a:lnTo>
                <a:lnTo>
                  <a:pt x="1079545" y="485000"/>
                </a:lnTo>
                <a:lnTo>
                  <a:pt x="1992951" y="485000"/>
                </a:lnTo>
                <a:lnTo>
                  <a:pt x="1992951" y="358098"/>
                </a:lnTo>
                <a:lnTo>
                  <a:pt x="1494750" y="358098"/>
                </a:lnTo>
                <a:lnTo>
                  <a:pt x="1411680" y="237103"/>
                </a:lnTo>
                <a:close/>
              </a:path>
              <a:path w="1993264" h="1310639">
                <a:moveTo>
                  <a:pt x="1992951" y="0"/>
                </a:moveTo>
                <a:lnTo>
                  <a:pt x="1909954" y="55355"/>
                </a:lnTo>
                <a:lnTo>
                  <a:pt x="1826884" y="125516"/>
                </a:lnTo>
                <a:lnTo>
                  <a:pt x="1743887" y="182549"/>
                </a:lnTo>
                <a:lnTo>
                  <a:pt x="1660817" y="256868"/>
                </a:lnTo>
                <a:lnTo>
                  <a:pt x="1577820" y="346866"/>
                </a:lnTo>
                <a:lnTo>
                  <a:pt x="1494750" y="358098"/>
                </a:lnTo>
                <a:lnTo>
                  <a:pt x="1992951" y="358098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237673" y="2453785"/>
            <a:ext cx="166370" cy="26034"/>
          </a:xfrm>
          <a:custGeom>
            <a:avLst/>
            <a:gdLst/>
            <a:ahLst/>
            <a:cxnLst/>
            <a:rect l="l" t="t" r="r" b="b"/>
            <a:pathLst>
              <a:path w="166370" h="26035">
                <a:moveTo>
                  <a:pt x="166066" y="25453"/>
                </a:moveTo>
                <a:lnTo>
                  <a:pt x="83070" y="1239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3988536" y="2404556"/>
            <a:ext cx="166370" cy="71120"/>
          </a:xfrm>
          <a:custGeom>
            <a:avLst/>
            <a:gdLst/>
            <a:ahLst/>
            <a:cxnLst/>
            <a:rect l="l" t="t" r="r" b="b"/>
            <a:pathLst>
              <a:path w="166370" h="71119">
                <a:moveTo>
                  <a:pt x="166140" y="70963"/>
                </a:moveTo>
                <a:lnTo>
                  <a:pt x="83070" y="4361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3490335" y="2397700"/>
            <a:ext cx="249554" cy="62230"/>
          </a:xfrm>
          <a:custGeom>
            <a:avLst/>
            <a:gdLst/>
            <a:ahLst/>
            <a:cxnLst/>
            <a:rect l="l" t="t" r="r" b="b"/>
            <a:pathLst>
              <a:path w="249554" h="62230">
                <a:moveTo>
                  <a:pt x="249137" y="61627"/>
                </a:moveTo>
                <a:lnTo>
                  <a:pt x="166067" y="30704"/>
                </a:lnTo>
                <a:lnTo>
                  <a:pt x="82997" y="525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3241198" y="2282540"/>
            <a:ext cx="166370" cy="127000"/>
          </a:xfrm>
          <a:custGeom>
            <a:avLst/>
            <a:gdLst/>
            <a:ahLst/>
            <a:cxnLst/>
            <a:rect l="l" t="t" r="r" b="b"/>
            <a:pathLst>
              <a:path w="166370" h="127000">
                <a:moveTo>
                  <a:pt x="166067" y="126975"/>
                </a:moveTo>
                <a:lnTo>
                  <a:pt x="83070" y="37487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742923" y="2299606"/>
            <a:ext cx="166370" cy="82550"/>
          </a:xfrm>
          <a:custGeom>
            <a:avLst/>
            <a:gdLst/>
            <a:ahLst/>
            <a:cxnLst/>
            <a:rect l="l" t="t" r="r" b="b"/>
            <a:pathLst>
              <a:path w="166369" h="82550">
                <a:moveTo>
                  <a:pt x="166140" y="82194"/>
                </a:moveTo>
                <a:lnTo>
                  <a:pt x="83070" y="18451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576856" y="1574220"/>
            <a:ext cx="830580" cy="528955"/>
          </a:xfrm>
          <a:custGeom>
            <a:avLst/>
            <a:gdLst/>
            <a:ahLst/>
            <a:cxnLst/>
            <a:rect l="l" t="t" r="r" b="b"/>
            <a:pathLst>
              <a:path w="830579" h="528955">
                <a:moveTo>
                  <a:pt x="0" y="528905"/>
                </a:moveTo>
                <a:lnTo>
                  <a:pt x="83070" y="521248"/>
                </a:lnTo>
                <a:lnTo>
                  <a:pt x="166067" y="491345"/>
                </a:lnTo>
                <a:lnTo>
                  <a:pt x="249137" y="470268"/>
                </a:lnTo>
                <a:lnTo>
                  <a:pt x="332207" y="457796"/>
                </a:lnTo>
                <a:lnTo>
                  <a:pt x="415204" y="369475"/>
                </a:lnTo>
                <a:lnTo>
                  <a:pt x="498274" y="320173"/>
                </a:lnTo>
                <a:lnTo>
                  <a:pt x="581271" y="222152"/>
                </a:lnTo>
                <a:lnTo>
                  <a:pt x="664341" y="82559"/>
                </a:lnTo>
                <a:lnTo>
                  <a:pt x="747411" y="36903"/>
                </a:lnTo>
                <a:lnTo>
                  <a:pt x="830408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576856" y="2103126"/>
            <a:ext cx="0" cy="240029"/>
          </a:xfrm>
          <a:custGeom>
            <a:avLst/>
            <a:gdLst/>
            <a:ahLst/>
            <a:cxnLst/>
            <a:rect l="l" t="t" r="r" b="b"/>
            <a:pathLst>
              <a:path h="240030">
                <a:moveTo>
                  <a:pt x="0" y="239437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3656402" y="1406330"/>
            <a:ext cx="332740" cy="248285"/>
          </a:xfrm>
          <a:custGeom>
            <a:avLst/>
            <a:gdLst/>
            <a:ahLst/>
            <a:cxnLst/>
            <a:rect l="l" t="t" r="r" b="b"/>
            <a:pathLst>
              <a:path w="332739" h="248285">
                <a:moveTo>
                  <a:pt x="0" y="247897"/>
                </a:moveTo>
                <a:lnTo>
                  <a:pt x="83070" y="220985"/>
                </a:lnTo>
                <a:lnTo>
                  <a:pt x="166067" y="100792"/>
                </a:lnTo>
                <a:lnTo>
                  <a:pt x="249137" y="53896"/>
                </a:lnTo>
                <a:lnTo>
                  <a:pt x="332134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4154676" y="1169227"/>
            <a:ext cx="415290" cy="347345"/>
          </a:xfrm>
          <a:custGeom>
            <a:avLst/>
            <a:gdLst/>
            <a:ahLst/>
            <a:cxnLst/>
            <a:rect l="l" t="t" r="r" b="b"/>
            <a:pathLst>
              <a:path w="415289" h="347344">
                <a:moveTo>
                  <a:pt x="0" y="346866"/>
                </a:moveTo>
                <a:lnTo>
                  <a:pt x="82997" y="256867"/>
                </a:lnTo>
                <a:lnTo>
                  <a:pt x="166067" y="182549"/>
                </a:lnTo>
                <a:lnTo>
                  <a:pt x="249064" y="125516"/>
                </a:lnTo>
                <a:lnTo>
                  <a:pt x="332134" y="55355"/>
                </a:lnTo>
                <a:lnTo>
                  <a:pt x="415131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576856" y="1411873"/>
            <a:ext cx="1993264" cy="901065"/>
          </a:xfrm>
          <a:custGeom>
            <a:avLst/>
            <a:gdLst/>
            <a:ahLst/>
            <a:cxnLst/>
            <a:rect l="l" t="t" r="r" b="b"/>
            <a:pathLst>
              <a:path w="1993264" h="901064">
                <a:moveTo>
                  <a:pt x="516657" y="841421"/>
                </a:moveTo>
                <a:lnTo>
                  <a:pt x="166067" y="841421"/>
                </a:lnTo>
                <a:lnTo>
                  <a:pt x="249137" y="851996"/>
                </a:lnTo>
                <a:lnTo>
                  <a:pt x="332207" y="900642"/>
                </a:lnTo>
                <a:lnTo>
                  <a:pt x="498274" y="853746"/>
                </a:lnTo>
                <a:lnTo>
                  <a:pt x="516657" y="841421"/>
                </a:lnTo>
                <a:close/>
              </a:path>
              <a:path w="1993264" h="901064">
                <a:moveTo>
                  <a:pt x="249137" y="686731"/>
                </a:moveTo>
                <a:lnTo>
                  <a:pt x="166067" y="700005"/>
                </a:lnTo>
                <a:lnTo>
                  <a:pt x="83070" y="726917"/>
                </a:lnTo>
                <a:lnTo>
                  <a:pt x="0" y="738659"/>
                </a:lnTo>
                <a:lnTo>
                  <a:pt x="0" y="883284"/>
                </a:lnTo>
                <a:lnTo>
                  <a:pt x="83070" y="858925"/>
                </a:lnTo>
                <a:lnTo>
                  <a:pt x="166067" y="841421"/>
                </a:lnTo>
                <a:lnTo>
                  <a:pt x="516657" y="841421"/>
                </a:lnTo>
                <a:lnTo>
                  <a:pt x="581271" y="798099"/>
                </a:lnTo>
                <a:lnTo>
                  <a:pt x="664341" y="746828"/>
                </a:lnTo>
                <a:lnTo>
                  <a:pt x="1978393" y="746828"/>
                </a:lnTo>
                <a:lnTo>
                  <a:pt x="1992951" y="740482"/>
                </a:lnTo>
                <a:lnTo>
                  <a:pt x="1992951" y="689357"/>
                </a:lnTo>
                <a:lnTo>
                  <a:pt x="332207" y="689357"/>
                </a:lnTo>
                <a:lnTo>
                  <a:pt x="249137" y="686731"/>
                </a:lnTo>
                <a:close/>
              </a:path>
              <a:path w="1993264" h="901064">
                <a:moveTo>
                  <a:pt x="1364330" y="820489"/>
                </a:moveTo>
                <a:lnTo>
                  <a:pt x="913478" y="820489"/>
                </a:lnTo>
                <a:lnTo>
                  <a:pt x="996475" y="830262"/>
                </a:lnTo>
                <a:lnTo>
                  <a:pt x="1079545" y="863301"/>
                </a:lnTo>
                <a:lnTo>
                  <a:pt x="1162615" y="882774"/>
                </a:lnTo>
                <a:lnTo>
                  <a:pt x="1245612" y="853163"/>
                </a:lnTo>
                <a:lnTo>
                  <a:pt x="1328682" y="839598"/>
                </a:lnTo>
                <a:lnTo>
                  <a:pt x="1364330" y="820489"/>
                </a:lnTo>
                <a:close/>
              </a:path>
              <a:path w="1993264" h="901064">
                <a:moveTo>
                  <a:pt x="1882695" y="795109"/>
                </a:moveTo>
                <a:lnTo>
                  <a:pt x="1411680" y="795109"/>
                </a:lnTo>
                <a:lnTo>
                  <a:pt x="1494750" y="854038"/>
                </a:lnTo>
                <a:lnTo>
                  <a:pt x="1577820" y="873730"/>
                </a:lnTo>
                <a:lnTo>
                  <a:pt x="1660817" y="838504"/>
                </a:lnTo>
                <a:lnTo>
                  <a:pt x="1743887" y="833690"/>
                </a:lnTo>
                <a:lnTo>
                  <a:pt x="1826884" y="832888"/>
                </a:lnTo>
                <a:lnTo>
                  <a:pt x="1882695" y="795109"/>
                </a:lnTo>
                <a:close/>
              </a:path>
              <a:path w="1993264" h="901064">
                <a:moveTo>
                  <a:pt x="1978393" y="746828"/>
                </a:moveTo>
                <a:lnTo>
                  <a:pt x="664341" y="746828"/>
                </a:lnTo>
                <a:lnTo>
                  <a:pt x="747411" y="767832"/>
                </a:lnTo>
                <a:lnTo>
                  <a:pt x="830408" y="832304"/>
                </a:lnTo>
                <a:lnTo>
                  <a:pt x="913478" y="820489"/>
                </a:lnTo>
                <a:lnTo>
                  <a:pt x="1364330" y="820489"/>
                </a:lnTo>
                <a:lnTo>
                  <a:pt x="1411680" y="795109"/>
                </a:lnTo>
                <a:lnTo>
                  <a:pt x="1882695" y="795109"/>
                </a:lnTo>
                <a:lnTo>
                  <a:pt x="1909954" y="776657"/>
                </a:lnTo>
                <a:lnTo>
                  <a:pt x="1978393" y="746828"/>
                </a:lnTo>
                <a:close/>
              </a:path>
              <a:path w="1993264" h="901064">
                <a:moveTo>
                  <a:pt x="913478" y="316016"/>
                </a:moveTo>
                <a:lnTo>
                  <a:pt x="747411" y="339500"/>
                </a:lnTo>
                <a:lnTo>
                  <a:pt x="664341" y="368746"/>
                </a:lnTo>
                <a:lnTo>
                  <a:pt x="581271" y="486532"/>
                </a:lnTo>
                <a:lnTo>
                  <a:pt x="498274" y="574124"/>
                </a:lnTo>
                <a:lnTo>
                  <a:pt x="415204" y="617154"/>
                </a:lnTo>
                <a:lnTo>
                  <a:pt x="332207" y="689357"/>
                </a:lnTo>
                <a:lnTo>
                  <a:pt x="1992951" y="689357"/>
                </a:lnTo>
                <a:lnTo>
                  <a:pt x="1992951" y="395585"/>
                </a:lnTo>
                <a:lnTo>
                  <a:pt x="1079545" y="395585"/>
                </a:lnTo>
                <a:lnTo>
                  <a:pt x="996475" y="339500"/>
                </a:lnTo>
                <a:lnTo>
                  <a:pt x="913478" y="316016"/>
                </a:lnTo>
                <a:close/>
              </a:path>
              <a:path w="1993264" h="901064">
                <a:moveTo>
                  <a:pt x="1411680" y="192104"/>
                </a:moveTo>
                <a:lnTo>
                  <a:pt x="1328682" y="243594"/>
                </a:lnTo>
                <a:lnTo>
                  <a:pt x="1245612" y="282321"/>
                </a:lnTo>
                <a:lnTo>
                  <a:pt x="1162615" y="380123"/>
                </a:lnTo>
                <a:lnTo>
                  <a:pt x="1079545" y="395585"/>
                </a:lnTo>
                <a:lnTo>
                  <a:pt x="1992951" y="395585"/>
                </a:lnTo>
                <a:lnTo>
                  <a:pt x="1992951" y="297710"/>
                </a:lnTo>
                <a:lnTo>
                  <a:pt x="1494750" y="297710"/>
                </a:lnTo>
                <a:lnTo>
                  <a:pt x="1411680" y="192104"/>
                </a:lnTo>
                <a:close/>
              </a:path>
              <a:path w="1993264" h="901064">
                <a:moveTo>
                  <a:pt x="1992951" y="0"/>
                </a:moveTo>
                <a:lnTo>
                  <a:pt x="1909954" y="50615"/>
                </a:lnTo>
                <a:lnTo>
                  <a:pt x="1826884" y="117348"/>
                </a:lnTo>
                <a:lnTo>
                  <a:pt x="1743887" y="160524"/>
                </a:lnTo>
                <a:lnTo>
                  <a:pt x="1660817" y="217630"/>
                </a:lnTo>
                <a:lnTo>
                  <a:pt x="1577820" y="294136"/>
                </a:lnTo>
                <a:lnTo>
                  <a:pt x="1494750" y="297710"/>
                </a:lnTo>
                <a:lnTo>
                  <a:pt x="1992951" y="297710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742923" y="2253294"/>
            <a:ext cx="166370" cy="59690"/>
          </a:xfrm>
          <a:custGeom>
            <a:avLst/>
            <a:gdLst/>
            <a:ahLst/>
            <a:cxnLst/>
            <a:rect l="l" t="t" r="r" b="b"/>
            <a:pathLst>
              <a:path w="166369" h="59689">
                <a:moveTo>
                  <a:pt x="166140" y="59221"/>
                </a:moveTo>
                <a:lnTo>
                  <a:pt x="83070" y="1057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576856" y="2098604"/>
            <a:ext cx="249554" cy="52069"/>
          </a:xfrm>
          <a:custGeom>
            <a:avLst/>
            <a:gdLst/>
            <a:ahLst/>
            <a:cxnLst/>
            <a:rect l="l" t="t" r="r" b="b"/>
            <a:pathLst>
              <a:path w="249555" h="52069">
                <a:moveTo>
                  <a:pt x="0" y="51927"/>
                </a:moveTo>
                <a:lnTo>
                  <a:pt x="83070" y="40185"/>
                </a:lnTo>
                <a:lnTo>
                  <a:pt x="166067" y="13273"/>
                </a:lnTo>
                <a:lnTo>
                  <a:pt x="24913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3241198" y="215870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2576856" y="2150532"/>
            <a:ext cx="0" cy="144780"/>
          </a:xfrm>
          <a:custGeom>
            <a:avLst/>
            <a:gdLst/>
            <a:ahLst/>
            <a:cxnLst/>
            <a:rect l="l" t="t" r="r" b="b"/>
            <a:pathLst>
              <a:path h="144780">
                <a:moveTo>
                  <a:pt x="0" y="144624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3490335" y="2232362"/>
            <a:ext cx="249554" cy="62865"/>
          </a:xfrm>
          <a:custGeom>
            <a:avLst/>
            <a:gdLst/>
            <a:ahLst/>
            <a:cxnLst/>
            <a:rect l="l" t="t" r="r" b="b"/>
            <a:pathLst>
              <a:path w="249554" h="62864">
                <a:moveTo>
                  <a:pt x="249137" y="62284"/>
                </a:moveTo>
                <a:lnTo>
                  <a:pt x="166067" y="42811"/>
                </a:lnTo>
                <a:lnTo>
                  <a:pt x="82997" y="9772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490335" y="2227271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988536" y="2206982"/>
            <a:ext cx="166370" cy="78740"/>
          </a:xfrm>
          <a:custGeom>
            <a:avLst/>
            <a:gdLst/>
            <a:ahLst/>
            <a:cxnLst/>
            <a:rect l="l" t="t" r="r" b="b"/>
            <a:pathLst>
              <a:path w="166370" h="78739">
                <a:moveTo>
                  <a:pt x="166139" y="78621"/>
                </a:moveTo>
                <a:lnTo>
                  <a:pt x="83070" y="5892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3988536" y="2201890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3988536" y="220698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3490335" y="22323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241198" y="2158701"/>
            <a:ext cx="166370" cy="85725"/>
          </a:xfrm>
          <a:custGeom>
            <a:avLst/>
            <a:gdLst/>
            <a:ahLst/>
            <a:cxnLst/>
            <a:rect l="l" t="t" r="r" b="b"/>
            <a:pathLst>
              <a:path w="166370" h="85725">
                <a:moveTo>
                  <a:pt x="166067" y="85476"/>
                </a:moveTo>
                <a:lnTo>
                  <a:pt x="83070" y="2100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241198" y="2153609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909063" y="1751373"/>
            <a:ext cx="415290" cy="349885"/>
          </a:xfrm>
          <a:custGeom>
            <a:avLst/>
            <a:gdLst/>
            <a:ahLst/>
            <a:cxnLst/>
            <a:rect l="l" t="t" r="r" b="b"/>
            <a:pathLst>
              <a:path w="415289" h="349885">
                <a:moveTo>
                  <a:pt x="0" y="349857"/>
                </a:moveTo>
                <a:lnTo>
                  <a:pt x="82997" y="277653"/>
                </a:lnTo>
                <a:lnTo>
                  <a:pt x="166067" y="234623"/>
                </a:lnTo>
                <a:lnTo>
                  <a:pt x="249064" y="147031"/>
                </a:lnTo>
                <a:lnTo>
                  <a:pt x="332134" y="29246"/>
                </a:lnTo>
                <a:lnTo>
                  <a:pt x="415204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490334" y="172788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1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3656402" y="1603977"/>
            <a:ext cx="332740" cy="203835"/>
          </a:xfrm>
          <a:custGeom>
            <a:avLst/>
            <a:gdLst/>
            <a:ahLst/>
            <a:cxnLst/>
            <a:rect l="l" t="t" r="r" b="b"/>
            <a:pathLst>
              <a:path w="332739" h="203835">
                <a:moveTo>
                  <a:pt x="0" y="203481"/>
                </a:moveTo>
                <a:lnTo>
                  <a:pt x="83070" y="188019"/>
                </a:lnTo>
                <a:lnTo>
                  <a:pt x="166067" y="90217"/>
                </a:lnTo>
                <a:lnTo>
                  <a:pt x="249137" y="51490"/>
                </a:lnTo>
                <a:lnTo>
                  <a:pt x="332134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4154676" y="1411873"/>
            <a:ext cx="415290" cy="294640"/>
          </a:xfrm>
          <a:custGeom>
            <a:avLst/>
            <a:gdLst/>
            <a:ahLst/>
            <a:cxnLst/>
            <a:rect l="l" t="t" r="r" b="b"/>
            <a:pathLst>
              <a:path w="415289" h="294639">
                <a:moveTo>
                  <a:pt x="0" y="294136"/>
                </a:moveTo>
                <a:lnTo>
                  <a:pt x="82997" y="217630"/>
                </a:lnTo>
                <a:lnTo>
                  <a:pt x="166067" y="160524"/>
                </a:lnTo>
                <a:lnTo>
                  <a:pt x="249064" y="117348"/>
                </a:lnTo>
                <a:lnTo>
                  <a:pt x="332134" y="50614"/>
                </a:lnTo>
                <a:lnTo>
                  <a:pt x="415131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574310" y="2149657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576856" y="1782151"/>
            <a:ext cx="1993264" cy="441325"/>
          </a:xfrm>
          <a:custGeom>
            <a:avLst/>
            <a:gdLst/>
            <a:ahLst/>
            <a:cxnLst/>
            <a:rect l="l" t="t" r="r" b="b"/>
            <a:pathLst>
              <a:path w="1993264" h="441325">
                <a:moveTo>
                  <a:pt x="0" y="440730"/>
                </a:moveTo>
                <a:lnTo>
                  <a:pt x="82997" y="422716"/>
                </a:lnTo>
                <a:lnTo>
                  <a:pt x="166067" y="400471"/>
                </a:lnTo>
                <a:lnTo>
                  <a:pt x="249137" y="399159"/>
                </a:lnTo>
                <a:lnTo>
                  <a:pt x="332134" y="424758"/>
                </a:lnTo>
                <a:lnTo>
                  <a:pt x="415204" y="377060"/>
                </a:lnTo>
                <a:lnTo>
                  <a:pt x="498201" y="343657"/>
                </a:lnTo>
                <a:lnTo>
                  <a:pt x="581271" y="272110"/>
                </a:lnTo>
                <a:lnTo>
                  <a:pt x="664268" y="187582"/>
                </a:lnTo>
                <a:lnTo>
                  <a:pt x="747338" y="183425"/>
                </a:lnTo>
                <a:lnTo>
                  <a:pt x="830408" y="209753"/>
                </a:lnTo>
                <a:lnTo>
                  <a:pt x="913405" y="198011"/>
                </a:lnTo>
                <a:lnTo>
                  <a:pt x="996475" y="214640"/>
                </a:lnTo>
                <a:lnTo>
                  <a:pt x="1079472" y="259201"/>
                </a:lnTo>
                <a:lnTo>
                  <a:pt x="1162542" y="261171"/>
                </a:lnTo>
                <a:lnTo>
                  <a:pt x="1245612" y="197501"/>
                </a:lnTo>
                <a:lnTo>
                  <a:pt x="1328609" y="171318"/>
                </a:lnTo>
                <a:lnTo>
                  <a:pt x="1411679" y="123328"/>
                </a:lnTo>
                <a:lnTo>
                  <a:pt x="1494677" y="205669"/>
                </a:lnTo>
                <a:lnTo>
                  <a:pt x="1577747" y="213692"/>
                </a:lnTo>
                <a:lnTo>
                  <a:pt x="1660817" y="157825"/>
                </a:lnTo>
                <a:lnTo>
                  <a:pt x="1743814" y="126829"/>
                </a:lnTo>
                <a:lnTo>
                  <a:pt x="1826884" y="104876"/>
                </a:lnTo>
                <a:lnTo>
                  <a:pt x="1909881" y="43394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2568025" y="22140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2651022" y="219603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2734092" y="217379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2817162" y="217247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2900159" y="219807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2983229" y="21503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066226" y="211697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149296" y="20454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232293" y="196090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315363" y="195674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3398434" y="198307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481430" y="197133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3564501" y="19879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647497" y="203252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730568" y="20344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3813638" y="197082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896635" y="194463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3979705" y="189664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4062702" y="19789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4145772" y="198701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4228842" y="193114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4311839" y="190014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4394909" y="187819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4477906" y="18167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4560976" y="17733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2539515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2515958" y="239828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 txBox="1"/>
          <p:nvPr/>
        </p:nvSpPr>
        <p:spPr>
          <a:xfrm>
            <a:off x="2433561" y="2354680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1" name="object 181"/>
          <p:cNvSpPr/>
          <p:nvPr/>
        </p:nvSpPr>
        <p:spPr>
          <a:xfrm>
            <a:off x="2515958" y="214958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 txBox="1"/>
          <p:nvPr/>
        </p:nvSpPr>
        <p:spPr>
          <a:xfrm>
            <a:off x="2386447" y="2121891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3" name="object 183"/>
          <p:cNvSpPr/>
          <p:nvPr/>
        </p:nvSpPr>
        <p:spPr>
          <a:xfrm>
            <a:off x="2515958" y="190088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 txBox="1"/>
          <p:nvPr/>
        </p:nvSpPr>
        <p:spPr>
          <a:xfrm>
            <a:off x="2433561" y="1865765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2515958" y="165225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 txBox="1"/>
          <p:nvPr/>
        </p:nvSpPr>
        <p:spPr>
          <a:xfrm>
            <a:off x="2386447" y="1617138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7" name="object 187"/>
          <p:cNvSpPr/>
          <p:nvPr/>
        </p:nvSpPr>
        <p:spPr>
          <a:xfrm>
            <a:off x="2515958" y="140355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 txBox="1"/>
          <p:nvPr/>
        </p:nvSpPr>
        <p:spPr>
          <a:xfrm>
            <a:off x="2433561" y="1368439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89" name="object 189"/>
          <p:cNvSpPr/>
          <p:nvPr/>
        </p:nvSpPr>
        <p:spPr>
          <a:xfrm>
            <a:off x="2515958" y="1154932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 txBox="1"/>
          <p:nvPr/>
        </p:nvSpPr>
        <p:spPr>
          <a:xfrm>
            <a:off x="2386447" y="1119812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.8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91" name="object 191"/>
          <p:cNvSpPr/>
          <p:nvPr/>
        </p:nvSpPr>
        <p:spPr>
          <a:xfrm>
            <a:off x="2539515" y="251658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257685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274292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290906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307513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3241198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3407265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3573332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3739472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390553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 txBox="1"/>
          <p:nvPr/>
        </p:nvSpPr>
        <p:spPr>
          <a:xfrm>
            <a:off x="2549174" y="2525104"/>
            <a:ext cx="139954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</a:t>
            </a:r>
            <a:r>
              <a:rPr sz="350" spc="10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2" name="object 202"/>
          <p:cNvSpPr/>
          <p:nvPr/>
        </p:nvSpPr>
        <p:spPr>
          <a:xfrm>
            <a:off x="407160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 txBox="1"/>
          <p:nvPr/>
        </p:nvSpPr>
        <p:spPr>
          <a:xfrm>
            <a:off x="4028942" y="2525104"/>
            <a:ext cx="8572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18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4" name="object 204"/>
          <p:cNvSpPr/>
          <p:nvPr/>
        </p:nvSpPr>
        <p:spPr>
          <a:xfrm>
            <a:off x="423767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4403740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4569808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 txBox="1"/>
          <p:nvPr/>
        </p:nvSpPr>
        <p:spPr>
          <a:xfrm>
            <a:off x="4195009" y="2525104"/>
            <a:ext cx="41783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20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22</a:t>
            </a:r>
            <a:r>
              <a:rPr sz="350" spc="13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8" name="object 208"/>
          <p:cNvSpPr txBox="1"/>
          <p:nvPr/>
        </p:nvSpPr>
        <p:spPr>
          <a:xfrm>
            <a:off x="3209825" y="1018101"/>
            <a:ext cx="727075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30" dirty="0">
                <a:latin typeface="Tahoma"/>
                <a:cs typeface="Tahoma"/>
              </a:rPr>
              <a:t>counter_events_climate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09" name="object 209"/>
          <p:cNvSpPr/>
          <p:nvPr/>
        </p:nvSpPr>
        <p:spPr>
          <a:xfrm>
            <a:off x="360005" y="3226064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204644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04644" y="101221"/>
                </a:lnTo>
                <a:lnTo>
                  <a:pt x="224295" y="97228"/>
                </a:lnTo>
                <a:lnTo>
                  <a:pt x="240388" y="86354"/>
                </a:lnTo>
                <a:lnTo>
                  <a:pt x="251261" y="70262"/>
                </a:lnTo>
                <a:lnTo>
                  <a:pt x="255255" y="50610"/>
                </a:lnTo>
                <a:lnTo>
                  <a:pt x="251261" y="30959"/>
                </a:lnTo>
                <a:lnTo>
                  <a:pt x="240388" y="14866"/>
                </a:lnTo>
                <a:lnTo>
                  <a:pt x="224295" y="3993"/>
                </a:lnTo>
                <a:lnTo>
                  <a:pt x="204644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360005" y="3226064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04644" y="0"/>
                </a:lnTo>
                <a:lnTo>
                  <a:pt x="224295" y="3993"/>
                </a:lnTo>
                <a:lnTo>
                  <a:pt x="240388" y="14866"/>
                </a:lnTo>
                <a:lnTo>
                  <a:pt x="251261" y="30959"/>
                </a:lnTo>
                <a:lnTo>
                  <a:pt x="255255" y="50610"/>
                </a:lnTo>
                <a:lnTo>
                  <a:pt x="251261" y="70262"/>
                </a:lnTo>
                <a:lnTo>
                  <a:pt x="240388" y="86354"/>
                </a:lnTo>
                <a:lnTo>
                  <a:pt x="224295" y="97228"/>
                </a:lnTo>
                <a:lnTo>
                  <a:pt x="204644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 txBox="1"/>
          <p:nvPr/>
        </p:nvSpPr>
        <p:spPr>
          <a:xfrm>
            <a:off x="347294" y="3085969"/>
            <a:ext cx="3644265" cy="24955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sz="600" spc="15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Back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212" name="object 2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30" dirty="0"/>
              <a:t>24</a:t>
            </a: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75628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25" dirty="0">
                <a:solidFill>
                  <a:srgbClr val="E09300"/>
                </a:solidFill>
              </a:rPr>
              <a:t>This</a:t>
            </a:r>
            <a:r>
              <a:rPr sz="1200" spc="-85" dirty="0">
                <a:solidFill>
                  <a:srgbClr val="E09300"/>
                </a:solidFill>
              </a:rPr>
              <a:t> </a:t>
            </a:r>
            <a:r>
              <a:rPr sz="1200" spc="-25" dirty="0">
                <a:solidFill>
                  <a:srgbClr val="E09300"/>
                </a:solidFill>
              </a:rPr>
              <a:t>paper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553085" cy="0"/>
          </a:xfrm>
          <a:custGeom>
            <a:avLst/>
            <a:gdLst/>
            <a:ahLst/>
            <a:cxnLst/>
            <a:rect l="l" t="t" r="r" b="b"/>
            <a:pathLst>
              <a:path w="553085">
                <a:moveTo>
                  <a:pt x="0" y="0"/>
                </a:moveTo>
                <a:lnTo>
                  <a:pt x="552944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7294" y="436231"/>
            <a:ext cx="3472179" cy="15665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b="1" spc="-25" dirty="0">
                <a:solidFill>
                  <a:srgbClr val="22373A"/>
                </a:solidFill>
                <a:latin typeface="Gill Sans MT"/>
                <a:cs typeface="Gill Sans MT"/>
              </a:rPr>
              <a:t>Research</a:t>
            </a:r>
            <a:r>
              <a:rPr sz="1100" b="1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b="1" spc="-15" dirty="0">
                <a:solidFill>
                  <a:srgbClr val="22373A"/>
                </a:solidFill>
                <a:latin typeface="Gill Sans MT"/>
                <a:cs typeface="Gill Sans MT"/>
              </a:rPr>
              <a:t>question</a:t>
            </a:r>
            <a:endParaRPr sz="1100">
              <a:latin typeface="Gill Sans MT"/>
              <a:cs typeface="Gill Sans MT"/>
            </a:endParaRPr>
          </a:p>
          <a:p>
            <a:pPr marL="289560" marR="5080" indent="-164465">
              <a:lnSpc>
                <a:spcPct val="118000"/>
              </a:lnSpc>
              <a:spcBef>
                <a:spcPts val="875"/>
              </a:spcBef>
              <a:buAutoNum type="arabicPeriod"/>
              <a:tabLst>
                <a:tab pos="290195" algn="l"/>
              </a:tabLst>
            </a:pPr>
            <a:r>
              <a:rPr sz="1100" spc="-60" dirty="0">
                <a:solidFill>
                  <a:srgbClr val="22373A"/>
                </a:solidFill>
                <a:latin typeface="Gill Sans MT"/>
                <a:cs typeface="Gill Sans MT"/>
              </a:rPr>
              <a:t>Do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international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investors </a:t>
            </a: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respond 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disasters? </a:t>
            </a:r>
            <a:r>
              <a:rPr sz="1100" spc="1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-45" dirty="0">
                <a:solidFill>
                  <a:srgbClr val="C41E3A"/>
                </a:solidFill>
                <a:latin typeface="Gill Sans MT"/>
                <a:cs typeface="Gill Sans MT"/>
              </a:rPr>
              <a:t>Yes</a:t>
            </a:r>
            <a:endParaRPr sz="1100">
              <a:latin typeface="Gill Sans MT"/>
              <a:cs typeface="Gill Sans MT"/>
            </a:endParaRPr>
          </a:p>
          <a:p>
            <a:pPr marL="289560" marR="1202055" indent="-164465">
              <a:lnSpc>
                <a:spcPct val="118000"/>
              </a:lnSpc>
              <a:spcBef>
                <a:spcPts val="300"/>
              </a:spcBef>
              <a:buAutoNum type="arabicPeriod"/>
              <a:tabLst>
                <a:tab pos="290195" algn="l"/>
              </a:tabLst>
            </a:pP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Which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are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the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mechanisms</a:t>
            </a:r>
            <a:r>
              <a:rPr sz="1100" spc="-17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(why)? </a:t>
            </a:r>
            <a:r>
              <a:rPr sz="1100" spc="15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C41E3A"/>
                </a:solidFill>
                <a:latin typeface="Gill Sans MT"/>
                <a:cs typeface="Gill Sans MT"/>
              </a:rPr>
              <a:t>Climate</a:t>
            </a:r>
            <a:r>
              <a:rPr sz="1100" spc="-4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C41E3A"/>
                </a:solidFill>
                <a:latin typeface="Gill Sans MT"/>
                <a:cs typeface="Gill Sans MT"/>
              </a:rPr>
              <a:t>risk</a:t>
            </a:r>
            <a:endParaRPr sz="1100">
              <a:latin typeface="Gill Sans MT"/>
              <a:cs typeface="Gill Sans MT"/>
            </a:endParaRPr>
          </a:p>
          <a:p>
            <a:pPr marL="289560" marR="871219" indent="-164465">
              <a:lnSpc>
                <a:spcPct val="118000"/>
              </a:lnSpc>
              <a:spcBef>
                <a:spcPts val="300"/>
              </a:spcBef>
              <a:buAutoNum type="arabicPeriod"/>
              <a:tabLst>
                <a:tab pos="290195" algn="l"/>
              </a:tabLst>
            </a:pPr>
            <a:r>
              <a:rPr sz="1100" spc="-50" dirty="0">
                <a:solidFill>
                  <a:srgbClr val="22373A"/>
                </a:solidFill>
                <a:latin typeface="Gill Sans MT"/>
                <a:cs typeface="Gill Sans MT"/>
              </a:rPr>
              <a:t>Are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there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spillovers 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foreign</a:t>
            </a:r>
            <a:r>
              <a:rPr sz="1100" spc="-10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countries? </a:t>
            </a:r>
            <a:r>
              <a:rPr sz="110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-35" dirty="0">
                <a:solidFill>
                  <a:srgbClr val="C41E3A"/>
                </a:solidFill>
                <a:latin typeface="Gill Sans MT"/>
                <a:cs typeface="Gill Sans MT"/>
              </a:rPr>
              <a:t>Yes, </a:t>
            </a:r>
            <a:r>
              <a:rPr sz="1100" spc="50" dirty="0">
                <a:solidFill>
                  <a:srgbClr val="C41E3A"/>
                </a:solidFill>
                <a:latin typeface="Gill Sans MT"/>
                <a:cs typeface="Gill Sans MT"/>
              </a:rPr>
              <a:t>flight </a:t>
            </a:r>
            <a:r>
              <a:rPr sz="1100" spc="-30" dirty="0">
                <a:solidFill>
                  <a:srgbClr val="C41E3A"/>
                </a:solidFill>
                <a:latin typeface="Gill Sans MT"/>
                <a:cs typeface="Gill Sans MT"/>
              </a:rPr>
              <a:t>to </a:t>
            </a:r>
            <a:r>
              <a:rPr sz="1100" spc="20" dirty="0">
                <a:solidFill>
                  <a:srgbClr val="C41E3A"/>
                </a:solidFill>
                <a:latin typeface="Gill Sans MT"/>
                <a:cs typeface="Gill Sans MT"/>
              </a:rPr>
              <a:t>climatic</a:t>
            </a:r>
            <a:r>
              <a:rPr sz="1100" spc="-135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C41E3A"/>
                </a:solidFill>
                <a:latin typeface="Gill Sans MT"/>
                <a:cs typeface="Gill Sans MT"/>
              </a:rPr>
              <a:t>safety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9851" y="3220614"/>
            <a:ext cx="73025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3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08648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E09300"/>
                </a:solidFill>
              </a:rPr>
              <a:t>Spillovers </a:t>
            </a:r>
            <a:r>
              <a:rPr sz="1200" spc="-30" dirty="0">
                <a:solidFill>
                  <a:srgbClr val="E09300"/>
                </a:solidFill>
              </a:rPr>
              <a:t>&amp;</a:t>
            </a:r>
            <a:r>
              <a:rPr sz="1200" spc="-110" dirty="0">
                <a:solidFill>
                  <a:srgbClr val="E09300"/>
                </a:solidFill>
              </a:rPr>
              <a:t> </a:t>
            </a:r>
            <a:r>
              <a:rPr sz="1200" spc="-105" dirty="0">
                <a:solidFill>
                  <a:srgbClr val="E09300"/>
                </a:solidFill>
              </a:rPr>
              <a:t>US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28928" y="782928"/>
            <a:ext cx="47498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US</a:t>
            </a:r>
            <a:r>
              <a:rPr sz="1100" spc="-10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only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978873"/>
            <a:ext cx="2334260" cy="1697355"/>
          </a:xfrm>
          <a:custGeom>
            <a:avLst/>
            <a:gdLst/>
            <a:ahLst/>
            <a:cxnLst/>
            <a:rect l="l" t="t" r="r" b="b"/>
            <a:pathLst>
              <a:path w="2334260" h="1697355">
                <a:moveTo>
                  <a:pt x="0" y="1697283"/>
                </a:moveTo>
                <a:lnTo>
                  <a:pt x="2333764" y="1697283"/>
                </a:lnTo>
                <a:lnTo>
                  <a:pt x="2333764" y="0"/>
                </a:lnTo>
                <a:lnTo>
                  <a:pt x="0" y="0"/>
                </a:lnTo>
                <a:lnTo>
                  <a:pt x="0" y="16972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7" y="980570"/>
            <a:ext cx="2330450" cy="1694180"/>
          </a:xfrm>
          <a:custGeom>
            <a:avLst/>
            <a:gdLst/>
            <a:ahLst/>
            <a:cxnLst/>
            <a:rect l="l" t="t" r="r" b="b"/>
            <a:pathLst>
              <a:path w="2330450" h="1694180">
                <a:moveTo>
                  <a:pt x="0" y="1693888"/>
                </a:moveTo>
                <a:lnTo>
                  <a:pt x="2330370" y="1693888"/>
                </a:lnTo>
                <a:lnTo>
                  <a:pt x="2330370" y="0"/>
                </a:lnTo>
                <a:lnTo>
                  <a:pt x="0" y="0"/>
                </a:lnTo>
                <a:lnTo>
                  <a:pt x="0" y="1693888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690" y="1117590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387" y="1119288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690" y="2444231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690" y="218634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690" y="1928453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690" y="1670637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690" y="1412748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6690" y="115493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403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10098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7623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4230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837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444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40507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06647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572714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3878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90484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7091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3698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44031" y="1168205"/>
            <a:ext cx="1993264" cy="1311275"/>
          </a:xfrm>
          <a:custGeom>
            <a:avLst/>
            <a:gdLst/>
            <a:ahLst/>
            <a:cxnLst/>
            <a:rect l="l" t="t" r="r" b="b"/>
            <a:pathLst>
              <a:path w="1993264" h="1311275">
                <a:moveTo>
                  <a:pt x="1950579" y="1155833"/>
                </a:moveTo>
                <a:lnTo>
                  <a:pt x="1577820" y="1155833"/>
                </a:lnTo>
                <a:lnTo>
                  <a:pt x="1660817" y="1311033"/>
                </a:lnTo>
                <a:lnTo>
                  <a:pt x="1743887" y="1204041"/>
                </a:lnTo>
                <a:lnTo>
                  <a:pt x="1897032" y="1204041"/>
                </a:lnTo>
                <a:lnTo>
                  <a:pt x="1909954" y="1199957"/>
                </a:lnTo>
                <a:lnTo>
                  <a:pt x="1950579" y="1155833"/>
                </a:lnTo>
                <a:close/>
              </a:path>
              <a:path w="1993264" h="1311275">
                <a:moveTo>
                  <a:pt x="805376" y="1184130"/>
                </a:moveTo>
                <a:lnTo>
                  <a:pt x="664341" y="1184130"/>
                </a:lnTo>
                <a:lnTo>
                  <a:pt x="747411" y="1234964"/>
                </a:lnTo>
                <a:lnTo>
                  <a:pt x="805376" y="1184130"/>
                </a:lnTo>
                <a:close/>
              </a:path>
              <a:path w="1993264" h="1311275">
                <a:moveTo>
                  <a:pt x="1897032" y="1204041"/>
                </a:moveTo>
                <a:lnTo>
                  <a:pt x="1743887" y="1204041"/>
                </a:lnTo>
                <a:lnTo>
                  <a:pt x="1826884" y="1226212"/>
                </a:lnTo>
                <a:lnTo>
                  <a:pt x="1897032" y="1204041"/>
                </a:lnTo>
                <a:close/>
              </a:path>
              <a:path w="1993264" h="1311275">
                <a:moveTo>
                  <a:pt x="1105434" y="1086328"/>
                </a:moveTo>
                <a:lnTo>
                  <a:pt x="332207" y="1086328"/>
                </a:lnTo>
                <a:lnTo>
                  <a:pt x="415204" y="1098872"/>
                </a:lnTo>
                <a:lnTo>
                  <a:pt x="498274" y="1156927"/>
                </a:lnTo>
                <a:lnTo>
                  <a:pt x="581271" y="1226139"/>
                </a:lnTo>
                <a:lnTo>
                  <a:pt x="664341" y="1184130"/>
                </a:lnTo>
                <a:lnTo>
                  <a:pt x="805376" y="1184130"/>
                </a:lnTo>
                <a:lnTo>
                  <a:pt x="830408" y="1162178"/>
                </a:lnTo>
                <a:lnTo>
                  <a:pt x="913478" y="1135995"/>
                </a:lnTo>
                <a:lnTo>
                  <a:pt x="1046212" y="1135995"/>
                </a:lnTo>
                <a:lnTo>
                  <a:pt x="1079545" y="1112875"/>
                </a:lnTo>
                <a:lnTo>
                  <a:pt x="1105434" y="1086328"/>
                </a:lnTo>
                <a:close/>
              </a:path>
              <a:path w="1993264" h="1311275">
                <a:moveTo>
                  <a:pt x="415204" y="670686"/>
                </a:moveTo>
                <a:lnTo>
                  <a:pt x="332207" y="699494"/>
                </a:lnTo>
                <a:lnTo>
                  <a:pt x="249137" y="781616"/>
                </a:lnTo>
                <a:lnTo>
                  <a:pt x="166067" y="854986"/>
                </a:lnTo>
                <a:lnTo>
                  <a:pt x="83070" y="901882"/>
                </a:lnTo>
                <a:lnTo>
                  <a:pt x="0" y="1033817"/>
                </a:lnTo>
                <a:lnTo>
                  <a:pt x="0" y="1210751"/>
                </a:lnTo>
                <a:lnTo>
                  <a:pt x="83070" y="1157948"/>
                </a:lnTo>
                <a:lnTo>
                  <a:pt x="186072" y="1157948"/>
                </a:lnTo>
                <a:lnTo>
                  <a:pt x="249137" y="1133807"/>
                </a:lnTo>
                <a:lnTo>
                  <a:pt x="332207" y="1086328"/>
                </a:lnTo>
                <a:lnTo>
                  <a:pt x="1105434" y="1086328"/>
                </a:lnTo>
                <a:lnTo>
                  <a:pt x="1162615" y="1027690"/>
                </a:lnTo>
                <a:lnTo>
                  <a:pt x="1273335" y="1027690"/>
                </a:lnTo>
                <a:lnTo>
                  <a:pt x="1328682" y="986338"/>
                </a:lnTo>
                <a:lnTo>
                  <a:pt x="1992951" y="986338"/>
                </a:lnTo>
                <a:lnTo>
                  <a:pt x="1992951" y="703141"/>
                </a:lnTo>
                <a:lnTo>
                  <a:pt x="581271" y="703141"/>
                </a:lnTo>
                <a:lnTo>
                  <a:pt x="498274" y="693003"/>
                </a:lnTo>
                <a:lnTo>
                  <a:pt x="415204" y="670686"/>
                </a:lnTo>
                <a:close/>
              </a:path>
              <a:path w="1993264" h="1311275">
                <a:moveTo>
                  <a:pt x="1992951" y="986338"/>
                </a:moveTo>
                <a:lnTo>
                  <a:pt x="1328682" y="986338"/>
                </a:lnTo>
                <a:lnTo>
                  <a:pt x="1411680" y="1089245"/>
                </a:lnTo>
                <a:lnTo>
                  <a:pt x="1494750" y="1196821"/>
                </a:lnTo>
                <a:lnTo>
                  <a:pt x="1577820" y="1155833"/>
                </a:lnTo>
                <a:lnTo>
                  <a:pt x="1950579" y="1155833"/>
                </a:lnTo>
                <a:lnTo>
                  <a:pt x="1992951" y="1109812"/>
                </a:lnTo>
                <a:lnTo>
                  <a:pt x="1992951" y="986338"/>
                </a:lnTo>
                <a:close/>
              </a:path>
              <a:path w="1993264" h="1311275">
                <a:moveTo>
                  <a:pt x="1046212" y="1135995"/>
                </a:moveTo>
                <a:lnTo>
                  <a:pt x="913478" y="1135995"/>
                </a:lnTo>
                <a:lnTo>
                  <a:pt x="996475" y="1170492"/>
                </a:lnTo>
                <a:lnTo>
                  <a:pt x="1046212" y="1135995"/>
                </a:lnTo>
                <a:close/>
              </a:path>
              <a:path w="1993264" h="1311275">
                <a:moveTo>
                  <a:pt x="186072" y="1157948"/>
                </a:moveTo>
                <a:lnTo>
                  <a:pt x="83070" y="1157948"/>
                </a:lnTo>
                <a:lnTo>
                  <a:pt x="166067" y="1165606"/>
                </a:lnTo>
                <a:lnTo>
                  <a:pt x="186072" y="1157948"/>
                </a:lnTo>
                <a:close/>
              </a:path>
              <a:path w="1993264" h="1311275">
                <a:moveTo>
                  <a:pt x="1273335" y="1027690"/>
                </a:moveTo>
                <a:lnTo>
                  <a:pt x="1162615" y="1027690"/>
                </a:lnTo>
                <a:lnTo>
                  <a:pt x="1245612" y="1048403"/>
                </a:lnTo>
                <a:lnTo>
                  <a:pt x="1273335" y="1027690"/>
                </a:lnTo>
                <a:close/>
              </a:path>
              <a:path w="1993264" h="1311275">
                <a:moveTo>
                  <a:pt x="913478" y="398283"/>
                </a:moveTo>
                <a:lnTo>
                  <a:pt x="830408" y="483104"/>
                </a:lnTo>
                <a:lnTo>
                  <a:pt x="747411" y="600306"/>
                </a:lnTo>
                <a:lnTo>
                  <a:pt x="664341" y="609569"/>
                </a:lnTo>
                <a:lnTo>
                  <a:pt x="581271" y="703141"/>
                </a:lnTo>
                <a:lnTo>
                  <a:pt x="1992951" y="703141"/>
                </a:lnTo>
                <a:lnTo>
                  <a:pt x="1992951" y="400763"/>
                </a:lnTo>
                <a:lnTo>
                  <a:pt x="996475" y="400763"/>
                </a:lnTo>
                <a:lnTo>
                  <a:pt x="913478" y="398283"/>
                </a:lnTo>
                <a:close/>
              </a:path>
              <a:path w="1993264" h="1311275">
                <a:moveTo>
                  <a:pt x="1328682" y="91603"/>
                </a:moveTo>
                <a:lnTo>
                  <a:pt x="1245612" y="233529"/>
                </a:lnTo>
                <a:lnTo>
                  <a:pt x="1162615" y="241552"/>
                </a:lnTo>
                <a:lnTo>
                  <a:pt x="1079545" y="343365"/>
                </a:lnTo>
                <a:lnTo>
                  <a:pt x="996475" y="400763"/>
                </a:lnTo>
                <a:lnTo>
                  <a:pt x="1992951" y="400763"/>
                </a:lnTo>
                <a:lnTo>
                  <a:pt x="1992951" y="254242"/>
                </a:lnTo>
                <a:lnTo>
                  <a:pt x="1660817" y="254242"/>
                </a:lnTo>
                <a:lnTo>
                  <a:pt x="1634730" y="226528"/>
                </a:lnTo>
                <a:lnTo>
                  <a:pt x="1494750" y="226528"/>
                </a:lnTo>
                <a:lnTo>
                  <a:pt x="1411680" y="153595"/>
                </a:lnTo>
                <a:lnTo>
                  <a:pt x="1328682" y="91603"/>
                </a:lnTo>
                <a:close/>
              </a:path>
              <a:path w="1993264" h="1311275">
                <a:moveTo>
                  <a:pt x="1743887" y="145354"/>
                </a:moveTo>
                <a:lnTo>
                  <a:pt x="1660817" y="254242"/>
                </a:lnTo>
                <a:lnTo>
                  <a:pt x="1992951" y="254242"/>
                </a:lnTo>
                <a:lnTo>
                  <a:pt x="1992951" y="153960"/>
                </a:lnTo>
                <a:lnTo>
                  <a:pt x="1826884" y="153960"/>
                </a:lnTo>
                <a:lnTo>
                  <a:pt x="1743887" y="145354"/>
                </a:lnTo>
                <a:close/>
              </a:path>
              <a:path w="1993264" h="1311275">
                <a:moveTo>
                  <a:pt x="1577820" y="166067"/>
                </a:moveTo>
                <a:lnTo>
                  <a:pt x="1494750" y="226528"/>
                </a:lnTo>
                <a:lnTo>
                  <a:pt x="1634730" y="226528"/>
                </a:lnTo>
                <a:lnTo>
                  <a:pt x="1577820" y="166067"/>
                </a:lnTo>
                <a:close/>
              </a:path>
              <a:path w="1993264" h="1311275">
                <a:moveTo>
                  <a:pt x="1992951" y="0"/>
                </a:moveTo>
                <a:lnTo>
                  <a:pt x="1909954" y="111076"/>
                </a:lnTo>
                <a:lnTo>
                  <a:pt x="1826884" y="153960"/>
                </a:lnTo>
                <a:lnTo>
                  <a:pt x="1992951" y="153960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821851" y="2324038"/>
            <a:ext cx="83185" cy="155575"/>
          </a:xfrm>
          <a:custGeom>
            <a:avLst/>
            <a:gdLst/>
            <a:ahLst/>
            <a:cxnLst/>
            <a:rect l="l" t="t" r="r" b="b"/>
            <a:pathLst>
              <a:path w="83185" h="155575">
                <a:moveTo>
                  <a:pt x="82997" y="15520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08373" y="2352336"/>
            <a:ext cx="83185" cy="51435"/>
          </a:xfrm>
          <a:custGeom>
            <a:avLst/>
            <a:gdLst/>
            <a:ahLst/>
            <a:cxnLst/>
            <a:rect l="l" t="t" r="r" b="b"/>
            <a:pathLst>
              <a:path w="83184" h="51435">
                <a:moveTo>
                  <a:pt x="83070" y="50833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987919" y="2372247"/>
            <a:ext cx="83185" cy="22225"/>
          </a:xfrm>
          <a:custGeom>
            <a:avLst/>
            <a:gdLst/>
            <a:ahLst/>
            <a:cxnLst/>
            <a:rect l="l" t="t" r="r" b="b"/>
            <a:pathLst>
              <a:path w="83185" h="22225">
                <a:moveTo>
                  <a:pt x="82997" y="22171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6239" y="2254534"/>
            <a:ext cx="249554" cy="140335"/>
          </a:xfrm>
          <a:custGeom>
            <a:avLst/>
            <a:gdLst/>
            <a:ahLst/>
            <a:cxnLst/>
            <a:rect l="l" t="t" r="r" b="b"/>
            <a:pathLst>
              <a:path w="249555" h="140335">
                <a:moveTo>
                  <a:pt x="249064" y="139811"/>
                </a:moveTo>
                <a:lnTo>
                  <a:pt x="166067" y="70598"/>
                </a:lnTo>
                <a:lnTo>
                  <a:pt x="82997" y="12544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4031" y="1867700"/>
            <a:ext cx="332740" cy="334645"/>
          </a:xfrm>
          <a:custGeom>
            <a:avLst/>
            <a:gdLst/>
            <a:ahLst/>
            <a:cxnLst/>
            <a:rect l="l" t="t" r="r" b="b"/>
            <a:pathLst>
              <a:path w="332740" h="334644">
                <a:moveTo>
                  <a:pt x="0" y="334322"/>
                </a:moveTo>
                <a:lnTo>
                  <a:pt x="83070" y="202387"/>
                </a:lnTo>
                <a:lnTo>
                  <a:pt x="166067" y="155491"/>
                </a:lnTo>
                <a:lnTo>
                  <a:pt x="249137" y="82121"/>
                </a:lnTo>
                <a:lnTo>
                  <a:pt x="33220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572714" y="215454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406647" y="21958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44031" y="2202023"/>
            <a:ext cx="0" cy="177165"/>
          </a:xfrm>
          <a:custGeom>
            <a:avLst/>
            <a:gdLst/>
            <a:ahLst/>
            <a:cxnLst/>
            <a:rect l="l" t="t" r="r" b="b"/>
            <a:pathLst>
              <a:path h="177164">
                <a:moveTo>
                  <a:pt x="0" y="176934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572714" y="2154544"/>
            <a:ext cx="166370" cy="210820"/>
          </a:xfrm>
          <a:custGeom>
            <a:avLst/>
            <a:gdLst/>
            <a:ahLst/>
            <a:cxnLst/>
            <a:rect l="l" t="t" r="r" b="b"/>
            <a:pathLst>
              <a:path w="166369" h="210819">
                <a:moveTo>
                  <a:pt x="166067" y="210482"/>
                </a:moveTo>
                <a:lnTo>
                  <a:pt x="82997" y="102907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572714" y="2149452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157510" y="2304201"/>
            <a:ext cx="83185" cy="34925"/>
          </a:xfrm>
          <a:custGeom>
            <a:avLst/>
            <a:gdLst/>
            <a:ahLst/>
            <a:cxnLst/>
            <a:rect l="l" t="t" r="r" b="b"/>
            <a:pathLst>
              <a:path w="83184" h="34925">
                <a:moveTo>
                  <a:pt x="82997" y="34497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406647" y="2195896"/>
            <a:ext cx="83185" cy="20955"/>
          </a:xfrm>
          <a:custGeom>
            <a:avLst/>
            <a:gdLst/>
            <a:ahLst/>
            <a:cxnLst/>
            <a:rect l="l" t="t" r="r" b="b"/>
            <a:pathLst>
              <a:path w="83184" h="20955">
                <a:moveTo>
                  <a:pt x="82997" y="20712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406647" y="2190804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25303" y="1777775"/>
            <a:ext cx="83185" cy="93980"/>
          </a:xfrm>
          <a:custGeom>
            <a:avLst/>
            <a:gdLst/>
            <a:ahLst/>
            <a:cxnLst/>
            <a:rect l="l" t="t" r="r" b="b"/>
            <a:pathLst>
              <a:path w="83184" h="93980">
                <a:moveTo>
                  <a:pt x="0" y="93572"/>
                </a:moveTo>
                <a:lnTo>
                  <a:pt x="0" y="93572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91443" y="1566490"/>
            <a:ext cx="166370" cy="202565"/>
          </a:xfrm>
          <a:custGeom>
            <a:avLst/>
            <a:gdLst/>
            <a:ahLst/>
            <a:cxnLst/>
            <a:rect l="l" t="t" r="r" b="b"/>
            <a:pathLst>
              <a:path w="166369" h="202564">
                <a:moveTo>
                  <a:pt x="0" y="202022"/>
                </a:moveTo>
                <a:lnTo>
                  <a:pt x="82997" y="84820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240507" y="1409758"/>
            <a:ext cx="166370" cy="159385"/>
          </a:xfrm>
          <a:custGeom>
            <a:avLst/>
            <a:gdLst/>
            <a:ahLst/>
            <a:cxnLst/>
            <a:rect l="l" t="t" r="r" b="b"/>
            <a:pathLst>
              <a:path w="166369" h="159384">
                <a:moveTo>
                  <a:pt x="0" y="159211"/>
                </a:moveTo>
                <a:lnTo>
                  <a:pt x="83070" y="101813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489644" y="1259809"/>
            <a:ext cx="83185" cy="142240"/>
          </a:xfrm>
          <a:custGeom>
            <a:avLst/>
            <a:gdLst/>
            <a:ahLst/>
            <a:cxnLst/>
            <a:rect l="l" t="t" r="r" b="b"/>
            <a:pathLst>
              <a:path w="83184" h="142240">
                <a:moveTo>
                  <a:pt x="0" y="141926"/>
                </a:moveTo>
                <a:lnTo>
                  <a:pt x="0" y="141926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904849" y="1313560"/>
            <a:ext cx="83185" cy="109220"/>
          </a:xfrm>
          <a:custGeom>
            <a:avLst/>
            <a:gdLst/>
            <a:ahLst/>
            <a:cxnLst/>
            <a:rect l="l" t="t" r="r" b="b"/>
            <a:pathLst>
              <a:path w="83185" h="109219">
                <a:moveTo>
                  <a:pt x="0" y="108888"/>
                </a:moveTo>
                <a:lnTo>
                  <a:pt x="0" y="10888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738781" y="1334273"/>
            <a:ext cx="83185" cy="60960"/>
          </a:xfrm>
          <a:custGeom>
            <a:avLst/>
            <a:gdLst/>
            <a:ahLst/>
            <a:cxnLst/>
            <a:rect l="l" t="t" r="r" b="b"/>
            <a:pathLst>
              <a:path w="83185" h="60959">
                <a:moveTo>
                  <a:pt x="0" y="60460"/>
                </a:moveTo>
                <a:lnTo>
                  <a:pt x="0" y="60460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070916" y="1168206"/>
            <a:ext cx="166370" cy="154305"/>
          </a:xfrm>
          <a:custGeom>
            <a:avLst/>
            <a:gdLst/>
            <a:ahLst/>
            <a:cxnLst/>
            <a:rect l="l" t="t" r="r" b="b"/>
            <a:pathLst>
              <a:path w="166369" h="154305">
                <a:moveTo>
                  <a:pt x="0" y="153960"/>
                </a:moveTo>
                <a:lnTo>
                  <a:pt x="83070" y="111075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44031" y="1387878"/>
            <a:ext cx="1993264" cy="956310"/>
          </a:xfrm>
          <a:custGeom>
            <a:avLst/>
            <a:gdLst/>
            <a:ahLst/>
            <a:cxnLst/>
            <a:rect l="l" t="t" r="r" b="b"/>
            <a:pathLst>
              <a:path w="1993264" h="956310">
                <a:moveTo>
                  <a:pt x="415204" y="535834"/>
                </a:moveTo>
                <a:lnTo>
                  <a:pt x="332207" y="556401"/>
                </a:lnTo>
                <a:lnTo>
                  <a:pt x="249137" y="631667"/>
                </a:lnTo>
                <a:lnTo>
                  <a:pt x="166067" y="696796"/>
                </a:lnTo>
                <a:lnTo>
                  <a:pt x="83070" y="732897"/>
                </a:lnTo>
                <a:lnTo>
                  <a:pt x="0" y="849152"/>
                </a:lnTo>
                <a:lnTo>
                  <a:pt x="0" y="956071"/>
                </a:lnTo>
                <a:lnTo>
                  <a:pt x="83070" y="887587"/>
                </a:lnTo>
                <a:lnTo>
                  <a:pt x="166067" y="884451"/>
                </a:lnTo>
                <a:lnTo>
                  <a:pt x="249137" y="844411"/>
                </a:lnTo>
                <a:lnTo>
                  <a:pt x="332207" y="790076"/>
                </a:lnTo>
                <a:lnTo>
                  <a:pt x="869942" y="790076"/>
                </a:lnTo>
                <a:lnTo>
                  <a:pt x="913478" y="770239"/>
                </a:lnTo>
                <a:lnTo>
                  <a:pt x="1037221" y="770239"/>
                </a:lnTo>
                <a:lnTo>
                  <a:pt x="1079545" y="740920"/>
                </a:lnTo>
                <a:lnTo>
                  <a:pt x="1162615" y="652380"/>
                </a:lnTo>
                <a:lnTo>
                  <a:pt x="1261650" y="652380"/>
                </a:lnTo>
                <a:lnTo>
                  <a:pt x="1328682" y="589585"/>
                </a:lnTo>
                <a:lnTo>
                  <a:pt x="1992951" y="589585"/>
                </a:lnTo>
                <a:lnTo>
                  <a:pt x="1992951" y="586960"/>
                </a:lnTo>
                <a:lnTo>
                  <a:pt x="581271" y="586960"/>
                </a:lnTo>
                <a:lnTo>
                  <a:pt x="498274" y="565153"/>
                </a:lnTo>
                <a:lnTo>
                  <a:pt x="415204" y="535834"/>
                </a:lnTo>
                <a:close/>
              </a:path>
              <a:path w="1993264" h="956310">
                <a:moveTo>
                  <a:pt x="869942" y="790076"/>
                </a:moveTo>
                <a:lnTo>
                  <a:pt x="332207" y="790076"/>
                </a:lnTo>
                <a:lnTo>
                  <a:pt x="415204" y="794452"/>
                </a:lnTo>
                <a:lnTo>
                  <a:pt x="498274" y="845359"/>
                </a:lnTo>
                <a:lnTo>
                  <a:pt x="581271" y="902976"/>
                </a:lnTo>
                <a:lnTo>
                  <a:pt x="664341" y="850756"/>
                </a:lnTo>
                <a:lnTo>
                  <a:pt x="787018" y="850756"/>
                </a:lnTo>
                <a:lnTo>
                  <a:pt x="830408" y="808091"/>
                </a:lnTo>
                <a:lnTo>
                  <a:pt x="869942" y="790076"/>
                </a:lnTo>
                <a:close/>
              </a:path>
              <a:path w="1993264" h="956310">
                <a:moveTo>
                  <a:pt x="787018" y="850756"/>
                </a:moveTo>
                <a:lnTo>
                  <a:pt x="664341" y="850756"/>
                </a:lnTo>
                <a:lnTo>
                  <a:pt x="747411" y="889702"/>
                </a:lnTo>
                <a:lnTo>
                  <a:pt x="787018" y="850756"/>
                </a:lnTo>
                <a:close/>
              </a:path>
              <a:path w="1993264" h="956310">
                <a:moveTo>
                  <a:pt x="1931522" y="740264"/>
                </a:moveTo>
                <a:lnTo>
                  <a:pt x="1577820" y="740264"/>
                </a:lnTo>
                <a:lnTo>
                  <a:pt x="1660817" y="882190"/>
                </a:lnTo>
                <a:lnTo>
                  <a:pt x="1743887" y="774834"/>
                </a:lnTo>
                <a:lnTo>
                  <a:pt x="1881649" y="774834"/>
                </a:lnTo>
                <a:lnTo>
                  <a:pt x="1909954" y="764769"/>
                </a:lnTo>
                <a:lnTo>
                  <a:pt x="1931522" y="740264"/>
                </a:lnTo>
                <a:close/>
              </a:path>
              <a:path w="1993264" h="956310">
                <a:moveTo>
                  <a:pt x="1037221" y="770239"/>
                </a:moveTo>
                <a:lnTo>
                  <a:pt x="913478" y="770239"/>
                </a:lnTo>
                <a:lnTo>
                  <a:pt x="996475" y="798464"/>
                </a:lnTo>
                <a:lnTo>
                  <a:pt x="1037221" y="770239"/>
                </a:lnTo>
                <a:close/>
              </a:path>
              <a:path w="1993264" h="956310">
                <a:moveTo>
                  <a:pt x="1881649" y="774834"/>
                </a:moveTo>
                <a:lnTo>
                  <a:pt x="1743887" y="774834"/>
                </a:lnTo>
                <a:lnTo>
                  <a:pt x="1826884" y="794307"/>
                </a:lnTo>
                <a:lnTo>
                  <a:pt x="1881649" y="774834"/>
                </a:lnTo>
                <a:close/>
              </a:path>
              <a:path w="1993264" h="956310">
                <a:moveTo>
                  <a:pt x="1992951" y="589585"/>
                </a:moveTo>
                <a:lnTo>
                  <a:pt x="1328682" y="589585"/>
                </a:lnTo>
                <a:lnTo>
                  <a:pt x="1411680" y="684324"/>
                </a:lnTo>
                <a:lnTo>
                  <a:pt x="1494750" y="785117"/>
                </a:lnTo>
                <a:lnTo>
                  <a:pt x="1577820" y="740264"/>
                </a:lnTo>
                <a:lnTo>
                  <a:pt x="1931522" y="740264"/>
                </a:lnTo>
                <a:lnTo>
                  <a:pt x="1992951" y="670467"/>
                </a:lnTo>
                <a:lnTo>
                  <a:pt x="1992951" y="589585"/>
                </a:lnTo>
                <a:close/>
              </a:path>
              <a:path w="1993264" h="956310">
                <a:moveTo>
                  <a:pt x="1261650" y="652380"/>
                </a:moveTo>
                <a:lnTo>
                  <a:pt x="1162615" y="652380"/>
                </a:lnTo>
                <a:lnTo>
                  <a:pt x="1245612" y="667404"/>
                </a:lnTo>
                <a:lnTo>
                  <a:pt x="1261650" y="652380"/>
                </a:lnTo>
                <a:close/>
              </a:path>
              <a:path w="1993264" h="956310">
                <a:moveTo>
                  <a:pt x="664341" y="503671"/>
                </a:moveTo>
                <a:lnTo>
                  <a:pt x="581271" y="586960"/>
                </a:lnTo>
                <a:lnTo>
                  <a:pt x="1992951" y="586960"/>
                </a:lnTo>
                <a:lnTo>
                  <a:pt x="1992951" y="506223"/>
                </a:lnTo>
                <a:lnTo>
                  <a:pt x="747411" y="506223"/>
                </a:lnTo>
                <a:lnTo>
                  <a:pt x="664341" y="503671"/>
                </a:lnTo>
                <a:close/>
              </a:path>
              <a:path w="1993264" h="956310">
                <a:moveTo>
                  <a:pt x="913478" y="324622"/>
                </a:moveTo>
                <a:lnTo>
                  <a:pt x="830408" y="397846"/>
                </a:lnTo>
                <a:lnTo>
                  <a:pt x="747411" y="506223"/>
                </a:lnTo>
                <a:lnTo>
                  <a:pt x="1992951" y="506223"/>
                </a:lnTo>
                <a:lnTo>
                  <a:pt x="1992951" y="333447"/>
                </a:lnTo>
                <a:lnTo>
                  <a:pt x="996475" y="333447"/>
                </a:lnTo>
                <a:lnTo>
                  <a:pt x="913478" y="324622"/>
                </a:lnTo>
                <a:close/>
              </a:path>
              <a:path w="1993264" h="956310">
                <a:moveTo>
                  <a:pt x="1328682" y="49083"/>
                </a:moveTo>
                <a:lnTo>
                  <a:pt x="1245612" y="175110"/>
                </a:lnTo>
                <a:lnTo>
                  <a:pt x="1162615" y="177517"/>
                </a:lnTo>
                <a:lnTo>
                  <a:pt x="1079545" y="275976"/>
                </a:lnTo>
                <a:lnTo>
                  <a:pt x="996475" y="333447"/>
                </a:lnTo>
                <a:lnTo>
                  <a:pt x="1992951" y="333447"/>
                </a:lnTo>
                <a:lnTo>
                  <a:pt x="1992951" y="243740"/>
                </a:lnTo>
                <a:lnTo>
                  <a:pt x="1660817" y="243740"/>
                </a:lnTo>
                <a:lnTo>
                  <a:pt x="1624155" y="198959"/>
                </a:lnTo>
                <a:lnTo>
                  <a:pt x="1494750" y="198959"/>
                </a:lnTo>
                <a:lnTo>
                  <a:pt x="1411680" y="119098"/>
                </a:lnTo>
                <a:lnTo>
                  <a:pt x="1328682" y="49083"/>
                </a:lnTo>
                <a:close/>
              </a:path>
              <a:path w="1993264" h="956310">
                <a:moveTo>
                  <a:pt x="1743887" y="135216"/>
                </a:moveTo>
                <a:lnTo>
                  <a:pt x="1660817" y="243740"/>
                </a:lnTo>
                <a:lnTo>
                  <a:pt x="1992951" y="243740"/>
                </a:lnTo>
                <a:lnTo>
                  <a:pt x="1992951" y="146521"/>
                </a:lnTo>
                <a:lnTo>
                  <a:pt x="1826884" y="146521"/>
                </a:lnTo>
                <a:lnTo>
                  <a:pt x="1743887" y="135216"/>
                </a:lnTo>
                <a:close/>
              </a:path>
              <a:path w="1993264" h="956310">
                <a:moveTo>
                  <a:pt x="1577820" y="142364"/>
                </a:moveTo>
                <a:lnTo>
                  <a:pt x="1494750" y="198959"/>
                </a:lnTo>
                <a:lnTo>
                  <a:pt x="1624155" y="198959"/>
                </a:lnTo>
                <a:lnTo>
                  <a:pt x="1577820" y="142364"/>
                </a:lnTo>
                <a:close/>
              </a:path>
              <a:path w="1993264" h="956310">
                <a:moveTo>
                  <a:pt x="1992951" y="0"/>
                </a:moveTo>
                <a:lnTo>
                  <a:pt x="1909954" y="106918"/>
                </a:lnTo>
                <a:lnTo>
                  <a:pt x="1826884" y="146521"/>
                </a:lnTo>
                <a:lnTo>
                  <a:pt x="1992951" y="146521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44031" y="1944279"/>
            <a:ext cx="332740" cy="293370"/>
          </a:xfrm>
          <a:custGeom>
            <a:avLst/>
            <a:gdLst/>
            <a:ahLst/>
            <a:cxnLst/>
            <a:rect l="l" t="t" r="r" b="b"/>
            <a:pathLst>
              <a:path w="332740" h="293369">
                <a:moveTo>
                  <a:pt x="0" y="292750"/>
                </a:moveTo>
                <a:lnTo>
                  <a:pt x="83070" y="176496"/>
                </a:lnTo>
                <a:lnTo>
                  <a:pt x="166067" y="140394"/>
                </a:lnTo>
                <a:lnTo>
                  <a:pt x="249137" y="75266"/>
                </a:lnTo>
                <a:lnTo>
                  <a:pt x="33220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572714" y="19774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06647" y="204025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157510" y="21581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76239" y="21779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44031" y="2237030"/>
            <a:ext cx="0" cy="107314"/>
          </a:xfrm>
          <a:custGeom>
            <a:avLst/>
            <a:gdLst/>
            <a:ahLst/>
            <a:cxnLst/>
            <a:rect l="l" t="t" r="r" b="b"/>
            <a:pathLst>
              <a:path h="107314">
                <a:moveTo>
                  <a:pt x="0" y="106918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76239" y="2177955"/>
            <a:ext cx="249554" cy="113030"/>
          </a:xfrm>
          <a:custGeom>
            <a:avLst/>
            <a:gdLst/>
            <a:ahLst/>
            <a:cxnLst/>
            <a:rect l="l" t="t" r="r" b="b"/>
            <a:pathLst>
              <a:path w="249555" h="113030">
                <a:moveTo>
                  <a:pt x="249064" y="112899"/>
                </a:moveTo>
                <a:lnTo>
                  <a:pt x="166067" y="55282"/>
                </a:lnTo>
                <a:lnTo>
                  <a:pt x="82997" y="4375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76239" y="2172863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08373" y="2238635"/>
            <a:ext cx="83185" cy="39370"/>
          </a:xfrm>
          <a:custGeom>
            <a:avLst/>
            <a:gdLst/>
            <a:ahLst/>
            <a:cxnLst/>
            <a:rect l="l" t="t" r="r" b="b"/>
            <a:pathLst>
              <a:path w="83184" h="39369">
                <a:moveTo>
                  <a:pt x="83070" y="3894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987919" y="216271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821851" y="2128142"/>
            <a:ext cx="83185" cy="142240"/>
          </a:xfrm>
          <a:custGeom>
            <a:avLst/>
            <a:gdLst/>
            <a:ahLst/>
            <a:cxnLst/>
            <a:rect l="l" t="t" r="r" b="b"/>
            <a:pathLst>
              <a:path w="83185" h="142239">
                <a:moveTo>
                  <a:pt x="82997" y="141926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821851" y="2123050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157510" y="2158117"/>
            <a:ext cx="83185" cy="28575"/>
          </a:xfrm>
          <a:custGeom>
            <a:avLst/>
            <a:gdLst/>
            <a:ahLst/>
            <a:cxnLst/>
            <a:rect l="l" t="t" r="r" b="b"/>
            <a:pathLst>
              <a:path w="83184" h="28575">
                <a:moveTo>
                  <a:pt x="82997" y="28224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157510" y="2153025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987919" y="2162712"/>
            <a:ext cx="83185" cy="19685"/>
          </a:xfrm>
          <a:custGeom>
            <a:avLst/>
            <a:gdLst/>
            <a:ahLst/>
            <a:cxnLst/>
            <a:rect l="l" t="t" r="r" b="b"/>
            <a:pathLst>
              <a:path w="83185" h="19685">
                <a:moveTo>
                  <a:pt x="82997" y="19472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987919" y="2157620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821851" y="21281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572714" y="1977464"/>
            <a:ext cx="166370" cy="195580"/>
          </a:xfrm>
          <a:custGeom>
            <a:avLst/>
            <a:gdLst/>
            <a:ahLst/>
            <a:cxnLst/>
            <a:rect l="l" t="t" r="r" b="b"/>
            <a:pathLst>
              <a:path w="166369" h="195580">
                <a:moveTo>
                  <a:pt x="166067" y="195531"/>
                </a:moveTo>
                <a:lnTo>
                  <a:pt x="82997" y="94739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572714" y="1972372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406647" y="2040258"/>
            <a:ext cx="83185" cy="15240"/>
          </a:xfrm>
          <a:custGeom>
            <a:avLst/>
            <a:gdLst/>
            <a:ahLst/>
            <a:cxnLst/>
            <a:rect l="l" t="t" r="r" b="b"/>
            <a:pathLst>
              <a:path w="83184" h="15239">
                <a:moveTo>
                  <a:pt x="82996" y="15024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406647" y="2035167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25303" y="1891549"/>
            <a:ext cx="83185" cy="83820"/>
          </a:xfrm>
          <a:custGeom>
            <a:avLst/>
            <a:gdLst/>
            <a:ahLst/>
            <a:cxnLst/>
            <a:rect l="l" t="t" r="r" b="b"/>
            <a:pathLst>
              <a:path w="83184" h="83819">
                <a:moveTo>
                  <a:pt x="0" y="83288"/>
                </a:moveTo>
                <a:lnTo>
                  <a:pt x="0" y="83288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991443" y="1712500"/>
            <a:ext cx="166370" cy="181610"/>
          </a:xfrm>
          <a:custGeom>
            <a:avLst/>
            <a:gdLst/>
            <a:ahLst/>
            <a:cxnLst/>
            <a:rect l="l" t="t" r="r" b="b"/>
            <a:pathLst>
              <a:path w="166369" h="181610">
                <a:moveTo>
                  <a:pt x="0" y="181601"/>
                </a:moveTo>
                <a:lnTo>
                  <a:pt x="82997" y="73224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240507" y="1565396"/>
            <a:ext cx="166370" cy="156210"/>
          </a:xfrm>
          <a:custGeom>
            <a:avLst/>
            <a:gdLst/>
            <a:ahLst/>
            <a:cxnLst/>
            <a:rect l="l" t="t" r="r" b="b"/>
            <a:pathLst>
              <a:path w="166369" h="156210">
                <a:moveTo>
                  <a:pt x="0" y="155929"/>
                </a:moveTo>
                <a:lnTo>
                  <a:pt x="83070" y="98458"/>
                </a:lnTo>
                <a:lnTo>
                  <a:pt x="16614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489644" y="1436961"/>
            <a:ext cx="83185" cy="126364"/>
          </a:xfrm>
          <a:custGeom>
            <a:avLst/>
            <a:gdLst/>
            <a:ahLst/>
            <a:cxnLst/>
            <a:rect l="l" t="t" r="r" b="b"/>
            <a:pathLst>
              <a:path w="83184" h="126365">
                <a:moveTo>
                  <a:pt x="0" y="126027"/>
                </a:moveTo>
                <a:lnTo>
                  <a:pt x="0" y="126027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904849" y="1523095"/>
            <a:ext cx="83185" cy="108585"/>
          </a:xfrm>
          <a:custGeom>
            <a:avLst/>
            <a:gdLst/>
            <a:ahLst/>
            <a:cxnLst/>
            <a:rect l="l" t="t" r="r" b="b"/>
            <a:pathLst>
              <a:path w="83185" h="108585">
                <a:moveTo>
                  <a:pt x="0" y="108523"/>
                </a:moveTo>
                <a:lnTo>
                  <a:pt x="0" y="108523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738781" y="1530242"/>
            <a:ext cx="83185" cy="57150"/>
          </a:xfrm>
          <a:custGeom>
            <a:avLst/>
            <a:gdLst/>
            <a:ahLst/>
            <a:cxnLst/>
            <a:rect l="l" t="t" r="r" b="b"/>
            <a:pathLst>
              <a:path w="83185" h="57150">
                <a:moveTo>
                  <a:pt x="0" y="56595"/>
                </a:moveTo>
                <a:lnTo>
                  <a:pt x="0" y="56595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070916" y="1387878"/>
            <a:ext cx="166370" cy="146685"/>
          </a:xfrm>
          <a:custGeom>
            <a:avLst/>
            <a:gdLst/>
            <a:ahLst/>
            <a:cxnLst/>
            <a:rect l="l" t="t" r="r" b="b"/>
            <a:pathLst>
              <a:path w="166369" h="146684">
                <a:moveTo>
                  <a:pt x="0" y="146521"/>
                </a:moveTo>
                <a:lnTo>
                  <a:pt x="83070" y="106918"/>
                </a:lnTo>
                <a:lnTo>
                  <a:pt x="16606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41485" y="2186415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44031" y="1707249"/>
            <a:ext cx="1993264" cy="583565"/>
          </a:xfrm>
          <a:custGeom>
            <a:avLst/>
            <a:gdLst/>
            <a:ahLst/>
            <a:cxnLst/>
            <a:rect l="l" t="t" r="r" b="b"/>
            <a:pathLst>
              <a:path w="1993264" h="583564">
                <a:moveTo>
                  <a:pt x="0" y="583240"/>
                </a:moveTo>
                <a:lnTo>
                  <a:pt x="82997" y="490908"/>
                </a:lnTo>
                <a:lnTo>
                  <a:pt x="166067" y="471289"/>
                </a:lnTo>
                <a:lnTo>
                  <a:pt x="249137" y="418705"/>
                </a:lnTo>
                <a:lnTo>
                  <a:pt x="332134" y="353868"/>
                </a:lnTo>
                <a:lnTo>
                  <a:pt x="415204" y="345772"/>
                </a:lnTo>
                <a:lnTo>
                  <a:pt x="498201" y="385958"/>
                </a:lnTo>
                <a:lnTo>
                  <a:pt x="581271" y="425633"/>
                </a:lnTo>
                <a:lnTo>
                  <a:pt x="664268" y="357879"/>
                </a:lnTo>
                <a:lnTo>
                  <a:pt x="747338" y="378665"/>
                </a:lnTo>
                <a:lnTo>
                  <a:pt x="830408" y="283634"/>
                </a:lnTo>
                <a:lnTo>
                  <a:pt x="913405" y="228132"/>
                </a:lnTo>
                <a:lnTo>
                  <a:pt x="996475" y="246584"/>
                </a:lnTo>
                <a:lnTo>
                  <a:pt x="1079472" y="189113"/>
                </a:lnTo>
                <a:lnTo>
                  <a:pt x="1162542" y="95614"/>
                </a:lnTo>
                <a:lnTo>
                  <a:pt x="1245612" y="101959"/>
                </a:lnTo>
                <a:lnTo>
                  <a:pt x="1328609" y="0"/>
                </a:lnTo>
                <a:lnTo>
                  <a:pt x="1411679" y="82413"/>
                </a:lnTo>
                <a:lnTo>
                  <a:pt x="1494677" y="172703"/>
                </a:lnTo>
                <a:lnTo>
                  <a:pt x="1577747" y="121943"/>
                </a:lnTo>
                <a:lnTo>
                  <a:pt x="1660817" y="243594"/>
                </a:lnTo>
                <a:lnTo>
                  <a:pt x="1743814" y="135654"/>
                </a:lnTo>
                <a:lnTo>
                  <a:pt x="1826884" y="151115"/>
                </a:lnTo>
                <a:lnTo>
                  <a:pt x="1909881" y="116473"/>
                </a:lnTo>
                <a:lnTo>
                  <a:pt x="1992951" y="15899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35200" y="228165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18197" y="218932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01267" y="216970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84337" y="211712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567334" y="205228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650404" y="20441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33401" y="208437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16471" y="212405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99468" y="205629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82538" y="20770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065608" y="198205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148606" y="19265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231676" y="194500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314673" y="188753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397743" y="179403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480813" y="180037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563810" y="169841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646880" y="178083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729877" y="187112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812947" y="18203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896017" y="194201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979014" y="1834072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062084" y="184953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145081" y="181489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228151" y="171431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20669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183133" y="2444231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100736" y="2400628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183133" y="2186342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53622" y="2158649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183133" y="1928453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100736" y="1893333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.1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183133" y="1670637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 txBox="1"/>
          <p:nvPr/>
        </p:nvSpPr>
        <p:spPr>
          <a:xfrm>
            <a:off x="53622" y="1635517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183133" y="1412748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 txBox="1"/>
          <p:nvPr/>
        </p:nvSpPr>
        <p:spPr>
          <a:xfrm>
            <a:off x="100736" y="1377628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.3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18" name="object 118"/>
          <p:cNvSpPr/>
          <p:nvPr/>
        </p:nvSpPr>
        <p:spPr>
          <a:xfrm>
            <a:off x="183133" y="1154932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 txBox="1"/>
          <p:nvPr/>
        </p:nvSpPr>
        <p:spPr>
          <a:xfrm>
            <a:off x="53622" y="1119812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206690" y="251658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4403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10098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57623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74230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90837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074440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240507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406647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 txBox="1"/>
          <p:nvPr/>
        </p:nvSpPr>
        <p:spPr>
          <a:xfrm>
            <a:off x="216349" y="2525104"/>
            <a:ext cx="123317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</a:t>
            </a:r>
            <a:r>
              <a:rPr sz="350" spc="15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1572714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173878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190484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07091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23698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 txBox="1"/>
          <p:nvPr/>
        </p:nvSpPr>
        <p:spPr>
          <a:xfrm>
            <a:off x="1530050" y="2525104"/>
            <a:ext cx="74993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16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18  20  22</a:t>
            </a:r>
            <a:r>
              <a:rPr sz="350" spc="17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1111834" y="1018101"/>
            <a:ext cx="257810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is_all=1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3106432" y="782928"/>
            <a:ext cx="78613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Excluding</a:t>
            </a:r>
            <a:r>
              <a:rPr sz="1100" spc="-8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US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2332824" y="979505"/>
            <a:ext cx="2275205" cy="1696720"/>
          </a:xfrm>
          <a:custGeom>
            <a:avLst/>
            <a:gdLst/>
            <a:ahLst/>
            <a:cxnLst/>
            <a:rect l="l" t="t" r="r" b="b"/>
            <a:pathLst>
              <a:path w="2275204" h="1696720">
                <a:moveTo>
                  <a:pt x="0" y="0"/>
                </a:moveTo>
                <a:lnTo>
                  <a:pt x="0" y="1696650"/>
                </a:lnTo>
                <a:lnTo>
                  <a:pt x="2275179" y="1696650"/>
                </a:lnTo>
                <a:lnTo>
                  <a:pt x="2275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334522" y="2674459"/>
            <a:ext cx="2273935" cy="0"/>
          </a:xfrm>
          <a:custGeom>
            <a:avLst/>
            <a:gdLst/>
            <a:ahLst/>
            <a:cxnLst/>
            <a:rect l="l" t="t" r="r" b="b"/>
            <a:pathLst>
              <a:path w="2273935">
                <a:moveTo>
                  <a:pt x="0" y="0"/>
                </a:moveTo>
                <a:lnTo>
                  <a:pt x="2273481" y="0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334522" y="980570"/>
            <a:ext cx="2273935" cy="1694180"/>
          </a:xfrm>
          <a:custGeom>
            <a:avLst/>
            <a:gdLst/>
            <a:ahLst/>
            <a:cxnLst/>
            <a:rect l="l" t="t" r="r" b="b"/>
            <a:pathLst>
              <a:path w="2273935" h="1694180">
                <a:moveTo>
                  <a:pt x="2273481" y="0"/>
                </a:moveTo>
                <a:lnTo>
                  <a:pt x="0" y="0"/>
                </a:lnTo>
                <a:lnTo>
                  <a:pt x="0" y="1693888"/>
                </a:lnTo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539515" y="1117590"/>
            <a:ext cx="2068195" cy="1399540"/>
          </a:xfrm>
          <a:custGeom>
            <a:avLst/>
            <a:gdLst/>
            <a:ahLst/>
            <a:cxnLst/>
            <a:rect l="l" t="t" r="r" b="b"/>
            <a:pathLst>
              <a:path w="2068195" h="1399539">
                <a:moveTo>
                  <a:pt x="0" y="1398989"/>
                </a:moveTo>
                <a:lnTo>
                  <a:pt x="2067634" y="1398989"/>
                </a:lnTo>
                <a:lnTo>
                  <a:pt x="2067634" y="0"/>
                </a:lnTo>
                <a:lnTo>
                  <a:pt x="0" y="0"/>
                </a:lnTo>
                <a:lnTo>
                  <a:pt x="0" y="1398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541212" y="1119288"/>
            <a:ext cx="2064385" cy="1395730"/>
          </a:xfrm>
          <a:custGeom>
            <a:avLst/>
            <a:gdLst/>
            <a:ahLst/>
            <a:cxnLst/>
            <a:rect l="l" t="t" r="r" b="b"/>
            <a:pathLst>
              <a:path w="2064385" h="1395730">
                <a:moveTo>
                  <a:pt x="0" y="1395595"/>
                </a:moveTo>
                <a:lnTo>
                  <a:pt x="2064239" y="1395595"/>
                </a:lnTo>
                <a:lnTo>
                  <a:pt x="2064239" y="0"/>
                </a:lnTo>
                <a:lnTo>
                  <a:pt x="0" y="0"/>
                </a:lnTo>
                <a:lnTo>
                  <a:pt x="0" y="1395595"/>
                </a:lnTo>
                <a:close/>
              </a:path>
            </a:pathLst>
          </a:custGeom>
          <a:ln w="3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539515" y="246210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539515" y="2140176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539515" y="1818252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539515" y="1496329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539515" y="1174405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257685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74292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90906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3075131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3241198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407265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573332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739472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905539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4071606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4237673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4403740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4569808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5091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2576856" y="1154932"/>
            <a:ext cx="1993264" cy="1324610"/>
          </a:xfrm>
          <a:custGeom>
            <a:avLst/>
            <a:gdLst/>
            <a:ahLst/>
            <a:cxnLst/>
            <a:rect l="l" t="t" r="r" b="b"/>
            <a:pathLst>
              <a:path w="1993264" h="1324610">
                <a:moveTo>
                  <a:pt x="1992951" y="1033525"/>
                </a:moveTo>
                <a:lnTo>
                  <a:pt x="83070" y="1033525"/>
                </a:lnTo>
                <a:lnTo>
                  <a:pt x="166067" y="1069262"/>
                </a:lnTo>
                <a:lnTo>
                  <a:pt x="249137" y="1092819"/>
                </a:lnTo>
                <a:lnTo>
                  <a:pt x="332207" y="1103686"/>
                </a:lnTo>
                <a:lnTo>
                  <a:pt x="415204" y="1110323"/>
                </a:lnTo>
                <a:lnTo>
                  <a:pt x="498274" y="1161521"/>
                </a:lnTo>
                <a:lnTo>
                  <a:pt x="581271" y="1205062"/>
                </a:lnTo>
                <a:lnTo>
                  <a:pt x="664341" y="1237882"/>
                </a:lnTo>
                <a:lnTo>
                  <a:pt x="747411" y="1284704"/>
                </a:lnTo>
                <a:lnTo>
                  <a:pt x="830408" y="1310303"/>
                </a:lnTo>
                <a:lnTo>
                  <a:pt x="913478" y="1324307"/>
                </a:lnTo>
                <a:lnTo>
                  <a:pt x="996475" y="1294550"/>
                </a:lnTo>
                <a:lnTo>
                  <a:pt x="1079545" y="1262387"/>
                </a:lnTo>
                <a:lnTo>
                  <a:pt x="1162615" y="1225629"/>
                </a:lnTo>
                <a:lnTo>
                  <a:pt x="1245612" y="1209219"/>
                </a:lnTo>
                <a:lnTo>
                  <a:pt x="1335446" y="1209219"/>
                </a:lnTo>
                <a:lnTo>
                  <a:pt x="1411680" y="1169763"/>
                </a:lnTo>
                <a:lnTo>
                  <a:pt x="1494750" y="1155906"/>
                </a:lnTo>
                <a:lnTo>
                  <a:pt x="1577820" y="1133151"/>
                </a:lnTo>
                <a:lnTo>
                  <a:pt x="1660817" y="1112438"/>
                </a:lnTo>
                <a:lnTo>
                  <a:pt x="1743887" y="1087057"/>
                </a:lnTo>
                <a:lnTo>
                  <a:pt x="1826884" y="1069189"/>
                </a:lnTo>
                <a:lnTo>
                  <a:pt x="1935224" y="1069189"/>
                </a:lnTo>
                <a:lnTo>
                  <a:pt x="1992951" y="1051029"/>
                </a:lnTo>
                <a:lnTo>
                  <a:pt x="1992951" y="1033525"/>
                </a:lnTo>
                <a:close/>
              </a:path>
              <a:path w="1993264" h="1324610">
                <a:moveTo>
                  <a:pt x="1335446" y="1209219"/>
                </a:moveTo>
                <a:lnTo>
                  <a:pt x="1245612" y="1209219"/>
                </a:lnTo>
                <a:lnTo>
                  <a:pt x="1328682" y="1212720"/>
                </a:lnTo>
                <a:lnTo>
                  <a:pt x="1335446" y="1209219"/>
                </a:lnTo>
                <a:close/>
              </a:path>
              <a:path w="1993264" h="1324610">
                <a:moveTo>
                  <a:pt x="1935224" y="1069189"/>
                </a:moveTo>
                <a:lnTo>
                  <a:pt x="1826884" y="1069189"/>
                </a:lnTo>
                <a:lnTo>
                  <a:pt x="1909954" y="1077139"/>
                </a:lnTo>
                <a:lnTo>
                  <a:pt x="1935224" y="1069189"/>
                </a:lnTo>
                <a:close/>
              </a:path>
              <a:path w="1993264" h="1324610">
                <a:moveTo>
                  <a:pt x="415204" y="762070"/>
                </a:moveTo>
                <a:lnTo>
                  <a:pt x="332207" y="800579"/>
                </a:lnTo>
                <a:lnTo>
                  <a:pt x="249137" y="846672"/>
                </a:lnTo>
                <a:lnTo>
                  <a:pt x="166067" y="885618"/>
                </a:lnTo>
                <a:lnTo>
                  <a:pt x="83070" y="908154"/>
                </a:lnTo>
                <a:lnTo>
                  <a:pt x="0" y="966062"/>
                </a:lnTo>
                <a:lnTo>
                  <a:pt x="0" y="1034181"/>
                </a:lnTo>
                <a:lnTo>
                  <a:pt x="1992951" y="1033525"/>
                </a:lnTo>
                <a:lnTo>
                  <a:pt x="1992951" y="781908"/>
                </a:lnTo>
                <a:lnTo>
                  <a:pt x="581271" y="781908"/>
                </a:lnTo>
                <a:lnTo>
                  <a:pt x="498274" y="779501"/>
                </a:lnTo>
                <a:lnTo>
                  <a:pt x="415204" y="762070"/>
                </a:lnTo>
                <a:close/>
              </a:path>
              <a:path w="1993264" h="1324610">
                <a:moveTo>
                  <a:pt x="1992951" y="0"/>
                </a:moveTo>
                <a:lnTo>
                  <a:pt x="1909954" y="56230"/>
                </a:lnTo>
                <a:lnTo>
                  <a:pt x="1826884" y="67243"/>
                </a:lnTo>
                <a:lnTo>
                  <a:pt x="1743887" y="113993"/>
                </a:lnTo>
                <a:lnTo>
                  <a:pt x="1660817" y="169349"/>
                </a:lnTo>
                <a:lnTo>
                  <a:pt x="1577820" y="229591"/>
                </a:lnTo>
                <a:lnTo>
                  <a:pt x="1494750" y="291000"/>
                </a:lnTo>
                <a:lnTo>
                  <a:pt x="1411680" y="345991"/>
                </a:lnTo>
                <a:lnTo>
                  <a:pt x="1328682" y="432051"/>
                </a:lnTo>
                <a:lnTo>
                  <a:pt x="1245612" y="468955"/>
                </a:lnTo>
                <a:lnTo>
                  <a:pt x="1162615" y="518111"/>
                </a:lnTo>
                <a:lnTo>
                  <a:pt x="1079545" y="579448"/>
                </a:lnTo>
                <a:lnTo>
                  <a:pt x="996475" y="636845"/>
                </a:lnTo>
                <a:lnTo>
                  <a:pt x="913478" y="706350"/>
                </a:lnTo>
                <a:lnTo>
                  <a:pt x="830408" y="734064"/>
                </a:lnTo>
                <a:lnTo>
                  <a:pt x="747411" y="758716"/>
                </a:lnTo>
                <a:lnTo>
                  <a:pt x="664341" y="763310"/>
                </a:lnTo>
                <a:lnTo>
                  <a:pt x="581271" y="781908"/>
                </a:lnTo>
                <a:lnTo>
                  <a:pt x="1992951" y="781908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4403740" y="22241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2659926" y="2188457"/>
            <a:ext cx="830580" cy="290830"/>
          </a:xfrm>
          <a:custGeom>
            <a:avLst/>
            <a:gdLst/>
            <a:ahLst/>
            <a:cxnLst/>
            <a:rect l="l" t="t" r="r" b="b"/>
            <a:pathLst>
              <a:path w="830579" h="290830">
                <a:moveTo>
                  <a:pt x="830408" y="290781"/>
                </a:moveTo>
                <a:lnTo>
                  <a:pt x="747338" y="276778"/>
                </a:lnTo>
                <a:lnTo>
                  <a:pt x="664341" y="251179"/>
                </a:lnTo>
                <a:lnTo>
                  <a:pt x="581271" y="204356"/>
                </a:lnTo>
                <a:lnTo>
                  <a:pt x="498201" y="171537"/>
                </a:lnTo>
                <a:lnTo>
                  <a:pt x="415204" y="127996"/>
                </a:lnTo>
                <a:lnTo>
                  <a:pt x="332134" y="76797"/>
                </a:lnTo>
                <a:lnTo>
                  <a:pt x="249137" y="70160"/>
                </a:lnTo>
                <a:lnTo>
                  <a:pt x="166067" y="59294"/>
                </a:lnTo>
                <a:lnTo>
                  <a:pt x="82997" y="35736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822469" y="2364151"/>
            <a:ext cx="83185" cy="3810"/>
          </a:xfrm>
          <a:custGeom>
            <a:avLst/>
            <a:gdLst/>
            <a:ahLst/>
            <a:cxnLst/>
            <a:rect l="l" t="t" r="r" b="b"/>
            <a:pathLst>
              <a:path w="83185" h="3810">
                <a:moveTo>
                  <a:pt x="83069" y="350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403740" y="2224121"/>
            <a:ext cx="83185" cy="8255"/>
          </a:xfrm>
          <a:custGeom>
            <a:avLst/>
            <a:gdLst/>
            <a:ahLst/>
            <a:cxnLst/>
            <a:rect l="l" t="t" r="r" b="b"/>
            <a:pathLst>
              <a:path w="83185" h="8255">
                <a:moveTo>
                  <a:pt x="-5091" y="3974"/>
                </a:moveTo>
                <a:lnTo>
                  <a:pt x="88161" y="3974"/>
                </a:lnTo>
              </a:path>
            </a:pathLst>
          </a:custGeom>
          <a:ln w="1813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4403740" y="2219029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576856" y="1917003"/>
            <a:ext cx="415290" cy="204470"/>
          </a:xfrm>
          <a:custGeom>
            <a:avLst/>
            <a:gdLst/>
            <a:ahLst/>
            <a:cxnLst/>
            <a:rect l="l" t="t" r="r" b="b"/>
            <a:pathLst>
              <a:path w="415289" h="204469">
                <a:moveTo>
                  <a:pt x="0" y="203991"/>
                </a:moveTo>
                <a:lnTo>
                  <a:pt x="83070" y="146083"/>
                </a:lnTo>
                <a:lnTo>
                  <a:pt x="166067" y="123547"/>
                </a:lnTo>
                <a:lnTo>
                  <a:pt x="249137" y="84601"/>
                </a:lnTo>
                <a:lnTo>
                  <a:pt x="332207" y="38508"/>
                </a:lnTo>
                <a:lnTo>
                  <a:pt x="415204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576856" y="2120995"/>
            <a:ext cx="85090" cy="68580"/>
          </a:xfrm>
          <a:custGeom>
            <a:avLst/>
            <a:gdLst/>
            <a:ahLst/>
            <a:cxnLst/>
            <a:rect l="l" t="t" r="r" b="b"/>
            <a:pathLst>
              <a:path w="85089" h="68580">
                <a:moveTo>
                  <a:pt x="84529" y="68091"/>
                </a:moveTo>
                <a:lnTo>
                  <a:pt x="83070" y="67462"/>
                </a:lnTo>
                <a:lnTo>
                  <a:pt x="0" y="6811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158128" y="1918242"/>
            <a:ext cx="83185" cy="19050"/>
          </a:xfrm>
          <a:custGeom>
            <a:avLst/>
            <a:gdLst/>
            <a:ahLst/>
            <a:cxnLst/>
            <a:rect l="l" t="t" r="r" b="b"/>
            <a:pathLst>
              <a:path w="83185" h="19050">
                <a:moveTo>
                  <a:pt x="0" y="18597"/>
                </a:moveTo>
                <a:lnTo>
                  <a:pt x="0" y="18597"/>
                </a:lnTo>
                <a:lnTo>
                  <a:pt x="8307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3324268" y="1222175"/>
            <a:ext cx="1079500" cy="691515"/>
          </a:xfrm>
          <a:custGeom>
            <a:avLst/>
            <a:gdLst/>
            <a:ahLst/>
            <a:cxnLst/>
            <a:rect l="l" t="t" r="r" b="b"/>
            <a:pathLst>
              <a:path w="1079500" h="691514">
                <a:moveTo>
                  <a:pt x="0" y="691472"/>
                </a:moveTo>
                <a:lnTo>
                  <a:pt x="82997" y="666821"/>
                </a:lnTo>
                <a:lnTo>
                  <a:pt x="166067" y="639106"/>
                </a:lnTo>
                <a:lnTo>
                  <a:pt x="249064" y="569602"/>
                </a:lnTo>
                <a:lnTo>
                  <a:pt x="332134" y="512204"/>
                </a:lnTo>
                <a:lnTo>
                  <a:pt x="415204" y="450868"/>
                </a:lnTo>
                <a:lnTo>
                  <a:pt x="498201" y="401711"/>
                </a:lnTo>
                <a:lnTo>
                  <a:pt x="581271" y="364807"/>
                </a:lnTo>
                <a:lnTo>
                  <a:pt x="664268" y="278747"/>
                </a:lnTo>
                <a:lnTo>
                  <a:pt x="747338" y="223756"/>
                </a:lnTo>
                <a:lnTo>
                  <a:pt x="830408" y="162347"/>
                </a:lnTo>
                <a:lnTo>
                  <a:pt x="913405" y="102105"/>
                </a:lnTo>
                <a:lnTo>
                  <a:pt x="996475" y="46749"/>
                </a:lnTo>
                <a:lnTo>
                  <a:pt x="1079472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4486811" y="1154932"/>
            <a:ext cx="83185" cy="56515"/>
          </a:xfrm>
          <a:custGeom>
            <a:avLst/>
            <a:gdLst/>
            <a:ahLst/>
            <a:cxnLst/>
            <a:rect l="l" t="t" r="r" b="b"/>
            <a:pathLst>
              <a:path w="83185" h="56515">
                <a:moveTo>
                  <a:pt x="0" y="56230"/>
                </a:moveTo>
                <a:lnTo>
                  <a:pt x="0" y="56230"/>
                </a:lnTo>
                <a:lnTo>
                  <a:pt x="8299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576856" y="1362935"/>
            <a:ext cx="1993264" cy="994410"/>
          </a:xfrm>
          <a:custGeom>
            <a:avLst/>
            <a:gdLst/>
            <a:ahLst/>
            <a:cxnLst/>
            <a:rect l="l" t="t" r="r" b="b"/>
            <a:pathLst>
              <a:path w="1993264" h="994410">
                <a:moveTo>
                  <a:pt x="1355721" y="833398"/>
                </a:moveTo>
                <a:lnTo>
                  <a:pt x="415204" y="833398"/>
                </a:lnTo>
                <a:lnTo>
                  <a:pt x="498274" y="877887"/>
                </a:lnTo>
                <a:lnTo>
                  <a:pt x="581271" y="913259"/>
                </a:lnTo>
                <a:lnTo>
                  <a:pt x="664341" y="935941"/>
                </a:lnTo>
                <a:lnTo>
                  <a:pt x="747411" y="972626"/>
                </a:lnTo>
                <a:lnTo>
                  <a:pt x="830408" y="988234"/>
                </a:lnTo>
                <a:lnTo>
                  <a:pt x="913478" y="993996"/>
                </a:lnTo>
                <a:lnTo>
                  <a:pt x="1079545" y="919167"/>
                </a:lnTo>
                <a:lnTo>
                  <a:pt x="1162615" y="877595"/>
                </a:lnTo>
                <a:lnTo>
                  <a:pt x="1245612" y="854695"/>
                </a:lnTo>
                <a:lnTo>
                  <a:pt x="1328682" y="850173"/>
                </a:lnTo>
                <a:lnTo>
                  <a:pt x="1355721" y="833398"/>
                </a:lnTo>
                <a:close/>
              </a:path>
              <a:path w="1993264" h="994410">
                <a:moveTo>
                  <a:pt x="1408388" y="800725"/>
                </a:moveTo>
                <a:lnTo>
                  <a:pt x="83070" y="800725"/>
                </a:lnTo>
                <a:lnTo>
                  <a:pt x="166067" y="824938"/>
                </a:lnTo>
                <a:lnTo>
                  <a:pt x="249137" y="836097"/>
                </a:lnTo>
                <a:lnTo>
                  <a:pt x="332207" y="835732"/>
                </a:lnTo>
                <a:lnTo>
                  <a:pt x="415204" y="833398"/>
                </a:lnTo>
                <a:lnTo>
                  <a:pt x="1355721" y="833398"/>
                </a:lnTo>
                <a:lnTo>
                  <a:pt x="1408388" y="800725"/>
                </a:lnTo>
                <a:close/>
              </a:path>
              <a:path w="1993264" h="994410">
                <a:moveTo>
                  <a:pt x="415204" y="623061"/>
                </a:moveTo>
                <a:lnTo>
                  <a:pt x="332207" y="652599"/>
                </a:lnTo>
                <a:lnTo>
                  <a:pt x="249137" y="687388"/>
                </a:lnTo>
                <a:lnTo>
                  <a:pt x="166067" y="713935"/>
                </a:lnTo>
                <a:lnTo>
                  <a:pt x="83070" y="725021"/>
                </a:lnTo>
                <a:lnTo>
                  <a:pt x="0" y="771552"/>
                </a:lnTo>
                <a:lnTo>
                  <a:pt x="0" y="812686"/>
                </a:lnTo>
                <a:lnTo>
                  <a:pt x="83070" y="800725"/>
                </a:lnTo>
                <a:lnTo>
                  <a:pt x="1408388" y="800725"/>
                </a:lnTo>
                <a:lnTo>
                  <a:pt x="1411680" y="798683"/>
                </a:lnTo>
                <a:lnTo>
                  <a:pt x="1494750" y="776657"/>
                </a:lnTo>
                <a:lnTo>
                  <a:pt x="1577820" y="746317"/>
                </a:lnTo>
                <a:lnTo>
                  <a:pt x="1660817" y="717728"/>
                </a:lnTo>
                <a:lnTo>
                  <a:pt x="1743887" y="686439"/>
                </a:lnTo>
                <a:lnTo>
                  <a:pt x="1826884" y="662882"/>
                </a:lnTo>
                <a:lnTo>
                  <a:pt x="1920706" y="662882"/>
                </a:lnTo>
                <a:lnTo>
                  <a:pt x="1934287" y="657631"/>
                </a:lnTo>
                <a:lnTo>
                  <a:pt x="581271" y="657631"/>
                </a:lnTo>
                <a:lnTo>
                  <a:pt x="498274" y="647129"/>
                </a:lnTo>
                <a:lnTo>
                  <a:pt x="415204" y="623061"/>
                </a:lnTo>
                <a:close/>
              </a:path>
              <a:path w="1993264" h="994410">
                <a:moveTo>
                  <a:pt x="1920706" y="662882"/>
                </a:moveTo>
                <a:lnTo>
                  <a:pt x="1826884" y="662882"/>
                </a:lnTo>
                <a:lnTo>
                  <a:pt x="1909954" y="667039"/>
                </a:lnTo>
                <a:lnTo>
                  <a:pt x="1920706" y="662882"/>
                </a:lnTo>
                <a:close/>
              </a:path>
              <a:path w="1993264" h="994410">
                <a:moveTo>
                  <a:pt x="664341" y="649244"/>
                </a:moveTo>
                <a:lnTo>
                  <a:pt x="581271" y="657631"/>
                </a:lnTo>
                <a:lnTo>
                  <a:pt x="1934287" y="657631"/>
                </a:lnTo>
                <a:lnTo>
                  <a:pt x="1941644" y="654787"/>
                </a:lnTo>
                <a:lnTo>
                  <a:pt x="747411" y="654787"/>
                </a:lnTo>
                <a:lnTo>
                  <a:pt x="664341" y="649244"/>
                </a:lnTo>
                <a:close/>
              </a:path>
              <a:path w="1993264" h="994410">
                <a:moveTo>
                  <a:pt x="1992951" y="0"/>
                </a:moveTo>
                <a:lnTo>
                  <a:pt x="1909954" y="50323"/>
                </a:lnTo>
                <a:lnTo>
                  <a:pt x="1826884" y="57543"/>
                </a:lnTo>
                <a:lnTo>
                  <a:pt x="1743887" y="98604"/>
                </a:lnTo>
                <a:lnTo>
                  <a:pt x="1660817" y="148052"/>
                </a:lnTo>
                <a:lnTo>
                  <a:pt x="1577820" y="200491"/>
                </a:lnTo>
                <a:lnTo>
                  <a:pt x="1494750" y="254169"/>
                </a:lnTo>
                <a:lnTo>
                  <a:pt x="1411680" y="301065"/>
                </a:lnTo>
                <a:lnTo>
                  <a:pt x="1328682" y="378592"/>
                </a:lnTo>
                <a:lnTo>
                  <a:pt x="1245612" y="407473"/>
                </a:lnTo>
                <a:lnTo>
                  <a:pt x="1162615" y="450211"/>
                </a:lnTo>
                <a:lnTo>
                  <a:pt x="1079545" y="506661"/>
                </a:lnTo>
                <a:lnTo>
                  <a:pt x="996475" y="559027"/>
                </a:lnTo>
                <a:lnTo>
                  <a:pt x="913478" y="620654"/>
                </a:lnTo>
                <a:lnTo>
                  <a:pt x="830408" y="640127"/>
                </a:lnTo>
                <a:lnTo>
                  <a:pt x="747411" y="654787"/>
                </a:lnTo>
                <a:lnTo>
                  <a:pt x="1941644" y="654787"/>
                </a:lnTo>
                <a:lnTo>
                  <a:pt x="1992951" y="634949"/>
                </a:lnTo>
                <a:lnTo>
                  <a:pt x="1992951" y="0"/>
                </a:lnTo>
                <a:close/>
              </a:path>
            </a:pathLst>
          </a:custGeom>
          <a:solidFill>
            <a:srgbClr val="BDDFEB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490368" y="2282117"/>
            <a:ext cx="166370" cy="74930"/>
          </a:xfrm>
          <a:custGeom>
            <a:avLst/>
            <a:gdLst/>
            <a:ahLst/>
            <a:cxnLst/>
            <a:rect l="l" t="t" r="r" b="b"/>
            <a:pathLst>
              <a:path w="166370" h="74930">
                <a:moveTo>
                  <a:pt x="166000" y="0"/>
                </a:moveTo>
                <a:lnTo>
                  <a:pt x="82963" y="37180"/>
                </a:lnTo>
                <a:lnTo>
                  <a:pt x="0" y="74798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2992061" y="2196334"/>
            <a:ext cx="498475" cy="160655"/>
          </a:xfrm>
          <a:custGeom>
            <a:avLst/>
            <a:gdLst/>
            <a:ahLst/>
            <a:cxnLst/>
            <a:rect l="l" t="t" r="r" b="b"/>
            <a:pathLst>
              <a:path w="498475" h="160655">
                <a:moveTo>
                  <a:pt x="498274" y="160597"/>
                </a:moveTo>
                <a:lnTo>
                  <a:pt x="415204" y="154835"/>
                </a:lnTo>
                <a:lnTo>
                  <a:pt x="332207" y="139227"/>
                </a:lnTo>
                <a:lnTo>
                  <a:pt x="249137" y="102542"/>
                </a:lnTo>
                <a:lnTo>
                  <a:pt x="166067" y="79861"/>
                </a:lnTo>
                <a:lnTo>
                  <a:pt x="83070" y="44488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2992060" y="2191242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2992060" y="219633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2659926" y="2163660"/>
            <a:ext cx="249554" cy="35560"/>
          </a:xfrm>
          <a:custGeom>
            <a:avLst/>
            <a:gdLst/>
            <a:ahLst/>
            <a:cxnLst/>
            <a:rect l="l" t="t" r="r" b="b"/>
            <a:pathLst>
              <a:path w="249555" h="35560">
                <a:moveTo>
                  <a:pt x="249137" y="35007"/>
                </a:moveTo>
                <a:lnTo>
                  <a:pt x="166067" y="35372"/>
                </a:lnTo>
                <a:lnTo>
                  <a:pt x="82997" y="24213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2659926" y="2158568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2576856" y="1985997"/>
            <a:ext cx="415290" cy="148590"/>
          </a:xfrm>
          <a:custGeom>
            <a:avLst/>
            <a:gdLst/>
            <a:ahLst/>
            <a:cxnLst/>
            <a:rect l="l" t="t" r="r" b="b"/>
            <a:pathLst>
              <a:path w="415289" h="148589">
                <a:moveTo>
                  <a:pt x="0" y="148490"/>
                </a:moveTo>
                <a:lnTo>
                  <a:pt x="83070" y="101959"/>
                </a:lnTo>
                <a:lnTo>
                  <a:pt x="166067" y="90873"/>
                </a:lnTo>
                <a:lnTo>
                  <a:pt x="249137" y="64326"/>
                </a:lnTo>
                <a:lnTo>
                  <a:pt x="332207" y="29537"/>
                </a:lnTo>
                <a:lnTo>
                  <a:pt x="415204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4403740" y="20258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2659926" y="2163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2576856" y="2134487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41133"/>
                </a:moveTo>
                <a:lnTo>
                  <a:pt x="0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4403741" y="2025818"/>
            <a:ext cx="83185" cy="4445"/>
          </a:xfrm>
          <a:custGeom>
            <a:avLst/>
            <a:gdLst/>
            <a:ahLst/>
            <a:cxnLst/>
            <a:rect l="l" t="t" r="r" b="b"/>
            <a:pathLst>
              <a:path w="83185" h="4444">
                <a:moveTo>
                  <a:pt x="-5091" y="2078"/>
                </a:moveTo>
                <a:lnTo>
                  <a:pt x="88161" y="2078"/>
                </a:lnTo>
              </a:path>
            </a:pathLst>
          </a:custGeom>
          <a:ln w="14340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403740" y="2020726"/>
            <a:ext cx="0" cy="10795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0" y="10183"/>
                </a:moveTo>
                <a:lnTo>
                  <a:pt x="0" y="0"/>
                </a:lnTo>
                <a:lnTo>
                  <a:pt x="0" y="10183"/>
                </a:lnTo>
                <a:close/>
              </a:path>
            </a:pathLst>
          </a:custGeom>
          <a:solidFill>
            <a:srgbClr val="ACD8E5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158128" y="2012180"/>
            <a:ext cx="83185" cy="8890"/>
          </a:xfrm>
          <a:custGeom>
            <a:avLst/>
            <a:gdLst/>
            <a:ahLst/>
            <a:cxnLst/>
            <a:rect l="l" t="t" r="r" b="b"/>
            <a:pathLst>
              <a:path w="83185" h="8889">
                <a:moveTo>
                  <a:pt x="0" y="8387"/>
                </a:moveTo>
                <a:lnTo>
                  <a:pt x="0" y="8387"/>
                </a:lnTo>
                <a:lnTo>
                  <a:pt x="83069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324268" y="1420479"/>
            <a:ext cx="1079500" cy="597535"/>
          </a:xfrm>
          <a:custGeom>
            <a:avLst/>
            <a:gdLst/>
            <a:ahLst/>
            <a:cxnLst/>
            <a:rect l="l" t="t" r="r" b="b"/>
            <a:pathLst>
              <a:path w="1079500" h="597535">
                <a:moveTo>
                  <a:pt x="0" y="597243"/>
                </a:moveTo>
                <a:lnTo>
                  <a:pt x="82997" y="582584"/>
                </a:lnTo>
                <a:lnTo>
                  <a:pt x="166067" y="563111"/>
                </a:lnTo>
                <a:lnTo>
                  <a:pt x="249064" y="501483"/>
                </a:lnTo>
                <a:lnTo>
                  <a:pt x="332134" y="449117"/>
                </a:lnTo>
                <a:lnTo>
                  <a:pt x="415204" y="392668"/>
                </a:lnTo>
                <a:lnTo>
                  <a:pt x="498201" y="349929"/>
                </a:lnTo>
                <a:lnTo>
                  <a:pt x="581271" y="321048"/>
                </a:lnTo>
                <a:lnTo>
                  <a:pt x="664268" y="243521"/>
                </a:lnTo>
                <a:lnTo>
                  <a:pt x="747338" y="196625"/>
                </a:lnTo>
                <a:lnTo>
                  <a:pt x="830408" y="142947"/>
                </a:lnTo>
                <a:lnTo>
                  <a:pt x="913405" y="90509"/>
                </a:lnTo>
                <a:lnTo>
                  <a:pt x="996475" y="41060"/>
                </a:lnTo>
                <a:lnTo>
                  <a:pt x="1079472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4486811" y="1362935"/>
            <a:ext cx="83185" cy="50800"/>
          </a:xfrm>
          <a:custGeom>
            <a:avLst/>
            <a:gdLst/>
            <a:ahLst/>
            <a:cxnLst/>
            <a:rect l="l" t="t" r="r" b="b"/>
            <a:pathLst>
              <a:path w="83185" h="50800">
                <a:moveTo>
                  <a:pt x="0" y="50323"/>
                </a:moveTo>
                <a:lnTo>
                  <a:pt x="0" y="50323"/>
                </a:lnTo>
                <a:lnTo>
                  <a:pt x="82997" y="0"/>
                </a:lnTo>
              </a:path>
            </a:pathLst>
          </a:custGeom>
          <a:ln w="10183">
            <a:solidFill>
              <a:srgbClr val="ACD8E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2574310" y="2140176"/>
            <a:ext cx="1998345" cy="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043" y="0"/>
                </a:lnTo>
              </a:path>
            </a:pathLst>
          </a:custGeom>
          <a:ln w="50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2576856" y="1680483"/>
            <a:ext cx="1993264" cy="497205"/>
          </a:xfrm>
          <a:custGeom>
            <a:avLst/>
            <a:gdLst/>
            <a:ahLst/>
            <a:cxnLst/>
            <a:rect l="l" t="t" r="r" b="b"/>
            <a:pathLst>
              <a:path w="1993264" h="497205">
                <a:moveTo>
                  <a:pt x="0" y="474571"/>
                </a:moveTo>
                <a:lnTo>
                  <a:pt x="82997" y="445325"/>
                </a:lnTo>
                <a:lnTo>
                  <a:pt x="166067" y="451889"/>
                </a:lnTo>
                <a:lnTo>
                  <a:pt x="249137" y="444231"/>
                </a:lnTo>
                <a:lnTo>
                  <a:pt x="332134" y="426654"/>
                </a:lnTo>
                <a:lnTo>
                  <a:pt x="415204" y="410682"/>
                </a:lnTo>
                <a:lnTo>
                  <a:pt x="498201" y="445033"/>
                </a:lnTo>
                <a:lnTo>
                  <a:pt x="581271" y="467934"/>
                </a:lnTo>
                <a:lnTo>
                  <a:pt x="664268" y="475081"/>
                </a:lnTo>
                <a:lnTo>
                  <a:pt x="747338" y="496159"/>
                </a:lnTo>
                <a:lnTo>
                  <a:pt x="830408" y="496669"/>
                </a:lnTo>
                <a:lnTo>
                  <a:pt x="913405" y="489814"/>
                </a:lnTo>
                <a:lnTo>
                  <a:pt x="996475" y="440220"/>
                </a:lnTo>
                <a:lnTo>
                  <a:pt x="1079472" y="395366"/>
                </a:lnTo>
                <a:lnTo>
                  <a:pt x="1162542" y="346356"/>
                </a:lnTo>
                <a:lnTo>
                  <a:pt x="1245612" y="313609"/>
                </a:lnTo>
                <a:lnTo>
                  <a:pt x="1328609" y="296907"/>
                </a:lnTo>
                <a:lnTo>
                  <a:pt x="1411679" y="232362"/>
                </a:lnTo>
                <a:lnTo>
                  <a:pt x="1494677" y="197938"/>
                </a:lnTo>
                <a:lnTo>
                  <a:pt x="1577747" y="155856"/>
                </a:lnTo>
                <a:lnTo>
                  <a:pt x="1660817" y="115379"/>
                </a:lnTo>
                <a:lnTo>
                  <a:pt x="1743814" y="75047"/>
                </a:lnTo>
                <a:lnTo>
                  <a:pt x="1826884" y="42665"/>
                </a:lnTo>
                <a:lnTo>
                  <a:pt x="1909881" y="41206"/>
                </a:lnTo>
                <a:lnTo>
                  <a:pt x="1992951" y="0"/>
                </a:lnTo>
              </a:path>
            </a:pathLst>
          </a:custGeom>
          <a:ln w="7637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2568025" y="214622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2651022" y="211697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2734092" y="212354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2817162" y="211588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2900159" y="209830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2983229" y="208233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3066226" y="211668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3149296" y="2139586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3232293" y="2146733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3315363" y="216781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3398434" y="216832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3481430" y="2161465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3564501" y="211187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3647497" y="206701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3730568" y="201800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3813638" y="198526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3896635" y="19685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3979705" y="190401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4062702" y="18695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4145772" y="182750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4228842" y="17870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4311839" y="174669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4394909" y="1714317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4477906" y="1712858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4560976" y="1671651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0" y="8831"/>
                </a:moveTo>
                <a:lnTo>
                  <a:pt x="0" y="3956"/>
                </a:lnTo>
                <a:lnTo>
                  <a:pt x="3956" y="0"/>
                </a:lnTo>
                <a:lnTo>
                  <a:pt x="8831" y="0"/>
                </a:lnTo>
                <a:lnTo>
                  <a:pt x="13706" y="0"/>
                </a:lnTo>
                <a:lnTo>
                  <a:pt x="17663" y="3956"/>
                </a:lnTo>
                <a:lnTo>
                  <a:pt x="17663" y="8831"/>
                </a:lnTo>
                <a:lnTo>
                  <a:pt x="17663" y="13706"/>
                </a:lnTo>
                <a:lnTo>
                  <a:pt x="13706" y="17663"/>
                </a:lnTo>
                <a:lnTo>
                  <a:pt x="8831" y="17663"/>
                </a:lnTo>
                <a:lnTo>
                  <a:pt x="3956" y="17663"/>
                </a:lnTo>
                <a:lnTo>
                  <a:pt x="0" y="13706"/>
                </a:lnTo>
                <a:lnTo>
                  <a:pt x="0" y="8831"/>
                </a:lnTo>
              </a:path>
            </a:pathLst>
          </a:custGeom>
          <a:ln w="5091">
            <a:solidFill>
              <a:srgbClr val="9034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2539515" y="1117590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39">
                <a:moveTo>
                  <a:pt x="0" y="1398989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2515958" y="246210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 txBox="1"/>
          <p:nvPr/>
        </p:nvSpPr>
        <p:spPr>
          <a:xfrm>
            <a:off x="2433561" y="2418496"/>
            <a:ext cx="80645" cy="8763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-.2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18" name="object 218"/>
          <p:cNvSpPr/>
          <p:nvPr/>
        </p:nvSpPr>
        <p:spPr>
          <a:xfrm>
            <a:off x="2515958" y="214017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 txBox="1"/>
          <p:nvPr/>
        </p:nvSpPr>
        <p:spPr>
          <a:xfrm>
            <a:off x="2386447" y="2112483"/>
            <a:ext cx="80645" cy="55880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dirty="0">
                <a:latin typeface="Tahoma"/>
                <a:cs typeface="Tahoma"/>
              </a:rPr>
              <a:t>0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0" name="object 220"/>
          <p:cNvSpPr/>
          <p:nvPr/>
        </p:nvSpPr>
        <p:spPr>
          <a:xfrm>
            <a:off x="2515958" y="1818252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 txBox="1"/>
          <p:nvPr/>
        </p:nvSpPr>
        <p:spPr>
          <a:xfrm>
            <a:off x="2433561" y="1783132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.2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2" name="object 222"/>
          <p:cNvSpPr/>
          <p:nvPr/>
        </p:nvSpPr>
        <p:spPr>
          <a:xfrm>
            <a:off x="2515958" y="149632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 txBox="1"/>
          <p:nvPr/>
        </p:nvSpPr>
        <p:spPr>
          <a:xfrm>
            <a:off x="2386447" y="1461209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4" name="object 224"/>
          <p:cNvSpPr/>
          <p:nvPr/>
        </p:nvSpPr>
        <p:spPr>
          <a:xfrm>
            <a:off x="2515958" y="117440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57" y="0"/>
                </a:moveTo>
                <a:lnTo>
                  <a:pt x="0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 txBox="1"/>
          <p:nvPr/>
        </p:nvSpPr>
        <p:spPr>
          <a:xfrm>
            <a:off x="2433561" y="1139285"/>
            <a:ext cx="80645" cy="70485"/>
          </a:xfrm>
          <a:prstGeom prst="rect">
            <a:avLst/>
          </a:prstGeom>
        </p:spPr>
        <p:txBody>
          <a:bodyPr vert="vert270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Tahoma"/>
                <a:cs typeface="Tahoma"/>
              </a:rPr>
              <a:t>.6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26" name="object 226"/>
          <p:cNvSpPr/>
          <p:nvPr/>
        </p:nvSpPr>
        <p:spPr>
          <a:xfrm>
            <a:off x="2539515" y="2516580"/>
            <a:ext cx="2068195" cy="0"/>
          </a:xfrm>
          <a:custGeom>
            <a:avLst/>
            <a:gdLst/>
            <a:ahLst/>
            <a:cxnLst/>
            <a:rect l="l" t="t" r="r" b="b"/>
            <a:pathLst>
              <a:path w="2068195">
                <a:moveTo>
                  <a:pt x="0" y="0"/>
                </a:moveTo>
                <a:lnTo>
                  <a:pt x="2067634" y="0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257685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274292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290906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3075131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3241198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3407265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3573332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3739472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3905539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 txBox="1"/>
          <p:nvPr/>
        </p:nvSpPr>
        <p:spPr>
          <a:xfrm>
            <a:off x="2549174" y="2525104"/>
            <a:ext cx="1399540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78435" algn="l"/>
                <a:tab pos="344805" algn="l"/>
                <a:tab pos="510540" algn="l"/>
                <a:tab pos="676910" algn="l"/>
              </a:tabLst>
            </a:pPr>
            <a:r>
              <a:rPr sz="350" spc="45" dirty="0">
                <a:latin typeface="Tahoma"/>
                <a:cs typeface="Tahoma"/>
              </a:rPr>
              <a:t>0	2	4	6	8 </a:t>
            </a:r>
            <a:r>
              <a:rPr sz="350" spc="40" dirty="0">
                <a:latin typeface="Tahoma"/>
                <a:cs typeface="Tahoma"/>
              </a:rPr>
              <a:t>10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12  14</a:t>
            </a:r>
            <a:r>
              <a:rPr sz="350" spc="100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16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37" name="object 237"/>
          <p:cNvSpPr/>
          <p:nvPr/>
        </p:nvSpPr>
        <p:spPr>
          <a:xfrm>
            <a:off x="4071606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4237673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4403740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4569808" y="2516580"/>
            <a:ext cx="0" cy="24130"/>
          </a:xfrm>
          <a:custGeom>
            <a:avLst/>
            <a:gdLst/>
            <a:ahLst/>
            <a:cxnLst/>
            <a:rect l="l" t="t" r="r" b="b"/>
            <a:pathLst>
              <a:path h="24130">
                <a:moveTo>
                  <a:pt x="0" y="0"/>
                </a:moveTo>
                <a:lnTo>
                  <a:pt x="0" y="23557"/>
                </a:lnTo>
              </a:path>
            </a:pathLst>
          </a:custGeom>
          <a:ln w="33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 txBox="1"/>
          <p:nvPr/>
        </p:nvSpPr>
        <p:spPr>
          <a:xfrm>
            <a:off x="4028942" y="2525104"/>
            <a:ext cx="583565" cy="825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50" spc="40" dirty="0">
                <a:latin typeface="Tahoma"/>
                <a:cs typeface="Tahoma"/>
              </a:rPr>
              <a:t>18</a:t>
            </a:r>
            <a:r>
              <a:rPr sz="350" spc="18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20  22</a:t>
            </a:r>
            <a:r>
              <a:rPr sz="350" spc="75" dirty="0">
                <a:latin typeface="Tahoma"/>
                <a:cs typeface="Tahoma"/>
              </a:rPr>
              <a:t> </a:t>
            </a:r>
            <a:r>
              <a:rPr sz="350" spc="40" dirty="0">
                <a:latin typeface="Tahoma"/>
                <a:cs typeface="Tahoma"/>
              </a:rPr>
              <a:t>24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42" name="object 242"/>
          <p:cNvSpPr txBox="1"/>
          <p:nvPr/>
        </p:nvSpPr>
        <p:spPr>
          <a:xfrm>
            <a:off x="3444659" y="1018101"/>
            <a:ext cx="257810" cy="965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50" spc="25" dirty="0">
                <a:latin typeface="Tahoma"/>
                <a:cs typeface="Tahoma"/>
              </a:rPr>
              <a:t>is_all=1</a:t>
            </a:r>
            <a:endParaRPr sz="450">
              <a:latin typeface="Tahoma"/>
              <a:cs typeface="Tahoma"/>
            </a:endParaRPr>
          </a:p>
        </p:txBody>
      </p:sp>
      <p:sp>
        <p:nvSpPr>
          <p:cNvPr id="243" name="object 243"/>
          <p:cNvSpPr/>
          <p:nvPr/>
        </p:nvSpPr>
        <p:spPr>
          <a:xfrm>
            <a:off x="360005" y="3226064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204644" y="0"/>
                </a:moveTo>
                <a:lnTo>
                  <a:pt x="50610" y="0"/>
                </a:lnTo>
                <a:lnTo>
                  <a:pt x="30959" y="3993"/>
                </a:lnTo>
                <a:lnTo>
                  <a:pt x="14866" y="14866"/>
                </a:lnTo>
                <a:lnTo>
                  <a:pt x="3993" y="30959"/>
                </a:lnTo>
                <a:lnTo>
                  <a:pt x="0" y="50610"/>
                </a:lnTo>
                <a:lnTo>
                  <a:pt x="3993" y="70262"/>
                </a:lnTo>
                <a:lnTo>
                  <a:pt x="14866" y="86354"/>
                </a:lnTo>
                <a:lnTo>
                  <a:pt x="30959" y="97228"/>
                </a:lnTo>
                <a:lnTo>
                  <a:pt x="50610" y="101221"/>
                </a:lnTo>
                <a:lnTo>
                  <a:pt x="204644" y="101221"/>
                </a:lnTo>
                <a:lnTo>
                  <a:pt x="224295" y="97228"/>
                </a:lnTo>
                <a:lnTo>
                  <a:pt x="240388" y="86354"/>
                </a:lnTo>
                <a:lnTo>
                  <a:pt x="251261" y="70262"/>
                </a:lnTo>
                <a:lnTo>
                  <a:pt x="255255" y="50610"/>
                </a:lnTo>
                <a:lnTo>
                  <a:pt x="251261" y="30959"/>
                </a:lnTo>
                <a:lnTo>
                  <a:pt x="240388" y="14866"/>
                </a:lnTo>
                <a:lnTo>
                  <a:pt x="224295" y="3993"/>
                </a:lnTo>
                <a:lnTo>
                  <a:pt x="204644" y="0"/>
                </a:lnTo>
                <a:close/>
              </a:path>
            </a:pathLst>
          </a:custGeom>
          <a:solidFill>
            <a:srgbClr val="8E9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360005" y="3226064"/>
            <a:ext cx="255270" cy="101600"/>
          </a:xfrm>
          <a:custGeom>
            <a:avLst/>
            <a:gdLst/>
            <a:ahLst/>
            <a:cxnLst/>
            <a:rect l="l" t="t" r="r" b="b"/>
            <a:pathLst>
              <a:path w="255270" h="101600">
                <a:moveTo>
                  <a:pt x="50610" y="101221"/>
                </a:moveTo>
                <a:lnTo>
                  <a:pt x="30959" y="97228"/>
                </a:lnTo>
                <a:lnTo>
                  <a:pt x="14866" y="86354"/>
                </a:lnTo>
                <a:lnTo>
                  <a:pt x="3993" y="70262"/>
                </a:lnTo>
                <a:lnTo>
                  <a:pt x="0" y="50610"/>
                </a:lnTo>
                <a:lnTo>
                  <a:pt x="3993" y="30959"/>
                </a:lnTo>
                <a:lnTo>
                  <a:pt x="14866" y="14866"/>
                </a:lnTo>
                <a:lnTo>
                  <a:pt x="30959" y="3993"/>
                </a:lnTo>
                <a:lnTo>
                  <a:pt x="50610" y="0"/>
                </a:lnTo>
                <a:lnTo>
                  <a:pt x="204644" y="0"/>
                </a:lnTo>
                <a:lnTo>
                  <a:pt x="224295" y="3993"/>
                </a:lnTo>
                <a:lnTo>
                  <a:pt x="240388" y="14866"/>
                </a:lnTo>
                <a:lnTo>
                  <a:pt x="251261" y="30959"/>
                </a:lnTo>
                <a:lnTo>
                  <a:pt x="255255" y="50610"/>
                </a:lnTo>
                <a:lnTo>
                  <a:pt x="251261" y="70262"/>
                </a:lnTo>
                <a:lnTo>
                  <a:pt x="240388" y="86354"/>
                </a:lnTo>
                <a:lnTo>
                  <a:pt x="224295" y="97228"/>
                </a:lnTo>
                <a:lnTo>
                  <a:pt x="204644" y="101221"/>
                </a:lnTo>
                <a:lnTo>
                  <a:pt x="50610" y="101221"/>
                </a:lnTo>
                <a:close/>
              </a:path>
            </a:pathLst>
          </a:custGeom>
          <a:ln w="10122">
            <a:solidFill>
              <a:srgbClr val="8E98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 txBox="1"/>
          <p:nvPr/>
        </p:nvSpPr>
        <p:spPr>
          <a:xfrm>
            <a:off x="347294" y="3085969"/>
            <a:ext cx="3644265" cy="24955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Note.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Coefficients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15" dirty="0">
                <a:solidFill>
                  <a:srgbClr val="22373A"/>
                </a:solidFill>
                <a:latin typeface="Gill Sans MT"/>
                <a:cs typeface="Gill Sans MT"/>
              </a:rPr>
              <a:t>represent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dirty="0">
                <a:solidFill>
                  <a:srgbClr val="22373A"/>
                </a:solidFill>
                <a:latin typeface="Gill Sans MT"/>
                <a:cs typeface="Gill Sans MT"/>
              </a:rPr>
              <a:t>p.p.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0" dirty="0">
                <a:solidFill>
                  <a:srgbClr val="22373A"/>
                </a:solidFill>
                <a:latin typeface="Gill Sans MT"/>
                <a:cs typeface="Gill Sans MT"/>
              </a:rPr>
              <a:t>Shaded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areas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display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68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25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-20" dirty="0">
                <a:solidFill>
                  <a:srgbClr val="22373A"/>
                </a:solidFill>
                <a:latin typeface="Gill Sans MT"/>
                <a:cs typeface="Gill Sans MT"/>
              </a:rPr>
              <a:t>90%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5" dirty="0">
                <a:solidFill>
                  <a:srgbClr val="22373A"/>
                </a:solidFill>
                <a:latin typeface="Gill Sans MT"/>
                <a:cs typeface="Gill Sans MT"/>
              </a:rPr>
              <a:t>confidence</a:t>
            </a:r>
            <a:r>
              <a:rPr sz="800" spc="-2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800" spc="10" dirty="0">
                <a:solidFill>
                  <a:srgbClr val="22373A"/>
                </a:solidFill>
                <a:latin typeface="Gill Sans MT"/>
                <a:cs typeface="Gill Sans MT"/>
              </a:rPr>
              <a:t>intervals.</a:t>
            </a:r>
            <a:endParaRPr sz="800">
              <a:latin typeface="Gill Sans MT"/>
              <a:cs typeface="Gill Sans MT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sz="600" spc="15" dirty="0">
                <a:solidFill>
                  <a:srgbClr val="FFFFFF"/>
                </a:solidFill>
                <a:latin typeface="Gill Sans MT"/>
                <a:cs typeface="Gill Sans MT"/>
                <a:hlinkClick r:id="rId2" action="ppaction://hlinksldjump"/>
              </a:rPr>
              <a:t>Back</a:t>
            </a:r>
            <a:endParaRPr sz="600">
              <a:latin typeface="Gill Sans MT"/>
              <a:cs typeface="Gill Sans MT"/>
            </a:endParaRPr>
          </a:p>
        </p:txBody>
      </p:sp>
      <p:sp>
        <p:nvSpPr>
          <p:cNvPr id="246" name="object 24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30" dirty="0"/>
              <a:t>25</a:t>
            </a: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75628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25" dirty="0">
                <a:solidFill>
                  <a:srgbClr val="E09300"/>
                </a:solidFill>
              </a:rPr>
              <a:t>This</a:t>
            </a:r>
            <a:r>
              <a:rPr sz="1200" spc="-85" dirty="0">
                <a:solidFill>
                  <a:srgbClr val="E09300"/>
                </a:solidFill>
              </a:rPr>
              <a:t> </a:t>
            </a:r>
            <a:r>
              <a:rPr sz="1200" spc="-25" dirty="0">
                <a:solidFill>
                  <a:srgbClr val="E09300"/>
                </a:solidFill>
              </a:rPr>
              <a:t>paper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553085" cy="0"/>
          </a:xfrm>
          <a:custGeom>
            <a:avLst/>
            <a:gdLst/>
            <a:ahLst/>
            <a:cxnLst/>
            <a:rect l="l" t="t" r="r" b="b"/>
            <a:pathLst>
              <a:path w="553085">
                <a:moveTo>
                  <a:pt x="0" y="0"/>
                </a:moveTo>
                <a:lnTo>
                  <a:pt x="552944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7294" y="436231"/>
            <a:ext cx="3472179" cy="26568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b="1" spc="-25" dirty="0">
                <a:solidFill>
                  <a:srgbClr val="22373A"/>
                </a:solidFill>
                <a:latin typeface="Gill Sans MT"/>
                <a:cs typeface="Gill Sans MT"/>
              </a:rPr>
              <a:t>Research</a:t>
            </a:r>
            <a:r>
              <a:rPr sz="1100" b="1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b="1" spc="-15" dirty="0">
                <a:solidFill>
                  <a:srgbClr val="22373A"/>
                </a:solidFill>
                <a:latin typeface="Gill Sans MT"/>
                <a:cs typeface="Gill Sans MT"/>
              </a:rPr>
              <a:t>question</a:t>
            </a:r>
            <a:endParaRPr sz="1100">
              <a:latin typeface="Gill Sans MT"/>
              <a:cs typeface="Gill Sans MT"/>
            </a:endParaRPr>
          </a:p>
          <a:p>
            <a:pPr marL="289560" marR="5080" indent="-164465">
              <a:lnSpc>
                <a:spcPct val="118000"/>
              </a:lnSpc>
              <a:spcBef>
                <a:spcPts val="875"/>
              </a:spcBef>
              <a:buAutoNum type="arabicPeriod"/>
              <a:tabLst>
                <a:tab pos="290195" algn="l"/>
              </a:tabLst>
            </a:pPr>
            <a:r>
              <a:rPr sz="1100" spc="-60" dirty="0">
                <a:solidFill>
                  <a:srgbClr val="22373A"/>
                </a:solidFill>
                <a:latin typeface="Gill Sans MT"/>
                <a:cs typeface="Gill Sans MT"/>
              </a:rPr>
              <a:t>Do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international </a:t>
            </a:r>
            <a:r>
              <a:rPr sz="1100" spc="-5" dirty="0">
                <a:solidFill>
                  <a:srgbClr val="22373A"/>
                </a:solidFill>
                <a:latin typeface="Gill Sans MT"/>
                <a:cs typeface="Gill Sans MT"/>
              </a:rPr>
              <a:t>investors </a:t>
            </a: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respond 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disasters? </a:t>
            </a:r>
            <a:r>
              <a:rPr sz="1100" spc="1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-45" dirty="0">
                <a:solidFill>
                  <a:srgbClr val="C41E3A"/>
                </a:solidFill>
                <a:latin typeface="Gill Sans MT"/>
                <a:cs typeface="Gill Sans MT"/>
              </a:rPr>
              <a:t>Yes</a:t>
            </a:r>
            <a:endParaRPr sz="1100">
              <a:latin typeface="Gill Sans MT"/>
              <a:cs typeface="Gill Sans MT"/>
            </a:endParaRPr>
          </a:p>
          <a:p>
            <a:pPr marL="289560" marR="1202055" indent="-164465">
              <a:lnSpc>
                <a:spcPct val="118000"/>
              </a:lnSpc>
              <a:spcBef>
                <a:spcPts val="300"/>
              </a:spcBef>
              <a:buAutoNum type="arabicPeriod"/>
              <a:tabLst>
                <a:tab pos="290195" algn="l"/>
              </a:tabLst>
            </a:pP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Which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are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the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mechanisms</a:t>
            </a:r>
            <a:r>
              <a:rPr sz="1100" spc="-17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(why)? </a:t>
            </a:r>
            <a:r>
              <a:rPr sz="1100" spc="15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C41E3A"/>
                </a:solidFill>
                <a:latin typeface="Gill Sans MT"/>
                <a:cs typeface="Gill Sans MT"/>
              </a:rPr>
              <a:t>Climate</a:t>
            </a:r>
            <a:r>
              <a:rPr sz="1100" spc="-4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C41E3A"/>
                </a:solidFill>
                <a:latin typeface="Gill Sans MT"/>
                <a:cs typeface="Gill Sans MT"/>
              </a:rPr>
              <a:t>risk</a:t>
            </a:r>
            <a:endParaRPr sz="1100">
              <a:latin typeface="Gill Sans MT"/>
              <a:cs typeface="Gill Sans MT"/>
            </a:endParaRPr>
          </a:p>
          <a:p>
            <a:pPr marL="289560" marR="871219" indent="-164465">
              <a:lnSpc>
                <a:spcPct val="118000"/>
              </a:lnSpc>
              <a:spcBef>
                <a:spcPts val="300"/>
              </a:spcBef>
              <a:buAutoNum type="arabicPeriod"/>
              <a:tabLst>
                <a:tab pos="290195" algn="l"/>
              </a:tabLst>
            </a:pPr>
            <a:r>
              <a:rPr sz="1100" spc="-50" dirty="0">
                <a:solidFill>
                  <a:srgbClr val="22373A"/>
                </a:solidFill>
                <a:latin typeface="Gill Sans MT"/>
                <a:cs typeface="Gill Sans MT"/>
              </a:rPr>
              <a:t>Are </a:t>
            </a: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there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spillovers 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to </a:t>
            </a:r>
            <a:r>
              <a:rPr sz="1100" spc="10" dirty="0">
                <a:solidFill>
                  <a:srgbClr val="22373A"/>
                </a:solidFill>
                <a:latin typeface="Gill Sans MT"/>
                <a:cs typeface="Gill Sans MT"/>
              </a:rPr>
              <a:t>foreign</a:t>
            </a:r>
            <a:r>
              <a:rPr sz="1100" spc="-10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countries? </a:t>
            </a:r>
            <a:r>
              <a:rPr sz="110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-35" dirty="0">
                <a:solidFill>
                  <a:srgbClr val="C41E3A"/>
                </a:solidFill>
                <a:latin typeface="Gill Sans MT"/>
                <a:cs typeface="Gill Sans MT"/>
              </a:rPr>
              <a:t>Yes, </a:t>
            </a:r>
            <a:r>
              <a:rPr sz="1100" spc="50" dirty="0">
                <a:solidFill>
                  <a:srgbClr val="C41E3A"/>
                </a:solidFill>
                <a:latin typeface="Gill Sans MT"/>
                <a:cs typeface="Gill Sans MT"/>
              </a:rPr>
              <a:t>flight </a:t>
            </a:r>
            <a:r>
              <a:rPr sz="1100" spc="-30" dirty="0">
                <a:solidFill>
                  <a:srgbClr val="C41E3A"/>
                </a:solidFill>
                <a:latin typeface="Gill Sans MT"/>
                <a:cs typeface="Gill Sans MT"/>
              </a:rPr>
              <a:t>to </a:t>
            </a:r>
            <a:r>
              <a:rPr sz="1100" spc="20" dirty="0">
                <a:solidFill>
                  <a:srgbClr val="C41E3A"/>
                </a:solidFill>
                <a:latin typeface="Gill Sans MT"/>
                <a:cs typeface="Gill Sans MT"/>
              </a:rPr>
              <a:t>climatic</a:t>
            </a:r>
            <a:r>
              <a:rPr sz="1100" spc="-135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100" spc="25" dirty="0">
                <a:solidFill>
                  <a:srgbClr val="C41E3A"/>
                </a:solidFill>
                <a:latin typeface="Gill Sans MT"/>
                <a:cs typeface="Gill Sans MT"/>
              </a:rPr>
              <a:t>safety</a:t>
            </a:r>
            <a:endParaRPr sz="11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1100" b="1" spc="-55" dirty="0">
                <a:solidFill>
                  <a:srgbClr val="22373A"/>
                </a:solidFill>
                <a:latin typeface="Gill Sans MT"/>
                <a:cs typeface="Gill Sans MT"/>
              </a:rPr>
              <a:t>Tools</a:t>
            </a:r>
            <a:endParaRPr sz="1100">
              <a:latin typeface="Gill Sans MT"/>
              <a:cs typeface="Gill Sans MT"/>
            </a:endParaRPr>
          </a:p>
          <a:p>
            <a:pPr marL="289560" indent="-118745">
              <a:lnSpc>
                <a:spcPct val="100000"/>
              </a:lnSpc>
              <a:spcBef>
                <a:spcPts val="545"/>
              </a:spcBef>
              <a:buChar char="•"/>
              <a:tabLst>
                <a:tab pos="290195" algn="l"/>
              </a:tabLst>
            </a:pP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Estimate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30" dirty="0">
                <a:solidFill>
                  <a:srgbClr val="22373A"/>
                </a:solidFill>
                <a:latin typeface="Gill Sans MT"/>
                <a:cs typeface="Gill Sans MT"/>
              </a:rPr>
              <a:t>dynamic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effects</a:t>
            </a:r>
            <a:r>
              <a:rPr sz="1100" spc="-3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40" dirty="0">
                <a:solidFill>
                  <a:srgbClr val="22373A"/>
                </a:solidFill>
                <a:latin typeface="Gill Sans MT"/>
                <a:cs typeface="Gill Sans MT"/>
              </a:rPr>
              <a:t>via</a:t>
            </a:r>
            <a:r>
              <a:rPr sz="11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20" dirty="0">
                <a:solidFill>
                  <a:srgbClr val="2851BF"/>
                </a:solidFill>
                <a:latin typeface="Gill Sans MT"/>
                <a:cs typeface="Gill Sans MT"/>
              </a:rPr>
              <a:t>panel</a:t>
            </a:r>
            <a:r>
              <a:rPr sz="1100" spc="-3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1100" spc="10" dirty="0">
                <a:solidFill>
                  <a:srgbClr val="2851BF"/>
                </a:solidFill>
                <a:latin typeface="Gill Sans MT"/>
                <a:cs typeface="Gill Sans MT"/>
              </a:rPr>
              <a:t>local</a:t>
            </a:r>
            <a:r>
              <a:rPr sz="1100" spc="-3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1100" spc="-10" dirty="0">
                <a:solidFill>
                  <a:srgbClr val="2851BF"/>
                </a:solidFill>
                <a:latin typeface="Gill Sans MT"/>
                <a:cs typeface="Gill Sans MT"/>
              </a:rPr>
              <a:t>projection</a:t>
            </a:r>
            <a:endParaRPr sz="1100">
              <a:latin typeface="Gill Sans MT"/>
              <a:cs typeface="Gill Sans MT"/>
            </a:endParaRPr>
          </a:p>
          <a:p>
            <a:pPr marL="289560" indent="-118745">
              <a:lnSpc>
                <a:spcPct val="100000"/>
              </a:lnSpc>
              <a:spcBef>
                <a:spcPts val="540"/>
              </a:spcBef>
              <a:buChar char="•"/>
              <a:tabLst>
                <a:tab pos="290195" algn="l"/>
              </a:tabLst>
            </a:pP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Key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dependent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variable 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= </a:t>
            </a:r>
            <a:r>
              <a:rPr sz="1100" dirty="0">
                <a:solidFill>
                  <a:srgbClr val="22373A"/>
                </a:solidFill>
                <a:latin typeface="Gill Sans MT"/>
                <a:cs typeface="Gill Sans MT"/>
              </a:rPr>
              <a:t>country-level </a:t>
            </a:r>
            <a:r>
              <a:rPr sz="1100" spc="-10" dirty="0">
                <a:solidFill>
                  <a:srgbClr val="22373A"/>
                </a:solidFill>
                <a:latin typeface="Gill Sans MT"/>
                <a:cs typeface="Gill Sans MT"/>
              </a:rPr>
              <a:t>portfolio</a:t>
            </a:r>
            <a:r>
              <a:rPr sz="1100" spc="-18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endParaRPr sz="1100">
              <a:latin typeface="Gill Sans MT"/>
              <a:cs typeface="Gill Sans MT"/>
            </a:endParaRPr>
          </a:p>
          <a:p>
            <a:pPr marL="289560" indent="-118745">
              <a:lnSpc>
                <a:spcPct val="100000"/>
              </a:lnSpc>
              <a:spcBef>
                <a:spcPts val="535"/>
              </a:spcBef>
              <a:buChar char="•"/>
              <a:tabLst>
                <a:tab pos="290195" algn="l"/>
              </a:tabLst>
            </a:pPr>
            <a:r>
              <a:rPr sz="1100" spc="-15" dirty="0">
                <a:solidFill>
                  <a:srgbClr val="22373A"/>
                </a:solidFill>
                <a:latin typeface="Gill Sans MT"/>
                <a:cs typeface="Gill Sans MT"/>
              </a:rPr>
              <a:t>Key </a:t>
            </a:r>
            <a:r>
              <a:rPr sz="1100" spc="-25" dirty="0">
                <a:solidFill>
                  <a:srgbClr val="22373A"/>
                </a:solidFill>
                <a:latin typeface="Gill Sans MT"/>
                <a:cs typeface="Gill Sans MT"/>
              </a:rPr>
              <a:t>regressor </a:t>
            </a:r>
            <a:r>
              <a:rPr sz="1100" spc="-30" dirty="0">
                <a:solidFill>
                  <a:srgbClr val="22373A"/>
                </a:solidFill>
                <a:latin typeface="Lucida Sans Unicode"/>
                <a:cs typeface="Lucida Sans Unicode"/>
              </a:rPr>
              <a:t>= </a:t>
            </a:r>
            <a:r>
              <a:rPr sz="1100" spc="20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spc="-114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spc="5" dirty="0">
                <a:solidFill>
                  <a:srgbClr val="22373A"/>
                </a:solidFill>
                <a:latin typeface="Gill Sans MT"/>
                <a:cs typeface="Gill Sans MT"/>
              </a:rPr>
              <a:t>disasters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9851" y="3220614"/>
            <a:ext cx="73025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3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81165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Literature </a:t>
            </a:r>
            <a:r>
              <a:rPr sz="1200" spc="-30" dirty="0">
                <a:solidFill>
                  <a:srgbClr val="E09300"/>
                </a:solidFill>
              </a:rPr>
              <a:t>&amp;</a:t>
            </a:r>
            <a:r>
              <a:rPr sz="1200" spc="-90" dirty="0">
                <a:solidFill>
                  <a:srgbClr val="E09300"/>
                </a:solidFill>
              </a:rPr>
              <a:t> </a:t>
            </a:r>
            <a:r>
              <a:rPr sz="1200" spc="-15" dirty="0">
                <a:solidFill>
                  <a:srgbClr val="E09300"/>
                </a:solidFill>
              </a:rPr>
              <a:t>Contribution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737870" cy="0"/>
          </a:xfrm>
          <a:custGeom>
            <a:avLst/>
            <a:gdLst/>
            <a:ahLst/>
            <a:cxnLst/>
            <a:rect l="l" t="t" r="r" b="b"/>
            <a:pathLst>
              <a:path w="737870">
                <a:moveTo>
                  <a:pt x="0" y="0"/>
                </a:moveTo>
                <a:lnTo>
                  <a:pt x="737306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7294" y="425422"/>
            <a:ext cx="3899535" cy="79692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58115" indent="-146050">
              <a:lnSpc>
                <a:spcPct val="100000"/>
              </a:lnSpc>
              <a:spcBef>
                <a:spcPts val="300"/>
              </a:spcBef>
              <a:buAutoNum type="arabicPeriod"/>
              <a:tabLst>
                <a:tab pos="158750" algn="l"/>
              </a:tabLst>
            </a:pPr>
            <a:r>
              <a:rPr sz="1100" b="1" spc="-35" dirty="0">
                <a:solidFill>
                  <a:srgbClr val="22373A"/>
                </a:solidFill>
                <a:latin typeface="Gill Sans MT"/>
                <a:cs typeface="Gill Sans MT"/>
              </a:rPr>
              <a:t>Aggregate </a:t>
            </a:r>
            <a:r>
              <a:rPr sz="1100" b="1" spc="-10" dirty="0">
                <a:solidFill>
                  <a:srgbClr val="22373A"/>
                </a:solidFill>
                <a:latin typeface="Gill Sans MT"/>
                <a:cs typeface="Gill Sans MT"/>
              </a:rPr>
              <a:t>implications </a:t>
            </a:r>
            <a:r>
              <a:rPr sz="1100" b="1" spc="15" dirty="0">
                <a:solidFill>
                  <a:srgbClr val="22373A"/>
                </a:solidFill>
                <a:latin typeface="Gill Sans MT"/>
                <a:cs typeface="Gill Sans MT"/>
              </a:rPr>
              <a:t>of </a:t>
            </a:r>
            <a:r>
              <a:rPr sz="1100" b="1" spc="-15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b="1" spc="-1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b="1" spc="-20" dirty="0">
                <a:solidFill>
                  <a:srgbClr val="22373A"/>
                </a:solidFill>
                <a:latin typeface="Gill Sans MT"/>
                <a:cs typeface="Gill Sans MT"/>
              </a:rPr>
              <a:t>disasters</a:t>
            </a:r>
            <a:endParaRPr sz="1100">
              <a:latin typeface="Gill Sans MT"/>
              <a:cs typeface="Gill Sans MT"/>
            </a:endParaRPr>
          </a:p>
          <a:p>
            <a:pPr marL="289560" marR="5080" lvl="1" indent="-118110">
              <a:lnSpc>
                <a:spcPct val="190900"/>
              </a:lnSpc>
              <a:spcBef>
                <a:spcPts val="50"/>
              </a:spcBef>
              <a:buSzPct val="183333"/>
              <a:buChar char="•"/>
              <a:tabLst>
                <a:tab pos="290195" algn="l"/>
              </a:tabLst>
            </a:pP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Yang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(2008),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Noy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(2009),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Raddatz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(2009),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Cavallo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Noy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(2011);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Klomp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Valckx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(2014),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Botzen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et </a:t>
            </a:r>
            <a:r>
              <a:rPr sz="600" spc="15" dirty="0">
                <a:solidFill>
                  <a:srgbClr val="22373A"/>
                </a:solidFill>
                <a:latin typeface="Gill Sans MT"/>
                <a:cs typeface="Gill Sans MT"/>
              </a:rPr>
              <a:t>al.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(2019)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for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30" dirty="0">
                <a:solidFill>
                  <a:srgbClr val="22373A"/>
                </a:solidFill>
                <a:latin typeface="Gill Sans MT"/>
                <a:cs typeface="Gill Sans MT"/>
              </a:rPr>
              <a:t>a 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survey</a:t>
            </a:r>
            <a:endParaRPr sz="600">
              <a:latin typeface="Gill Sans MT"/>
              <a:cs typeface="Gill Sans MT"/>
            </a:endParaRPr>
          </a:p>
          <a:p>
            <a:pPr marL="289560" lvl="1" indent="-114300">
              <a:lnSpc>
                <a:spcPct val="100000"/>
              </a:lnSpc>
              <a:spcBef>
                <a:spcPts val="555"/>
              </a:spcBef>
              <a:buClr>
                <a:srgbClr val="22373A"/>
              </a:buClr>
              <a:buChar char="•"/>
              <a:tabLst>
                <a:tab pos="290195" algn="l"/>
              </a:tabLst>
            </a:pPr>
            <a:r>
              <a:rPr sz="1000" spc="15" dirty="0">
                <a:solidFill>
                  <a:srgbClr val="C41E3A"/>
                </a:solidFill>
                <a:latin typeface="Gill Sans MT"/>
                <a:cs typeface="Gill Sans MT"/>
              </a:rPr>
              <a:t>Amplification </a:t>
            </a:r>
            <a:r>
              <a:rPr sz="1000" spc="20" dirty="0">
                <a:solidFill>
                  <a:srgbClr val="C41E3A"/>
                </a:solidFill>
                <a:latin typeface="Gill Sans MT"/>
                <a:cs typeface="Gill Sans MT"/>
              </a:rPr>
              <a:t>mechanism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from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capital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r>
              <a:rPr sz="1000" spc="-1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for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macro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implications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9851" y="3221325"/>
            <a:ext cx="73025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4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81165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Literature </a:t>
            </a:r>
            <a:r>
              <a:rPr sz="1200" spc="-30" dirty="0">
                <a:solidFill>
                  <a:srgbClr val="E09300"/>
                </a:solidFill>
              </a:rPr>
              <a:t>&amp;</a:t>
            </a:r>
            <a:r>
              <a:rPr sz="1200" spc="-90" dirty="0">
                <a:solidFill>
                  <a:srgbClr val="E09300"/>
                </a:solidFill>
              </a:rPr>
              <a:t> </a:t>
            </a:r>
            <a:r>
              <a:rPr sz="1200" spc="-15" dirty="0">
                <a:solidFill>
                  <a:srgbClr val="E09300"/>
                </a:solidFill>
              </a:rPr>
              <a:t>Contribution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737870" cy="0"/>
          </a:xfrm>
          <a:custGeom>
            <a:avLst/>
            <a:gdLst/>
            <a:ahLst/>
            <a:cxnLst/>
            <a:rect l="l" t="t" r="r" b="b"/>
            <a:pathLst>
              <a:path w="737870">
                <a:moveTo>
                  <a:pt x="0" y="0"/>
                </a:moveTo>
                <a:lnTo>
                  <a:pt x="737306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7294" y="425422"/>
            <a:ext cx="3899535" cy="189611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58115" indent="-146050">
              <a:lnSpc>
                <a:spcPct val="100000"/>
              </a:lnSpc>
              <a:spcBef>
                <a:spcPts val="300"/>
              </a:spcBef>
              <a:buAutoNum type="arabicPeriod"/>
              <a:tabLst>
                <a:tab pos="158750" algn="l"/>
              </a:tabLst>
            </a:pPr>
            <a:r>
              <a:rPr sz="1100" b="1" spc="-35" dirty="0">
                <a:solidFill>
                  <a:srgbClr val="22373A"/>
                </a:solidFill>
                <a:latin typeface="Gill Sans MT"/>
                <a:cs typeface="Gill Sans MT"/>
              </a:rPr>
              <a:t>Aggregate </a:t>
            </a:r>
            <a:r>
              <a:rPr sz="1100" b="1" spc="-10" dirty="0">
                <a:solidFill>
                  <a:srgbClr val="22373A"/>
                </a:solidFill>
                <a:latin typeface="Gill Sans MT"/>
                <a:cs typeface="Gill Sans MT"/>
              </a:rPr>
              <a:t>implications </a:t>
            </a:r>
            <a:r>
              <a:rPr sz="1100" b="1" spc="15" dirty="0">
                <a:solidFill>
                  <a:srgbClr val="22373A"/>
                </a:solidFill>
                <a:latin typeface="Gill Sans MT"/>
                <a:cs typeface="Gill Sans MT"/>
              </a:rPr>
              <a:t>of </a:t>
            </a:r>
            <a:r>
              <a:rPr sz="1100" b="1" spc="-15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b="1" spc="-1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b="1" spc="-20" dirty="0">
                <a:solidFill>
                  <a:srgbClr val="22373A"/>
                </a:solidFill>
                <a:latin typeface="Gill Sans MT"/>
                <a:cs typeface="Gill Sans MT"/>
              </a:rPr>
              <a:t>disasters</a:t>
            </a:r>
            <a:endParaRPr sz="1100">
              <a:latin typeface="Gill Sans MT"/>
              <a:cs typeface="Gill Sans MT"/>
            </a:endParaRPr>
          </a:p>
          <a:p>
            <a:pPr marL="289560" marR="5080" lvl="1" indent="-118110">
              <a:lnSpc>
                <a:spcPct val="190900"/>
              </a:lnSpc>
              <a:spcBef>
                <a:spcPts val="50"/>
              </a:spcBef>
              <a:buSzPct val="183333"/>
              <a:buChar char="•"/>
              <a:tabLst>
                <a:tab pos="290195" algn="l"/>
              </a:tabLst>
            </a:pP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Yang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(2008),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Noy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(2009),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Raddatz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(2009),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Cavallo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Noy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(2011);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Klomp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Valckx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(2014),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Botzen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et </a:t>
            </a:r>
            <a:r>
              <a:rPr sz="600" spc="15" dirty="0">
                <a:solidFill>
                  <a:srgbClr val="22373A"/>
                </a:solidFill>
                <a:latin typeface="Gill Sans MT"/>
                <a:cs typeface="Gill Sans MT"/>
              </a:rPr>
              <a:t>al.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(2019)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for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30" dirty="0">
                <a:solidFill>
                  <a:srgbClr val="22373A"/>
                </a:solidFill>
                <a:latin typeface="Gill Sans MT"/>
                <a:cs typeface="Gill Sans MT"/>
              </a:rPr>
              <a:t>a 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survey</a:t>
            </a:r>
            <a:endParaRPr sz="600">
              <a:latin typeface="Gill Sans MT"/>
              <a:cs typeface="Gill Sans MT"/>
            </a:endParaRPr>
          </a:p>
          <a:p>
            <a:pPr marL="289560" lvl="1" indent="-114300">
              <a:lnSpc>
                <a:spcPct val="100000"/>
              </a:lnSpc>
              <a:spcBef>
                <a:spcPts val="555"/>
              </a:spcBef>
              <a:buClr>
                <a:srgbClr val="22373A"/>
              </a:buClr>
              <a:buChar char="•"/>
              <a:tabLst>
                <a:tab pos="290195" algn="l"/>
              </a:tabLst>
            </a:pPr>
            <a:r>
              <a:rPr sz="1000" spc="15" dirty="0">
                <a:solidFill>
                  <a:srgbClr val="C41E3A"/>
                </a:solidFill>
                <a:latin typeface="Gill Sans MT"/>
                <a:cs typeface="Gill Sans MT"/>
              </a:rPr>
              <a:t>Amplification </a:t>
            </a:r>
            <a:r>
              <a:rPr sz="1000" spc="20" dirty="0">
                <a:solidFill>
                  <a:srgbClr val="C41E3A"/>
                </a:solidFill>
                <a:latin typeface="Gill Sans MT"/>
                <a:cs typeface="Gill Sans MT"/>
              </a:rPr>
              <a:t>mechanism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from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capital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r>
              <a:rPr sz="1000" spc="-1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for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macro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implications</a:t>
            </a:r>
            <a:endParaRPr sz="1000">
              <a:latin typeface="Gill Sans MT"/>
              <a:cs typeface="Gill Sans MT"/>
            </a:endParaRPr>
          </a:p>
          <a:p>
            <a:pPr lvl="1">
              <a:lnSpc>
                <a:spcPct val="100000"/>
              </a:lnSpc>
              <a:spcBef>
                <a:spcPts val="15"/>
              </a:spcBef>
              <a:buChar char="•"/>
            </a:pPr>
            <a:endParaRPr sz="1200">
              <a:latin typeface="Gill Sans MT"/>
              <a:cs typeface="Gill Sans MT"/>
            </a:endParaRPr>
          </a:p>
          <a:p>
            <a:pPr marL="158115" indent="-14605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158750" algn="l"/>
              </a:tabLst>
            </a:pPr>
            <a:r>
              <a:rPr sz="1100" b="1" spc="-35" dirty="0">
                <a:solidFill>
                  <a:srgbClr val="22373A"/>
                </a:solidFill>
                <a:latin typeface="Gill Sans MT"/>
                <a:cs typeface="Gill Sans MT"/>
              </a:rPr>
              <a:t>Determinant </a:t>
            </a:r>
            <a:r>
              <a:rPr sz="1100" b="1" spc="15" dirty="0">
                <a:solidFill>
                  <a:srgbClr val="22373A"/>
                </a:solidFill>
                <a:latin typeface="Gill Sans MT"/>
                <a:cs typeface="Gill Sans MT"/>
              </a:rPr>
              <a:t>of </a:t>
            </a:r>
            <a:r>
              <a:rPr sz="1100" b="1" spc="-10" dirty="0">
                <a:solidFill>
                  <a:srgbClr val="22373A"/>
                </a:solidFill>
                <a:latin typeface="Gill Sans MT"/>
                <a:cs typeface="Gill Sans MT"/>
              </a:rPr>
              <a:t>capital </a:t>
            </a:r>
            <a:r>
              <a:rPr sz="1100" b="1" spc="10" dirty="0">
                <a:solidFill>
                  <a:srgbClr val="22373A"/>
                </a:solidFill>
                <a:latin typeface="Gill Sans MT"/>
                <a:cs typeface="Gill Sans MT"/>
              </a:rPr>
              <a:t>flows: </a:t>
            </a:r>
            <a:r>
              <a:rPr sz="1100" b="1" dirty="0">
                <a:solidFill>
                  <a:srgbClr val="22373A"/>
                </a:solidFill>
                <a:latin typeface="Gill Sans MT"/>
                <a:cs typeface="Gill Sans MT"/>
              </a:rPr>
              <a:t>push </a:t>
            </a:r>
            <a:r>
              <a:rPr sz="1100" b="1" spc="10" dirty="0">
                <a:solidFill>
                  <a:srgbClr val="22373A"/>
                </a:solidFill>
                <a:latin typeface="Gill Sans MT"/>
                <a:cs typeface="Gill Sans MT"/>
              </a:rPr>
              <a:t>vs </a:t>
            </a:r>
            <a:r>
              <a:rPr sz="1100" b="1" spc="15" dirty="0">
                <a:solidFill>
                  <a:srgbClr val="22373A"/>
                </a:solidFill>
                <a:latin typeface="Gill Sans MT"/>
                <a:cs typeface="Gill Sans MT"/>
              </a:rPr>
              <a:t>pull</a:t>
            </a:r>
            <a:r>
              <a:rPr sz="1100" b="1" spc="-1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b="1" spc="-20" dirty="0">
                <a:solidFill>
                  <a:srgbClr val="22373A"/>
                </a:solidFill>
                <a:latin typeface="Gill Sans MT"/>
                <a:cs typeface="Gill Sans MT"/>
              </a:rPr>
              <a:t>factors</a:t>
            </a:r>
            <a:endParaRPr sz="1100">
              <a:latin typeface="Gill Sans MT"/>
              <a:cs typeface="Gill Sans MT"/>
            </a:endParaRPr>
          </a:p>
          <a:p>
            <a:pPr marL="289560" marR="29845" lvl="1" indent="-118110">
              <a:lnSpc>
                <a:spcPct val="190900"/>
              </a:lnSpc>
              <a:spcBef>
                <a:spcPts val="45"/>
              </a:spcBef>
              <a:buSzPct val="183333"/>
              <a:buChar char="•"/>
              <a:tabLst>
                <a:tab pos="290195" algn="l"/>
              </a:tabLst>
            </a:pP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Yang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(2008), 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David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(2011),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Fratzscher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(2012),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Forbes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 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Warnock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(2012),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Milesi-Ferretti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Tille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(2014),  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Ananchotikul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Zhang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(2014),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Rey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(2015),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Miranda-Agrippino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Rey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(2020),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851BF"/>
                </a:solidFill>
                <a:latin typeface="Gill Sans MT"/>
                <a:cs typeface="Gill Sans MT"/>
              </a:rPr>
              <a:t>Gu</a:t>
            </a:r>
            <a:r>
              <a:rPr sz="600" spc="-1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851BF"/>
                </a:solidFill>
                <a:latin typeface="Gill Sans MT"/>
                <a:cs typeface="Gill Sans MT"/>
              </a:rPr>
              <a:t>and</a:t>
            </a:r>
            <a:r>
              <a:rPr sz="600" spc="-10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851BF"/>
                </a:solidFill>
                <a:latin typeface="Gill Sans MT"/>
                <a:cs typeface="Gill Sans MT"/>
              </a:rPr>
              <a:t>Hale</a:t>
            </a:r>
            <a:r>
              <a:rPr sz="600" spc="-1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851BF"/>
                </a:solidFill>
                <a:latin typeface="Gill Sans MT"/>
                <a:cs typeface="Gill Sans MT"/>
              </a:rPr>
              <a:t>(2022)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Koepke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(2019) 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Osberghaus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(2019)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for </a:t>
            </a:r>
            <a:r>
              <a:rPr sz="600" spc="30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6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survey</a:t>
            </a:r>
            <a:endParaRPr sz="600">
              <a:latin typeface="Gill Sans MT"/>
              <a:cs typeface="Gill Sans MT"/>
            </a:endParaRPr>
          </a:p>
          <a:p>
            <a:pPr marL="289560" lvl="1" indent="-114300">
              <a:lnSpc>
                <a:spcPct val="100000"/>
              </a:lnSpc>
              <a:spcBef>
                <a:spcPts val="555"/>
              </a:spcBef>
              <a:buChar char="•"/>
              <a:tabLst>
                <a:tab pos="29019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Document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novel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C41E3A"/>
                </a:solidFill>
                <a:latin typeface="Gill Sans MT"/>
                <a:cs typeface="Gill Sans MT"/>
              </a:rPr>
              <a:t>pull</a:t>
            </a:r>
            <a:r>
              <a:rPr sz="1000" spc="-3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000" dirty="0">
                <a:solidFill>
                  <a:srgbClr val="C41E3A"/>
                </a:solidFill>
                <a:latin typeface="Gill Sans MT"/>
                <a:cs typeface="Gill Sans MT"/>
              </a:rPr>
              <a:t>factor</a:t>
            </a:r>
            <a:r>
              <a:rPr sz="1000" spc="-3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in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literature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9851" y="3221325"/>
            <a:ext cx="73025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4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770" y="68564"/>
            <a:ext cx="181165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35" dirty="0">
                <a:solidFill>
                  <a:srgbClr val="E09300"/>
                </a:solidFill>
              </a:rPr>
              <a:t>Literature </a:t>
            </a:r>
            <a:r>
              <a:rPr sz="1200" spc="-30" dirty="0">
                <a:solidFill>
                  <a:srgbClr val="E09300"/>
                </a:solidFill>
              </a:rPr>
              <a:t>&amp;</a:t>
            </a:r>
            <a:r>
              <a:rPr sz="1200" spc="-90" dirty="0">
                <a:solidFill>
                  <a:srgbClr val="E09300"/>
                </a:solidFill>
              </a:rPr>
              <a:t> </a:t>
            </a:r>
            <a:r>
              <a:rPr sz="1200" spc="-15" dirty="0">
                <a:solidFill>
                  <a:srgbClr val="E09300"/>
                </a:solidFill>
              </a:rPr>
              <a:t>Contribution</a:t>
            </a:r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0" y="371081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71090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60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90"/>
            <a:ext cx="737870" cy="0"/>
          </a:xfrm>
          <a:custGeom>
            <a:avLst/>
            <a:gdLst/>
            <a:ahLst/>
            <a:cxnLst/>
            <a:rect l="l" t="t" r="r" b="b"/>
            <a:pathLst>
              <a:path w="737870">
                <a:moveTo>
                  <a:pt x="0" y="0"/>
                </a:moveTo>
                <a:lnTo>
                  <a:pt x="737306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7294" y="425422"/>
            <a:ext cx="3899535" cy="264668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58115" indent="-146050">
              <a:lnSpc>
                <a:spcPct val="100000"/>
              </a:lnSpc>
              <a:spcBef>
                <a:spcPts val="300"/>
              </a:spcBef>
              <a:buAutoNum type="arabicPeriod"/>
              <a:tabLst>
                <a:tab pos="158750" algn="l"/>
              </a:tabLst>
            </a:pPr>
            <a:r>
              <a:rPr sz="1100" b="1" spc="-35" dirty="0">
                <a:solidFill>
                  <a:srgbClr val="22373A"/>
                </a:solidFill>
                <a:latin typeface="Gill Sans MT"/>
                <a:cs typeface="Gill Sans MT"/>
              </a:rPr>
              <a:t>Aggregate </a:t>
            </a:r>
            <a:r>
              <a:rPr sz="1100" b="1" spc="-10" dirty="0">
                <a:solidFill>
                  <a:srgbClr val="22373A"/>
                </a:solidFill>
                <a:latin typeface="Gill Sans MT"/>
                <a:cs typeface="Gill Sans MT"/>
              </a:rPr>
              <a:t>implications </a:t>
            </a:r>
            <a:r>
              <a:rPr sz="1100" b="1" spc="15" dirty="0">
                <a:solidFill>
                  <a:srgbClr val="22373A"/>
                </a:solidFill>
                <a:latin typeface="Gill Sans MT"/>
                <a:cs typeface="Gill Sans MT"/>
              </a:rPr>
              <a:t>of </a:t>
            </a:r>
            <a:r>
              <a:rPr sz="1100" b="1" spc="-15" dirty="0">
                <a:solidFill>
                  <a:srgbClr val="22373A"/>
                </a:solidFill>
                <a:latin typeface="Gill Sans MT"/>
                <a:cs typeface="Gill Sans MT"/>
              </a:rPr>
              <a:t>natural</a:t>
            </a:r>
            <a:r>
              <a:rPr sz="1100" b="1" spc="-1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b="1" spc="-20" dirty="0">
                <a:solidFill>
                  <a:srgbClr val="22373A"/>
                </a:solidFill>
                <a:latin typeface="Gill Sans MT"/>
                <a:cs typeface="Gill Sans MT"/>
              </a:rPr>
              <a:t>disasters</a:t>
            </a:r>
            <a:endParaRPr sz="1100">
              <a:latin typeface="Gill Sans MT"/>
              <a:cs typeface="Gill Sans MT"/>
            </a:endParaRPr>
          </a:p>
          <a:p>
            <a:pPr marL="289560" marR="5080" lvl="1" indent="-118110">
              <a:lnSpc>
                <a:spcPct val="190900"/>
              </a:lnSpc>
              <a:spcBef>
                <a:spcPts val="50"/>
              </a:spcBef>
              <a:buSzPct val="183333"/>
              <a:buChar char="•"/>
              <a:tabLst>
                <a:tab pos="290195" algn="l"/>
              </a:tabLst>
            </a:pP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Yang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(2008),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Noy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(2009),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Raddatz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(2009),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Cavallo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Noy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(2011);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Klomp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Valckx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(2014),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Botzen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et </a:t>
            </a:r>
            <a:r>
              <a:rPr sz="600" spc="15" dirty="0">
                <a:solidFill>
                  <a:srgbClr val="22373A"/>
                </a:solidFill>
                <a:latin typeface="Gill Sans MT"/>
                <a:cs typeface="Gill Sans MT"/>
              </a:rPr>
              <a:t>al.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(2019)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for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30" dirty="0">
                <a:solidFill>
                  <a:srgbClr val="22373A"/>
                </a:solidFill>
                <a:latin typeface="Gill Sans MT"/>
                <a:cs typeface="Gill Sans MT"/>
              </a:rPr>
              <a:t>a 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survey</a:t>
            </a:r>
            <a:endParaRPr sz="600">
              <a:latin typeface="Gill Sans MT"/>
              <a:cs typeface="Gill Sans MT"/>
            </a:endParaRPr>
          </a:p>
          <a:p>
            <a:pPr marL="289560" lvl="1" indent="-114300">
              <a:lnSpc>
                <a:spcPct val="100000"/>
              </a:lnSpc>
              <a:spcBef>
                <a:spcPts val="555"/>
              </a:spcBef>
              <a:buClr>
                <a:srgbClr val="22373A"/>
              </a:buClr>
              <a:buChar char="•"/>
              <a:tabLst>
                <a:tab pos="290195" algn="l"/>
              </a:tabLst>
            </a:pPr>
            <a:r>
              <a:rPr sz="1000" spc="15" dirty="0">
                <a:solidFill>
                  <a:srgbClr val="C41E3A"/>
                </a:solidFill>
                <a:latin typeface="Gill Sans MT"/>
                <a:cs typeface="Gill Sans MT"/>
              </a:rPr>
              <a:t>Amplification </a:t>
            </a:r>
            <a:r>
              <a:rPr sz="1000" spc="20" dirty="0">
                <a:solidFill>
                  <a:srgbClr val="C41E3A"/>
                </a:solidFill>
                <a:latin typeface="Gill Sans MT"/>
                <a:cs typeface="Gill Sans MT"/>
              </a:rPr>
              <a:t>mechanism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from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capital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r>
              <a:rPr sz="1000" spc="-1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15" dirty="0">
                <a:solidFill>
                  <a:srgbClr val="22373A"/>
                </a:solidFill>
                <a:latin typeface="Gill Sans MT"/>
                <a:cs typeface="Gill Sans MT"/>
              </a:rPr>
              <a:t>for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macro </a:t>
            </a:r>
            <a:r>
              <a:rPr sz="1000" spc="20" dirty="0">
                <a:solidFill>
                  <a:srgbClr val="22373A"/>
                </a:solidFill>
                <a:latin typeface="Gill Sans MT"/>
                <a:cs typeface="Gill Sans MT"/>
              </a:rPr>
              <a:t>implications</a:t>
            </a:r>
            <a:endParaRPr sz="1000">
              <a:latin typeface="Gill Sans MT"/>
              <a:cs typeface="Gill Sans MT"/>
            </a:endParaRPr>
          </a:p>
          <a:p>
            <a:pPr lvl="1">
              <a:lnSpc>
                <a:spcPct val="100000"/>
              </a:lnSpc>
              <a:spcBef>
                <a:spcPts val="15"/>
              </a:spcBef>
              <a:buChar char="•"/>
            </a:pPr>
            <a:endParaRPr sz="1200">
              <a:latin typeface="Gill Sans MT"/>
              <a:cs typeface="Gill Sans MT"/>
            </a:endParaRPr>
          </a:p>
          <a:p>
            <a:pPr marL="158115" indent="-14605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158750" algn="l"/>
              </a:tabLst>
            </a:pPr>
            <a:r>
              <a:rPr sz="1100" b="1" spc="-35" dirty="0">
                <a:solidFill>
                  <a:srgbClr val="22373A"/>
                </a:solidFill>
                <a:latin typeface="Gill Sans MT"/>
                <a:cs typeface="Gill Sans MT"/>
              </a:rPr>
              <a:t>Determinant </a:t>
            </a:r>
            <a:r>
              <a:rPr sz="1100" b="1" spc="15" dirty="0">
                <a:solidFill>
                  <a:srgbClr val="22373A"/>
                </a:solidFill>
                <a:latin typeface="Gill Sans MT"/>
                <a:cs typeface="Gill Sans MT"/>
              </a:rPr>
              <a:t>of </a:t>
            </a:r>
            <a:r>
              <a:rPr sz="1100" b="1" spc="-10" dirty="0">
                <a:solidFill>
                  <a:srgbClr val="22373A"/>
                </a:solidFill>
                <a:latin typeface="Gill Sans MT"/>
                <a:cs typeface="Gill Sans MT"/>
              </a:rPr>
              <a:t>capital </a:t>
            </a:r>
            <a:r>
              <a:rPr sz="1100" b="1" spc="10" dirty="0">
                <a:solidFill>
                  <a:srgbClr val="22373A"/>
                </a:solidFill>
                <a:latin typeface="Gill Sans MT"/>
                <a:cs typeface="Gill Sans MT"/>
              </a:rPr>
              <a:t>flows: </a:t>
            </a:r>
            <a:r>
              <a:rPr sz="1100" b="1" dirty="0">
                <a:solidFill>
                  <a:srgbClr val="22373A"/>
                </a:solidFill>
                <a:latin typeface="Gill Sans MT"/>
                <a:cs typeface="Gill Sans MT"/>
              </a:rPr>
              <a:t>push </a:t>
            </a:r>
            <a:r>
              <a:rPr sz="1100" b="1" spc="10" dirty="0">
                <a:solidFill>
                  <a:srgbClr val="22373A"/>
                </a:solidFill>
                <a:latin typeface="Gill Sans MT"/>
                <a:cs typeface="Gill Sans MT"/>
              </a:rPr>
              <a:t>vs </a:t>
            </a:r>
            <a:r>
              <a:rPr sz="1100" b="1" spc="15" dirty="0">
                <a:solidFill>
                  <a:srgbClr val="22373A"/>
                </a:solidFill>
                <a:latin typeface="Gill Sans MT"/>
                <a:cs typeface="Gill Sans MT"/>
              </a:rPr>
              <a:t>pull</a:t>
            </a:r>
            <a:r>
              <a:rPr sz="1100" b="1" spc="-19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b="1" spc="-20" dirty="0">
                <a:solidFill>
                  <a:srgbClr val="22373A"/>
                </a:solidFill>
                <a:latin typeface="Gill Sans MT"/>
                <a:cs typeface="Gill Sans MT"/>
              </a:rPr>
              <a:t>factors</a:t>
            </a:r>
            <a:endParaRPr sz="1100">
              <a:latin typeface="Gill Sans MT"/>
              <a:cs typeface="Gill Sans MT"/>
            </a:endParaRPr>
          </a:p>
          <a:p>
            <a:pPr marL="289560" marR="29845" lvl="1" indent="-118110">
              <a:lnSpc>
                <a:spcPct val="190900"/>
              </a:lnSpc>
              <a:spcBef>
                <a:spcPts val="45"/>
              </a:spcBef>
              <a:buSzPct val="183333"/>
              <a:buChar char="•"/>
              <a:tabLst>
                <a:tab pos="290195" algn="l"/>
              </a:tabLst>
            </a:pP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Yang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(2008), 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David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(2011),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Fratzscher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(2012),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Forbes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 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Warnock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(2012),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Milesi-Ferretti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Tille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(2014),  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Ananchotikul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Zhang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(2014),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Rey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(2015),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Miranda-Agrippino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Rey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(2020),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dirty="0">
                <a:solidFill>
                  <a:srgbClr val="2851BF"/>
                </a:solidFill>
                <a:latin typeface="Gill Sans MT"/>
                <a:cs typeface="Gill Sans MT"/>
              </a:rPr>
              <a:t>Gu</a:t>
            </a:r>
            <a:r>
              <a:rPr sz="600" spc="-1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600" spc="20" dirty="0">
                <a:solidFill>
                  <a:srgbClr val="2851BF"/>
                </a:solidFill>
                <a:latin typeface="Gill Sans MT"/>
                <a:cs typeface="Gill Sans MT"/>
              </a:rPr>
              <a:t>and</a:t>
            </a:r>
            <a:r>
              <a:rPr sz="600" spc="-10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851BF"/>
                </a:solidFill>
                <a:latin typeface="Gill Sans MT"/>
                <a:cs typeface="Gill Sans MT"/>
              </a:rPr>
              <a:t>Hale</a:t>
            </a:r>
            <a:r>
              <a:rPr sz="600" spc="-15" dirty="0">
                <a:solidFill>
                  <a:srgbClr val="2851BF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851BF"/>
                </a:solidFill>
                <a:latin typeface="Gill Sans MT"/>
                <a:cs typeface="Gill Sans MT"/>
              </a:rPr>
              <a:t>(2022)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,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Koepke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(2019)  </a:t>
            </a:r>
            <a:r>
              <a:rPr sz="600" spc="20" dirty="0">
                <a:solidFill>
                  <a:srgbClr val="22373A"/>
                </a:solidFill>
                <a:latin typeface="Gill Sans MT"/>
                <a:cs typeface="Gill Sans MT"/>
              </a:rPr>
              <a:t>and </a:t>
            </a:r>
            <a:r>
              <a:rPr sz="600" dirty="0">
                <a:solidFill>
                  <a:srgbClr val="22373A"/>
                </a:solidFill>
                <a:latin typeface="Gill Sans MT"/>
                <a:cs typeface="Gill Sans MT"/>
              </a:rPr>
              <a:t>Osberghaus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(2019)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for </a:t>
            </a:r>
            <a:r>
              <a:rPr sz="600" spc="30" dirty="0">
                <a:solidFill>
                  <a:srgbClr val="22373A"/>
                </a:solidFill>
                <a:latin typeface="Gill Sans MT"/>
                <a:cs typeface="Gill Sans MT"/>
              </a:rPr>
              <a:t>a</a:t>
            </a:r>
            <a:r>
              <a:rPr sz="600" spc="-9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survey</a:t>
            </a:r>
            <a:endParaRPr sz="600">
              <a:latin typeface="Gill Sans MT"/>
              <a:cs typeface="Gill Sans MT"/>
            </a:endParaRPr>
          </a:p>
          <a:p>
            <a:pPr marL="289560" lvl="1" indent="-114300">
              <a:lnSpc>
                <a:spcPct val="100000"/>
              </a:lnSpc>
              <a:spcBef>
                <a:spcPts val="555"/>
              </a:spcBef>
              <a:buChar char="•"/>
              <a:tabLst>
                <a:tab pos="290195" algn="l"/>
              </a:tabLst>
            </a:pP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Document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-5" dirty="0">
                <a:solidFill>
                  <a:srgbClr val="22373A"/>
                </a:solidFill>
                <a:latin typeface="Gill Sans MT"/>
                <a:cs typeface="Gill Sans MT"/>
              </a:rPr>
              <a:t>novel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C41E3A"/>
                </a:solidFill>
                <a:latin typeface="Gill Sans MT"/>
                <a:cs typeface="Gill Sans MT"/>
              </a:rPr>
              <a:t>pull</a:t>
            </a:r>
            <a:r>
              <a:rPr sz="1000" spc="-3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000" dirty="0">
                <a:solidFill>
                  <a:srgbClr val="C41E3A"/>
                </a:solidFill>
                <a:latin typeface="Gill Sans MT"/>
                <a:cs typeface="Gill Sans MT"/>
              </a:rPr>
              <a:t>factor</a:t>
            </a:r>
            <a:r>
              <a:rPr sz="1000" spc="-30" dirty="0">
                <a:solidFill>
                  <a:srgbClr val="C41E3A"/>
                </a:solidFill>
                <a:latin typeface="Gill Sans MT"/>
                <a:cs typeface="Gill Sans MT"/>
              </a:rPr>
              <a:t>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in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25" dirty="0">
                <a:solidFill>
                  <a:srgbClr val="22373A"/>
                </a:solidFill>
                <a:latin typeface="Gill Sans MT"/>
                <a:cs typeface="Gill Sans MT"/>
              </a:rPr>
              <a:t>capital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5" dirty="0">
                <a:solidFill>
                  <a:srgbClr val="22373A"/>
                </a:solidFill>
                <a:latin typeface="Gill Sans MT"/>
                <a:cs typeface="Gill Sans MT"/>
              </a:rPr>
              <a:t>flows</a:t>
            </a:r>
            <a:r>
              <a:rPr sz="1000" spc="-3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literature</a:t>
            </a:r>
            <a:endParaRPr sz="1000">
              <a:latin typeface="Gill Sans MT"/>
              <a:cs typeface="Gill Sans MT"/>
            </a:endParaRPr>
          </a:p>
          <a:p>
            <a:pPr lvl="1">
              <a:lnSpc>
                <a:spcPct val="100000"/>
              </a:lnSpc>
              <a:spcBef>
                <a:spcPts val="20"/>
              </a:spcBef>
              <a:buChar char="•"/>
            </a:pPr>
            <a:endParaRPr sz="1200">
              <a:latin typeface="Gill Sans MT"/>
              <a:cs typeface="Gill Sans MT"/>
            </a:endParaRPr>
          </a:p>
          <a:p>
            <a:pPr marL="158115" indent="-146050">
              <a:lnSpc>
                <a:spcPct val="100000"/>
              </a:lnSpc>
              <a:buAutoNum type="arabicPeriod"/>
              <a:tabLst>
                <a:tab pos="158750" algn="l"/>
              </a:tabLst>
            </a:pPr>
            <a:r>
              <a:rPr sz="1100" b="1" spc="-35" dirty="0">
                <a:solidFill>
                  <a:srgbClr val="22373A"/>
                </a:solidFill>
                <a:latin typeface="Gill Sans MT"/>
                <a:cs typeface="Gill Sans MT"/>
              </a:rPr>
              <a:t>Climate</a:t>
            </a:r>
            <a:r>
              <a:rPr sz="1100" b="1" spc="-4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100" b="1" dirty="0">
                <a:solidFill>
                  <a:srgbClr val="22373A"/>
                </a:solidFill>
                <a:latin typeface="Gill Sans MT"/>
                <a:cs typeface="Gill Sans MT"/>
              </a:rPr>
              <a:t>finance</a:t>
            </a:r>
            <a:endParaRPr sz="1100">
              <a:latin typeface="Gill Sans MT"/>
              <a:cs typeface="Gill Sans MT"/>
            </a:endParaRPr>
          </a:p>
          <a:p>
            <a:pPr marL="289560" lvl="1" indent="-118745">
              <a:lnSpc>
                <a:spcPct val="100000"/>
              </a:lnSpc>
              <a:spcBef>
                <a:spcPts val="700"/>
              </a:spcBef>
              <a:buSzPct val="183333"/>
              <a:buChar char="•"/>
              <a:tabLst>
                <a:tab pos="290195" algn="l"/>
              </a:tabLst>
            </a:pPr>
            <a:r>
              <a:rPr sz="600" spc="10" dirty="0">
                <a:solidFill>
                  <a:srgbClr val="22373A"/>
                </a:solidFill>
                <a:latin typeface="Gill Sans MT"/>
                <a:cs typeface="Gill Sans MT"/>
              </a:rPr>
              <a:t>Giglio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et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5" dirty="0">
                <a:solidFill>
                  <a:srgbClr val="22373A"/>
                </a:solidFill>
                <a:latin typeface="Gill Sans MT"/>
                <a:cs typeface="Gill Sans MT"/>
              </a:rPr>
              <a:t>al.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(2021), </a:t>
            </a:r>
            <a:r>
              <a:rPr sz="600" spc="-5" dirty="0">
                <a:solidFill>
                  <a:srgbClr val="22373A"/>
                </a:solidFill>
                <a:latin typeface="Gill Sans MT"/>
                <a:cs typeface="Gill Sans MT"/>
              </a:rPr>
              <a:t>Choi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et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5" dirty="0">
                <a:solidFill>
                  <a:srgbClr val="22373A"/>
                </a:solidFill>
                <a:latin typeface="Gill Sans MT"/>
                <a:cs typeface="Gill Sans MT"/>
              </a:rPr>
              <a:t>al.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(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 2020),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Alok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et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5" dirty="0">
                <a:solidFill>
                  <a:srgbClr val="22373A"/>
                </a:solidFill>
                <a:latin typeface="Gill Sans MT"/>
                <a:cs typeface="Gill Sans MT"/>
              </a:rPr>
              <a:t>al.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(2020), </a:t>
            </a:r>
            <a:r>
              <a:rPr sz="600" spc="-5" dirty="0">
                <a:solidFill>
                  <a:srgbClr val="22373A"/>
                </a:solidFill>
                <a:latin typeface="Gill Sans MT"/>
                <a:cs typeface="Gill Sans MT"/>
              </a:rPr>
              <a:t>Alekseev</a:t>
            </a:r>
            <a:r>
              <a:rPr sz="600" spc="-1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10" dirty="0">
                <a:solidFill>
                  <a:srgbClr val="22373A"/>
                </a:solidFill>
                <a:latin typeface="Gill Sans MT"/>
                <a:cs typeface="Gill Sans MT"/>
              </a:rPr>
              <a:t>et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15" dirty="0">
                <a:solidFill>
                  <a:srgbClr val="22373A"/>
                </a:solidFill>
                <a:latin typeface="Gill Sans MT"/>
                <a:cs typeface="Gill Sans MT"/>
              </a:rPr>
              <a:t>al.</a:t>
            </a:r>
            <a:r>
              <a:rPr sz="600" spc="5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600" spc="-20" dirty="0">
                <a:solidFill>
                  <a:srgbClr val="22373A"/>
                </a:solidFill>
                <a:latin typeface="Gill Sans MT"/>
                <a:cs typeface="Gill Sans MT"/>
              </a:rPr>
              <a:t>(2021).</a:t>
            </a:r>
            <a:endParaRPr sz="600">
              <a:latin typeface="Gill Sans MT"/>
              <a:cs typeface="Gill Sans MT"/>
            </a:endParaRPr>
          </a:p>
          <a:p>
            <a:pPr marL="289560" lvl="1" indent="-114300">
              <a:lnSpc>
                <a:spcPct val="100000"/>
              </a:lnSpc>
              <a:spcBef>
                <a:spcPts val="555"/>
              </a:spcBef>
              <a:buClr>
                <a:srgbClr val="22373A"/>
              </a:buClr>
              <a:buChar char="•"/>
              <a:tabLst>
                <a:tab pos="290195" algn="l"/>
              </a:tabLst>
            </a:pPr>
            <a:r>
              <a:rPr sz="1000" spc="10" dirty="0">
                <a:solidFill>
                  <a:srgbClr val="C41E3A"/>
                </a:solidFill>
                <a:latin typeface="Gill Sans MT"/>
                <a:cs typeface="Gill Sans MT"/>
              </a:rPr>
              <a:t>Aggregate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effects </a:t>
            </a:r>
            <a:r>
              <a:rPr sz="1000" dirty="0">
                <a:solidFill>
                  <a:srgbClr val="22373A"/>
                </a:solidFill>
                <a:latin typeface="Gill Sans MT"/>
                <a:cs typeface="Gill Sans MT"/>
              </a:rPr>
              <a:t>of </a:t>
            </a:r>
            <a:r>
              <a:rPr sz="1000" spc="5" dirty="0">
                <a:solidFill>
                  <a:srgbClr val="22373A"/>
                </a:solidFill>
                <a:latin typeface="Gill Sans MT"/>
                <a:cs typeface="Gill Sans MT"/>
              </a:rPr>
              <a:t>climate-related disasters </a:t>
            </a:r>
            <a:r>
              <a:rPr sz="1000" spc="-10" dirty="0">
                <a:solidFill>
                  <a:srgbClr val="22373A"/>
                </a:solidFill>
                <a:latin typeface="Gill Sans MT"/>
                <a:cs typeface="Gill Sans MT"/>
              </a:rPr>
              <a:t>on </a:t>
            </a:r>
            <a:r>
              <a:rPr sz="1000" spc="35" dirty="0">
                <a:solidFill>
                  <a:srgbClr val="22373A"/>
                </a:solidFill>
                <a:latin typeface="Gill Sans MT"/>
                <a:cs typeface="Gill Sans MT"/>
              </a:rPr>
              <a:t>financial</a:t>
            </a:r>
            <a:r>
              <a:rPr sz="1000" spc="-150" dirty="0">
                <a:solidFill>
                  <a:srgbClr val="22373A"/>
                </a:solidFill>
                <a:latin typeface="Gill Sans MT"/>
                <a:cs typeface="Gill Sans MT"/>
              </a:rPr>
              <a:t> </a:t>
            </a:r>
            <a:r>
              <a:rPr sz="1000" spc="10" dirty="0">
                <a:solidFill>
                  <a:srgbClr val="22373A"/>
                </a:solidFill>
                <a:latin typeface="Gill Sans MT"/>
                <a:cs typeface="Gill Sans MT"/>
              </a:rPr>
              <a:t>investment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9851" y="3221325"/>
            <a:ext cx="73025" cy="14351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-30" dirty="0">
                <a:solidFill>
                  <a:srgbClr val="22373A"/>
                </a:solidFill>
                <a:latin typeface="Gill Sans MT"/>
                <a:cs typeface="Gill Sans MT"/>
              </a:rPr>
              <a:t>4</a:t>
            </a:r>
            <a:endParaRPr sz="800">
              <a:latin typeface="Gill Sans MT"/>
              <a:cs typeface="Gill Sans MT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7295" y="1406166"/>
            <a:ext cx="128841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spc="-25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Data </a:t>
            </a:r>
            <a:r>
              <a:rPr sz="1400" b="1" spc="-5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&amp;</a:t>
            </a:r>
            <a:r>
              <a:rPr sz="1400" b="1" spc="-110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 </a:t>
            </a:r>
            <a:r>
              <a:rPr sz="1400" b="1" spc="5" dirty="0">
                <a:solidFill>
                  <a:srgbClr val="22373A"/>
                </a:solidFill>
                <a:latin typeface="Gill Sans MT"/>
                <a:cs typeface="Gill Sans MT"/>
                <a:hlinkClick r:id="rId2" action="ppaction://hlinksldjump"/>
              </a:rPr>
              <a:t>Method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9995" y="1782276"/>
            <a:ext cx="3048635" cy="0"/>
          </a:xfrm>
          <a:custGeom>
            <a:avLst/>
            <a:gdLst/>
            <a:ahLst/>
            <a:cxnLst/>
            <a:rect l="l" t="t" r="r" b="b"/>
            <a:pathLst>
              <a:path w="3048635">
                <a:moveTo>
                  <a:pt x="0" y="0"/>
                </a:moveTo>
                <a:lnTo>
                  <a:pt x="3048038" y="0"/>
                </a:lnTo>
              </a:path>
            </a:pathLst>
          </a:custGeom>
          <a:ln w="5060">
            <a:solidFill>
              <a:srgbClr val="D5C5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9995" y="1782276"/>
            <a:ext cx="488315" cy="0"/>
          </a:xfrm>
          <a:custGeom>
            <a:avLst/>
            <a:gdLst/>
            <a:ahLst/>
            <a:cxnLst/>
            <a:rect l="l" t="t" r="r" b="b"/>
            <a:pathLst>
              <a:path w="488315">
                <a:moveTo>
                  <a:pt x="0" y="0"/>
                </a:moveTo>
                <a:lnTo>
                  <a:pt x="487697" y="0"/>
                </a:lnTo>
              </a:path>
            </a:pathLst>
          </a:custGeom>
          <a:ln w="5060">
            <a:solidFill>
              <a:srgbClr val="EB80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2523</Words>
  <Application>Microsoft Office PowerPoint</Application>
  <PresentationFormat>Personalizzato</PresentationFormat>
  <Paragraphs>569</Paragraphs>
  <Slides>40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40</vt:i4>
      </vt:variant>
    </vt:vector>
  </HeadingPairs>
  <TitlesOfParts>
    <vt:vector size="50" baseType="lpstr">
      <vt:lpstr>Arial</vt:lpstr>
      <vt:lpstr>Calibri</vt:lpstr>
      <vt:lpstr>Gill Sans MT</vt:lpstr>
      <vt:lpstr>Lucida Console</vt:lpstr>
      <vt:lpstr>Lucida Sans Unicode</vt:lpstr>
      <vt:lpstr>Sitka Text</vt:lpstr>
      <vt:lpstr>Tahoma</vt:lpstr>
      <vt:lpstr>Trebuchet MS</vt:lpstr>
      <vt:lpstr>Verdana</vt:lpstr>
      <vt:lpstr>Office Theme</vt:lpstr>
      <vt:lpstr>Flight to climatic safety: local natural disasters  and global portfolio reallocation</vt:lpstr>
      <vt:lpstr>Presentazione standard di PowerPoint</vt:lpstr>
      <vt:lpstr>Natural disasters are on the rise..</vt:lpstr>
      <vt:lpstr>This paper</vt:lpstr>
      <vt:lpstr>This paper</vt:lpstr>
      <vt:lpstr>Literature &amp; Contribution</vt:lpstr>
      <vt:lpstr>Literature &amp; Contribution</vt:lpstr>
      <vt:lpstr>Literature &amp; Contribution</vt:lpstr>
      <vt:lpstr>Presentazione standard di PowerPoint</vt:lpstr>
      <vt:lpstr>Data</vt:lpstr>
      <vt:lpstr>Data</vt:lpstr>
      <vt:lpstr>Data</vt:lpstr>
      <vt:lpstr>Econometric tool</vt:lpstr>
      <vt:lpstr>Presentazione standard di PowerPoint</vt:lpstr>
      <vt:lpstr>Overall impact is null but EMEs are affected</vt:lpstr>
      <vt:lpstr>Digging more..</vt:lpstr>
      <vt:lpstr>Digging more..</vt:lpstr>
      <vt:lpstr>Active funds drive the fall in inflows..</vt:lpstr>
      <vt:lpstr>Amplification in case of damages</vt:lpstr>
      <vt:lpstr>Spillovers</vt:lpstr>
      <vt:lpstr>Only high-risk EMEs produce spillovers</vt:lpstr>
      <vt:lpstr>Where does the money go?</vt:lpstr>
      <vt:lpstr>Where does the money go?</vt:lpstr>
      <vt:lpstr>Spillovers only towards high-insurance countries</vt:lpstr>
      <vt:lpstr>Snapshot on channels</vt:lpstr>
      <vt:lpstr>Presentazione standard di PowerPoint</vt:lpstr>
      <vt:lpstr>Presentazione standard di PowerPoint</vt:lpstr>
      <vt:lpstr>Summary &amp; future directions</vt:lpstr>
      <vt:lpstr>Summary &amp; future directions</vt:lpstr>
      <vt:lpstr>Summary &amp; future directions</vt:lpstr>
      <vt:lpstr>Summary &amp; future directions</vt:lpstr>
      <vt:lpstr>Presentazione standard di PowerPoint</vt:lpstr>
      <vt:lpstr>Geographic distribution of natural disasters</vt:lpstr>
      <vt:lpstr>Distribution of event types</vt:lpstr>
      <vt:lpstr>EPFR snapshot</vt:lpstr>
      <vt:lpstr>Domestic impact in ADVs and EMEs low-risk</vt:lpstr>
      <vt:lpstr>Breakdown for high-risk EMEs: 2) retail vs institutional</vt:lpstr>
      <vt:lpstr>Breakdown for high-risk EMEs: 3) ESG</vt:lpstr>
      <vt:lpstr>More marginal effects</vt:lpstr>
      <vt:lpstr>Spillovers &amp; 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Flight to climatic safety: local natural disasters and global portfolio reallocation</dc:title>
  <cp:lastModifiedBy>Andrea giovanni Gazzani</cp:lastModifiedBy>
  <cp:revision>1</cp:revision>
  <dcterms:created xsi:type="dcterms:W3CDTF">2022-12-02T13:51:12Z</dcterms:created>
  <dcterms:modified xsi:type="dcterms:W3CDTF">2022-12-02T13:59:49Z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2022-11-15T00:00:00Z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2022-12-02T00:00:00Z</vt:filetime>
  </property>
</Properties>
</file>